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924294"/>
    <a:srgbClr val="FF7C80"/>
    <a:srgbClr val="E1BD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2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5F0B86-6DB4-4BDD-9E9E-C161C9E0BA0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239610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F0B86-6DB4-4BDD-9E9E-C161C9E0BA0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243903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F0B86-6DB4-4BDD-9E9E-C161C9E0BA0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71369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F0B86-6DB4-4BDD-9E9E-C161C9E0BA0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414516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F0B86-6DB4-4BDD-9E9E-C161C9E0BA0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110004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5F0B86-6DB4-4BDD-9E9E-C161C9E0BA0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275006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5F0B86-6DB4-4BDD-9E9E-C161C9E0BA0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320476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5F0B86-6DB4-4BDD-9E9E-C161C9E0BA0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307287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F0B86-6DB4-4BDD-9E9E-C161C9E0BA0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410823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F0B86-6DB4-4BDD-9E9E-C161C9E0BA0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124790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F0B86-6DB4-4BDD-9E9E-C161C9E0BA0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49A86-98F0-4982-AFD0-DF5F3B15FDD1}" type="slidenum">
              <a:rPr lang="en-US" smtClean="0"/>
              <a:t>‹#›</a:t>
            </a:fld>
            <a:endParaRPr lang="en-US"/>
          </a:p>
        </p:txBody>
      </p:sp>
    </p:spTree>
    <p:extLst>
      <p:ext uri="{BB962C8B-B14F-4D97-AF65-F5344CB8AC3E}">
        <p14:creationId xmlns:p14="http://schemas.microsoft.com/office/powerpoint/2010/main" val="125395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F0B86-6DB4-4BDD-9E9E-C161C9E0BA05}"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49A86-98F0-4982-AFD0-DF5F3B15FDD1}" type="slidenum">
              <a:rPr lang="en-US" smtClean="0"/>
              <a:t>‹#›</a:t>
            </a:fld>
            <a:endParaRPr lang="en-US"/>
          </a:p>
        </p:txBody>
      </p:sp>
    </p:spTree>
    <p:extLst>
      <p:ext uri="{BB962C8B-B14F-4D97-AF65-F5344CB8AC3E}">
        <p14:creationId xmlns:p14="http://schemas.microsoft.com/office/powerpoint/2010/main" val="151562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265471" y="63142"/>
            <a:ext cx="11720052" cy="4027210"/>
          </a:xfrm>
          <a:prstGeom prst="rect">
            <a:avLst/>
          </a:prstGeom>
          <a:solidFill>
            <a:srgbClr val="FFCC99"/>
          </a:solidFill>
        </p:spPr>
        <p:txBody>
          <a:bodyPr wrap="square" rtlCol="0">
            <a:noAutofit/>
          </a:bodyPr>
          <a:lstStyle>
            <a:defPPr>
              <a:defRPr lang="en-US"/>
            </a:defPPr>
          </a:lstStyle>
          <a:p>
            <a:r>
              <a:rPr lang="en-US" sz="2400" dirty="0"/>
              <a:t>Story to Tasks Cycle (Birth of a Task?)</a:t>
            </a:r>
          </a:p>
        </p:txBody>
      </p:sp>
      <p:sp>
        <p:nvSpPr>
          <p:cNvPr id="2" name="TextBox 1"/>
          <p:cNvSpPr txBox="1"/>
          <p:nvPr/>
        </p:nvSpPr>
        <p:spPr>
          <a:xfrm>
            <a:off x="265471" y="4234961"/>
            <a:ext cx="11720052" cy="2500136"/>
          </a:xfrm>
          <a:prstGeom prst="rect">
            <a:avLst/>
          </a:prstGeom>
          <a:solidFill>
            <a:srgbClr val="FF7C80"/>
          </a:solidFill>
        </p:spPr>
        <p:txBody>
          <a:bodyPr wrap="square" rtlCol="0">
            <a:noAutofit/>
          </a:bodyPr>
          <a:lstStyle/>
          <a:p>
            <a:r>
              <a:rPr lang="en-US" sz="2400" dirty="0" smtClean="0"/>
              <a:t>Development JIRA Ticket Process</a:t>
            </a:r>
            <a:endParaRPr lang="en-US" sz="2400" dirty="0"/>
          </a:p>
        </p:txBody>
      </p:sp>
      <p:sp>
        <p:nvSpPr>
          <p:cNvPr id="3" name="Rectangle 2"/>
          <p:cNvSpPr/>
          <p:nvPr/>
        </p:nvSpPr>
        <p:spPr>
          <a:xfrm>
            <a:off x="2189528" y="5408474"/>
            <a:ext cx="1392573" cy="42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Developer begins work on a task</a:t>
            </a:r>
            <a:endParaRPr lang="en-US" sz="1200" dirty="0"/>
          </a:p>
        </p:txBody>
      </p:sp>
      <p:sp>
        <p:nvSpPr>
          <p:cNvPr id="7" name="Rectangle 6"/>
          <p:cNvSpPr/>
          <p:nvPr/>
        </p:nvSpPr>
        <p:spPr>
          <a:xfrm>
            <a:off x="3761067" y="5408474"/>
            <a:ext cx="1406554" cy="42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Development task complete</a:t>
            </a:r>
            <a:endParaRPr lang="en-US" sz="1200" dirty="0"/>
          </a:p>
        </p:txBody>
      </p:sp>
      <p:sp>
        <p:nvSpPr>
          <p:cNvPr id="8" name="Rectangle 7"/>
          <p:cNvSpPr/>
          <p:nvPr/>
        </p:nvSpPr>
        <p:spPr>
          <a:xfrm>
            <a:off x="595619" y="5992829"/>
            <a:ext cx="1296100" cy="59561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JIRA Status</a:t>
            </a:r>
            <a:endParaRPr lang="en-US" sz="1600" dirty="0">
              <a:solidFill>
                <a:schemeClr val="tx1"/>
              </a:solidFill>
            </a:endParaRPr>
          </a:p>
        </p:txBody>
      </p:sp>
      <p:sp>
        <p:nvSpPr>
          <p:cNvPr id="9" name="Rectangle 8"/>
          <p:cNvSpPr/>
          <p:nvPr/>
        </p:nvSpPr>
        <p:spPr>
          <a:xfrm>
            <a:off x="5346587" y="5992829"/>
            <a:ext cx="1115736" cy="5956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sym typeface="Wingdings" panose="05000000000000000000" pitchFamily="2" charset="2"/>
              </a:rPr>
              <a:t>Ticket status is “In Test”</a:t>
            </a:r>
            <a:endParaRPr lang="en-US" sz="1200" dirty="0">
              <a:solidFill>
                <a:schemeClr val="tx1"/>
              </a:solidFill>
            </a:endParaRPr>
          </a:p>
        </p:txBody>
      </p:sp>
      <p:sp>
        <p:nvSpPr>
          <p:cNvPr id="12" name="Rectangle 11"/>
          <p:cNvSpPr/>
          <p:nvPr/>
        </p:nvSpPr>
        <p:spPr>
          <a:xfrm>
            <a:off x="2189528" y="6002536"/>
            <a:ext cx="1392573" cy="5859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Jira Dev Ticket created</a:t>
            </a:r>
            <a:endParaRPr lang="en-US" sz="1200" dirty="0">
              <a:solidFill>
                <a:schemeClr val="tx1"/>
              </a:solidFill>
            </a:endParaRPr>
          </a:p>
        </p:txBody>
      </p:sp>
      <p:sp>
        <p:nvSpPr>
          <p:cNvPr id="14" name="Rectangle 13"/>
          <p:cNvSpPr/>
          <p:nvPr/>
        </p:nvSpPr>
        <p:spPr>
          <a:xfrm>
            <a:off x="5346587" y="5408473"/>
            <a:ext cx="1115736" cy="42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Testing is in progress</a:t>
            </a:r>
          </a:p>
        </p:txBody>
      </p:sp>
      <p:sp>
        <p:nvSpPr>
          <p:cNvPr id="16" name="Rectangle 15"/>
          <p:cNvSpPr/>
          <p:nvPr/>
        </p:nvSpPr>
        <p:spPr>
          <a:xfrm>
            <a:off x="6680438" y="5408473"/>
            <a:ext cx="1051416" cy="42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Test task complete</a:t>
            </a:r>
            <a:endParaRPr lang="en-US" sz="1200" dirty="0"/>
          </a:p>
        </p:txBody>
      </p:sp>
      <p:sp>
        <p:nvSpPr>
          <p:cNvPr id="17" name="Rectangle 16"/>
          <p:cNvSpPr/>
          <p:nvPr/>
        </p:nvSpPr>
        <p:spPr>
          <a:xfrm>
            <a:off x="6680438" y="6002536"/>
            <a:ext cx="2410433" cy="5956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-If new features need Demo or </a:t>
            </a:r>
            <a:r>
              <a:rPr lang="en-US" sz="1200" dirty="0" err="1" smtClean="0">
                <a:solidFill>
                  <a:schemeClr val="tx1"/>
                </a:solidFill>
              </a:rPr>
              <a:t>UAT</a:t>
            </a:r>
            <a:r>
              <a:rPr lang="en-US" sz="1200" dirty="0" smtClean="0">
                <a:solidFill>
                  <a:schemeClr val="tx1"/>
                </a:solidFill>
              </a:rPr>
              <a:t>, assign to PM</a:t>
            </a:r>
          </a:p>
          <a:p>
            <a:r>
              <a:rPr lang="en-US" sz="1200" dirty="0" smtClean="0">
                <a:solidFill>
                  <a:schemeClr val="tx1"/>
                </a:solidFill>
              </a:rPr>
              <a:t>-If not, assign to “Pending Release”</a:t>
            </a:r>
          </a:p>
        </p:txBody>
      </p:sp>
      <p:sp>
        <p:nvSpPr>
          <p:cNvPr id="19" name="Rectangle 18"/>
          <p:cNvSpPr/>
          <p:nvPr/>
        </p:nvSpPr>
        <p:spPr>
          <a:xfrm>
            <a:off x="5360567" y="4809538"/>
            <a:ext cx="1101756" cy="419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Defect?</a:t>
            </a:r>
            <a:endParaRPr lang="en-US" sz="1200" dirty="0"/>
          </a:p>
        </p:txBody>
      </p:sp>
      <p:sp>
        <p:nvSpPr>
          <p:cNvPr id="20" name="Rectangle 19"/>
          <p:cNvSpPr/>
          <p:nvPr/>
        </p:nvSpPr>
        <p:spPr>
          <a:xfrm>
            <a:off x="6680438" y="4809538"/>
            <a:ext cx="4258113" cy="4057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sym typeface="Wingdings" panose="05000000000000000000" pitchFamily="2" charset="2"/>
              </a:rPr>
              <a:t>Note:  In Work Front, a Dev </a:t>
            </a:r>
            <a:r>
              <a:rPr lang="en-US" sz="1200" dirty="0">
                <a:solidFill>
                  <a:schemeClr val="tx1"/>
                </a:solidFill>
                <a:sym typeface="Wingdings" panose="05000000000000000000" pitchFamily="2" charset="2"/>
              </a:rPr>
              <a:t>Task reopened if in same </a:t>
            </a:r>
            <a:r>
              <a:rPr lang="en-US" sz="1200" dirty="0" smtClean="0">
                <a:solidFill>
                  <a:schemeClr val="tx1"/>
                </a:solidFill>
                <a:sym typeface="Wingdings" panose="05000000000000000000" pitchFamily="2" charset="2"/>
              </a:rPr>
              <a:t>sprint. Otherwise </a:t>
            </a:r>
            <a:r>
              <a:rPr lang="en-US" sz="1200" dirty="0">
                <a:solidFill>
                  <a:schemeClr val="tx1"/>
                </a:solidFill>
                <a:sym typeface="Wingdings" panose="05000000000000000000" pitchFamily="2" charset="2"/>
              </a:rPr>
              <a:t>review with PO/SM and determine if new task </a:t>
            </a:r>
            <a:r>
              <a:rPr lang="en-US" sz="1200" dirty="0" smtClean="0">
                <a:solidFill>
                  <a:schemeClr val="tx1"/>
                </a:solidFill>
                <a:sym typeface="Wingdings" panose="05000000000000000000" pitchFamily="2" charset="2"/>
              </a:rPr>
              <a:t>created.</a:t>
            </a:r>
            <a:endParaRPr lang="en-US" sz="1200" dirty="0">
              <a:solidFill>
                <a:schemeClr val="tx1"/>
              </a:solidFill>
            </a:endParaRPr>
          </a:p>
        </p:txBody>
      </p:sp>
      <p:sp>
        <p:nvSpPr>
          <p:cNvPr id="21" name="Rectangle 20"/>
          <p:cNvSpPr/>
          <p:nvPr/>
        </p:nvSpPr>
        <p:spPr>
          <a:xfrm>
            <a:off x="3956810" y="4726221"/>
            <a:ext cx="1029047" cy="58591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Ticket re-assigned </a:t>
            </a:r>
            <a:r>
              <a:rPr lang="en-US" sz="1200" dirty="0">
                <a:solidFill>
                  <a:schemeClr val="tx1"/>
                </a:solidFill>
              </a:rPr>
              <a:t>to developer</a:t>
            </a:r>
          </a:p>
        </p:txBody>
      </p:sp>
      <p:sp>
        <p:nvSpPr>
          <p:cNvPr id="22" name="Rectangle 21"/>
          <p:cNvSpPr/>
          <p:nvPr/>
        </p:nvSpPr>
        <p:spPr>
          <a:xfrm>
            <a:off x="3775048" y="6002536"/>
            <a:ext cx="1392573" cy="5956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Ticket assigned to Tester</a:t>
            </a:r>
            <a:endParaRPr lang="en-US" sz="1200" dirty="0">
              <a:solidFill>
                <a:schemeClr val="tx1"/>
              </a:solidFill>
            </a:endParaRPr>
          </a:p>
        </p:txBody>
      </p:sp>
      <p:cxnSp>
        <p:nvCxnSpPr>
          <p:cNvPr id="30" name="Elbow Connector 29"/>
          <p:cNvCxnSpPr>
            <a:stCxn id="19" idx="1"/>
            <a:endCxn id="21" idx="3"/>
          </p:cNvCxnSpPr>
          <p:nvPr/>
        </p:nvCxnSpPr>
        <p:spPr>
          <a:xfrm rot="10800000" flipV="1">
            <a:off x="4985857" y="5019175"/>
            <a:ext cx="37471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a:off x="3582101" y="6295492"/>
            <a:ext cx="192947" cy="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60630" y="6276418"/>
            <a:ext cx="192947" cy="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3"/>
            <a:endCxn id="17" idx="1"/>
          </p:cNvCxnSpPr>
          <p:nvPr/>
        </p:nvCxnSpPr>
        <p:spPr>
          <a:xfrm>
            <a:off x="6462323" y="6290638"/>
            <a:ext cx="218115" cy="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582101" y="5626481"/>
            <a:ext cx="192947" cy="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167620" y="5635695"/>
            <a:ext cx="192947" cy="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474907" y="5621628"/>
            <a:ext cx="192947" cy="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0"/>
            <a:endCxn id="19" idx="2"/>
          </p:cNvCxnSpPr>
          <p:nvPr/>
        </p:nvCxnSpPr>
        <p:spPr>
          <a:xfrm flipV="1">
            <a:off x="5904455" y="5228813"/>
            <a:ext cx="6990" cy="17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21" idx="1"/>
            <a:endCxn id="3" idx="0"/>
          </p:cNvCxnSpPr>
          <p:nvPr/>
        </p:nvCxnSpPr>
        <p:spPr>
          <a:xfrm rot="10800000" flipV="1">
            <a:off x="2885816" y="5019176"/>
            <a:ext cx="1070995" cy="3892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619076" y="625275"/>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Stories Approved</a:t>
            </a:r>
            <a:endParaRPr lang="en-US" sz="1400" dirty="0">
              <a:solidFill>
                <a:schemeClr val="tx1"/>
              </a:solidFill>
            </a:endParaRPr>
          </a:p>
        </p:txBody>
      </p:sp>
      <p:sp>
        <p:nvSpPr>
          <p:cNvPr id="76" name="Rectangle 75"/>
          <p:cNvSpPr/>
          <p:nvPr/>
        </p:nvSpPr>
        <p:spPr>
          <a:xfrm>
            <a:off x="3105324" y="64264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SDN</a:t>
            </a:r>
            <a:r>
              <a:rPr lang="en-US" sz="1200" dirty="0" smtClean="0">
                <a:solidFill>
                  <a:schemeClr val="tx1"/>
                </a:solidFill>
              </a:rPr>
              <a:t> Review/Approval</a:t>
            </a:r>
            <a:endParaRPr lang="en-US" sz="1200" dirty="0">
              <a:solidFill>
                <a:schemeClr val="tx1"/>
              </a:solidFill>
            </a:endParaRPr>
          </a:p>
        </p:txBody>
      </p:sp>
      <p:sp>
        <p:nvSpPr>
          <p:cNvPr id="77" name="Rectangle 76"/>
          <p:cNvSpPr/>
          <p:nvPr/>
        </p:nvSpPr>
        <p:spPr>
          <a:xfrm>
            <a:off x="3105324" y="1348831"/>
            <a:ext cx="1296100" cy="333717"/>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DevOps </a:t>
            </a:r>
            <a:r>
              <a:rPr lang="en-US" sz="1200" dirty="0" smtClean="0">
                <a:solidFill>
                  <a:schemeClr val="tx1"/>
                </a:solidFill>
              </a:rPr>
              <a:t>Team(s) </a:t>
            </a:r>
            <a:r>
              <a:rPr lang="en-US" sz="1200" dirty="0">
                <a:solidFill>
                  <a:schemeClr val="tx1"/>
                </a:solidFill>
              </a:rPr>
              <a:t>assigned</a:t>
            </a:r>
          </a:p>
        </p:txBody>
      </p:sp>
      <p:sp>
        <p:nvSpPr>
          <p:cNvPr id="78" name="Rectangle 77"/>
          <p:cNvSpPr/>
          <p:nvPr/>
        </p:nvSpPr>
        <p:spPr>
          <a:xfrm>
            <a:off x="4553828" y="64264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DevOps Project Planning Meeting</a:t>
            </a:r>
            <a:endParaRPr lang="en-US" sz="1200" dirty="0">
              <a:solidFill>
                <a:schemeClr val="tx1"/>
              </a:solidFill>
            </a:endParaRPr>
          </a:p>
        </p:txBody>
      </p:sp>
      <p:sp>
        <p:nvSpPr>
          <p:cNvPr id="79" name="Rectangle 78"/>
          <p:cNvSpPr/>
          <p:nvPr/>
        </p:nvSpPr>
        <p:spPr>
          <a:xfrm>
            <a:off x="6002332" y="63841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Backlog Grooming</a:t>
            </a:r>
            <a:endParaRPr lang="en-US" sz="1200" dirty="0">
              <a:solidFill>
                <a:schemeClr val="tx1"/>
              </a:solidFill>
            </a:endParaRPr>
          </a:p>
        </p:txBody>
      </p:sp>
      <p:sp>
        <p:nvSpPr>
          <p:cNvPr id="80" name="Rectangle 79"/>
          <p:cNvSpPr/>
          <p:nvPr/>
        </p:nvSpPr>
        <p:spPr>
          <a:xfrm>
            <a:off x="7488580" y="63841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Sprint Planning</a:t>
            </a:r>
            <a:endParaRPr lang="en-US" sz="1200" dirty="0">
              <a:solidFill>
                <a:schemeClr val="tx1"/>
              </a:solidFill>
            </a:endParaRPr>
          </a:p>
        </p:txBody>
      </p:sp>
      <p:sp>
        <p:nvSpPr>
          <p:cNvPr id="81" name="Rectangle 80"/>
          <p:cNvSpPr/>
          <p:nvPr/>
        </p:nvSpPr>
        <p:spPr>
          <a:xfrm>
            <a:off x="8974828" y="63841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Dev/Test</a:t>
            </a:r>
            <a:endParaRPr lang="en-US" sz="1200" dirty="0">
              <a:solidFill>
                <a:schemeClr val="tx1"/>
              </a:solidFill>
            </a:endParaRPr>
          </a:p>
        </p:txBody>
      </p:sp>
      <p:sp>
        <p:nvSpPr>
          <p:cNvPr id="82" name="Rectangle 81"/>
          <p:cNvSpPr/>
          <p:nvPr/>
        </p:nvSpPr>
        <p:spPr>
          <a:xfrm>
            <a:off x="10461076" y="638414"/>
            <a:ext cx="1296100" cy="595618"/>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Pending Release</a:t>
            </a:r>
            <a:endParaRPr lang="en-US" sz="1200" dirty="0">
              <a:solidFill>
                <a:schemeClr val="tx1"/>
              </a:solidFill>
            </a:endParaRPr>
          </a:p>
        </p:txBody>
      </p:sp>
      <p:sp>
        <p:nvSpPr>
          <p:cNvPr id="83" name="Rectangle 82"/>
          <p:cNvSpPr/>
          <p:nvPr/>
        </p:nvSpPr>
        <p:spPr>
          <a:xfrm>
            <a:off x="1619076" y="1783027"/>
            <a:ext cx="1300297"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 Story</a:t>
            </a:r>
            <a:endParaRPr lang="en-US" sz="1200" dirty="0">
              <a:solidFill>
                <a:schemeClr val="tx1"/>
              </a:solidFill>
            </a:endParaRPr>
          </a:p>
        </p:txBody>
      </p:sp>
      <p:sp>
        <p:nvSpPr>
          <p:cNvPr id="84" name="Rectangle 83"/>
          <p:cNvSpPr/>
          <p:nvPr/>
        </p:nvSpPr>
        <p:spPr>
          <a:xfrm>
            <a:off x="3105324" y="1793775"/>
            <a:ext cx="1296100"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Technical User Story</a:t>
            </a:r>
            <a:endParaRPr lang="en-US" sz="1200" dirty="0">
              <a:solidFill>
                <a:schemeClr val="tx1"/>
              </a:solidFill>
            </a:endParaRPr>
          </a:p>
        </p:txBody>
      </p:sp>
      <p:sp>
        <p:nvSpPr>
          <p:cNvPr id="85" name="Rectangle 84"/>
          <p:cNvSpPr/>
          <p:nvPr/>
        </p:nvSpPr>
        <p:spPr>
          <a:xfrm>
            <a:off x="6002332" y="1793775"/>
            <a:ext cx="1296100"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Dev/Test tasks </a:t>
            </a:r>
          </a:p>
          <a:p>
            <a:pPr algn="ctr"/>
            <a:r>
              <a:rPr lang="en-US" sz="1200" dirty="0" smtClean="0">
                <a:solidFill>
                  <a:schemeClr val="tx1"/>
                </a:solidFill>
              </a:rPr>
              <a:t>1-n</a:t>
            </a:r>
            <a:endParaRPr lang="en-US" sz="1200" dirty="0">
              <a:solidFill>
                <a:schemeClr val="tx1"/>
              </a:solidFill>
            </a:endParaRPr>
          </a:p>
        </p:txBody>
      </p:sp>
      <p:sp>
        <p:nvSpPr>
          <p:cNvPr id="86" name="Rectangle 85"/>
          <p:cNvSpPr/>
          <p:nvPr/>
        </p:nvSpPr>
        <p:spPr>
          <a:xfrm>
            <a:off x="7488580" y="1783027"/>
            <a:ext cx="1296100"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Sprint #N </a:t>
            </a:r>
          </a:p>
          <a:p>
            <a:pPr algn="ctr"/>
            <a:r>
              <a:rPr lang="en-US" sz="1200" dirty="0" smtClean="0">
                <a:solidFill>
                  <a:schemeClr val="tx1"/>
                </a:solidFill>
              </a:rPr>
              <a:t>Tasks 1-n</a:t>
            </a:r>
            <a:endParaRPr lang="en-US" sz="1200" dirty="0">
              <a:solidFill>
                <a:schemeClr val="tx1"/>
              </a:solidFill>
            </a:endParaRPr>
          </a:p>
        </p:txBody>
      </p:sp>
      <p:sp>
        <p:nvSpPr>
          <p:cNvPr id="87" name="Rectangle 86"/>
          <p:cNvSpPr/>
          <p:nvPr/>
        </p:nvSpPr>
        <p:spPr>
          <a:xfrm>
            <a:off x="8979025" y="1780212"/>
            <a:ext cx="1296100"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Sprint #N Task Y</a:t>
            </a:r>
            <a:endParaRPr lang="en-US" sz="1200" dirty="0">
              <a:solidFill>
                <a:schemeClr val="tx1"/>
              </a:solidFill>
            </a:endParaRPr>
          </a:p>
        </p:txBody>
      </p:sp>
      <p:sp>
        <p:nvSpPr>
          <p:cNvPr id="88" name="Rectangle 87"/>
          <p:cNvSpPr/>
          <p:nvPr/>
        </p:nvSpPr>
        <p:spPr>
          <a:xfrm>
            <a:off x="8974828" y="1369144"/>
            <a:ext cx="1296100" cy="333717"/>
          </a:xfrm>
          <a:prstGeom prst="rect">
            <a:avLst/>
          </a:prstGeom>
          <a:solidFill>
            <a:srgbClr val="E1BD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Corresponding Jira Ticket</a:t>
            </a:r>
            <a:endParaRPr lang="en-US" sz="1200" dirty="0">
              <a:solidFill>
                <a:schemeClr val="tx1"/>
              </a:solidFill>
            </a:endParaRPr>
          </a:p>
        </p:txBody>
      </p:sp>
      <p:sp>
        <p:nvSpPr>
          <p:cNvPr id="89" name="Rectangle 88"/>
          <p:cNvSpPr/>
          <p:nvPr/>
        </p:nvSpPr>
        <p:spPr>
          <a:xfrm>
            <a:off x="10461076" y="1793774"/>
            <a:ext cx="1296100"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Sprint #N Task Y Task Completed</a:t>
            </a:r>
            <a:endParaRPr lang="en-US" sz="1200" dirty="0">
              <a:solidFill>
                <a:schemeClr val="tx1"/>
              </a:solidFill>
            </a:endParaRPr>
          </a:p>
        </p:txBody>
      </p:sp>
      <p:sp>
        <p:nvSpPr>
          <p:cNvPr id="91" name="Rectangle 90"/>
          <p:cNvSpPr/>
          <p:nvPr/>
        </p:nvSpPr>
        <p:spPr>
          <a:xfrm>
            <a:off x="1619076" y="2309994"/>
            <a:ext cx="1300297" cy="42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Created in JAMA with Unique ID</a:t>
            </a:r>
            <a:endParaRPr lang="en-US" sz="1200" dirty="0">
              <a:solidFill>
                <a:schemeClr val="tx1"/>
              </a:solidFill>
            </a:endParaRPr>
          </a:p>
        </p:txBody>
      </p:sp>
      <p:sp>
        <p:nvSpPr>
          <p:cNvPr id="92" name="Rectangle 91"/>
          <p:cNvSpPr/>
          <p:nvPr/>
        </p:nvSpPr>
        <p:spPr>
          <a:xfrm>
            <a:off x="3105324" y="2309994"/>
            <a:ext cx="1296100" cy="113788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One to many relationship to User Stories –contains  trace back to User stories</a:t>
            </a:r>
            <a:endParaRPr lang="en-US" sz="1100" dirty="0">
              <a:solidFill>
                <a:schemeClr val="tx1"/>
              </a:solidFill>
            </a:endParaRPr>
          </a:p>
        </p:txBody>
      </p:sp>
      <p:sp>
        <p:nvSpPr>
          <p:cNvPr id="93" name="Rectangle 92"/>
          <p:cNvSpPr/>
          <p:nvPr/>
        </p:nvSpPr>
        <p:spPr>
          <a:xfrm>
            <a:off x="6002332" y="2309994"/>
            <a:ext cx="1296100" cy="113788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Each technical stories broken down into 1 to many dev/test tasks and assigned points.  </a:t>
            </a:r>
            <a:endParaRPr lang="en-US" sz="1100" dirty="0">
              <a:solidFill>
                <a:schemeClr val="tx1"/>
              </a:solidFill>
            </a:endParaRPr>
          </a:p>
        </p:txBody>
      </p:sp>
      <p:sp>
        <p:nvSpPr>
          <p:cNvPr id="94" name="Rectangle 93"/>
          <p:cNvSpPr/>
          <p:nvPr/>
        </p:nvSpPr>
        <p:spPr>
          <a:xfrm>
            <a:off x="7488580" y="2309994"/>
            <a:ext cx="1296100" cy="613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1-n dev/test tasks are assigned to upcoming sprint</a:t>
            </a:r>
            <a:endParaRPr lang="en-US" sz="1100" dirty="0">
              <a:solidFill>
                <a:schemeClr val="tx1"/>
              </a:solidFill>
            </a:endParaRPr>
          </a:p>
        </p:txBody>
      </p:sp>
      <p:sp>
        <p:nvSpPr>
          <p:cNvPr id="95" name="Rectangle 94"/>
          <p:cNvSpPr/>
          <p:nvPr/>
        </p:nvSpPr>
        <p:spPr>
          <a:xfrm>
            <a:off x="8974828" y="2307321"/>
            <a:ext cx="1296100" cy="613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Specific task is completed by Dev or Test</a:t>
            </a:r>
            <a:endParaRPr lang="en-US" sz="1100" dirty="0">
              <a:solidFill>
                <a:schemeClr val="tx1"/>
              </a:solidFill>
            </a:endParaRPr>
          </a:p>
        </p:txBody>
      </p:sp>
      <p:sp>
        <p:nvSpPr>
          <p:cNvPr id="96" name="Rectangle 95"/>
          <p:cNvSpPr/>
          <p:nvPr/>
        </p:nvSpPr>
        <p:spPr>
          <a:xfrm>
            <a:off x="10461076" y="2305537"/>
            <a:ext cx="1296100" cy="613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Specific task is put in “Completed” queue</a:t>
            </a:r>
            <a:endParaRPr lang="en-US" sz="1100" dirty="0">
              <a:solidFill>
                <a:schemeClr val="tx1"/>
              </a:solidFill>
            </a:endParaRPr>
          </a:p>
        </p:txBody>
      </p:sp>
      <p:sp>
        <p:nvSpPr>
          <p:cNvPr id="97" name="Rectangle 96"/>
          <p:cNvSpPr/>
          <p:nvPr/>
        </p:nvSpPr>
        <p:spPr>
          <a:xfrm>
            <a:off x="404069" y="625275"/>
            <a:ext cx="973123" cy="58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Step</a:t>
            </a:r>
            <a:endParaRPr lang="en-US" dirty="0"/>
          </a:p>
        </p:txBody>
      </p:sp>
      <p:sp>
        <p:nvSpPr>
          <p:cNvPr id="98" name="Rectangle 97"/>
          <p:cNvSpPr/>
          <p:nvPr/>
        </p:nvSpPr>
        <p:spPr>
          <a:xfrm>
            <a:off x="404068" y="1768819"/>
            <a:ext cx="973123" cy="58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Occurs</a:t>
            </a:r>
            <a:endParaRPr lang="en-US" dirty="0"/>
          </a:p>
        </p:txBody>
      </p:sp>
      <p:sp>
        <p:nvSpPr>
          <p:cNvPr id="99" name="Rectangle 98"/>
          <p:cNvSpPr/>
          <p:nvPr/>
        </p:nvSpPr>
        <p:spPr>
          <a:xfrm>
            <a:off x="1621171" y="3566211"/>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Unique ID</a:t>
            </a:r>
          </a:p>
        </p:txBody>
      </p:sp>
      <p:sp>
        <p:nvSpPr>
          <p:cNvPr id="100" name="Rectangle 99"/>
          <p:cNvSpPr/>
          <p:nvPr/>
        </p:nvSpPr>
        <p:spPr>
          <a:xfrm>
            <a:off x="3101127" y="3566211"/>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 Story references ID</a:t>
            </a:r>
          </a:p>
        </p:txBody>
      </p:sp>
      <p:sp>
        <p:nvSpPr>
          <p:cNvPr id="101" name="Rectangle 100"/>
          <p:cNvSpPr/>
          <p:nvPr/>
        </p:nvSpPr>
        <p:spPr>
          <a:xfrm>
            <a:off x="6017705" y="3566211"/>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Tasks trace to </a:t>
            </a:r>
            <a:r>
              <a:rPr lang="en-US" sz="1200" dirty="0" err="1"/>
              <a:t>WF</a:t>
            </a:r>
            <a:r>
              <a:rPr lang="en-US" sz="1200" dirty="0"/>
              <a:t> Tech Story</a:t>
            </a:r>
          </a:p>
        </p:txBody>
      </p:sp>
      <p:sp>
        <p:nvSpPr>
          <p:cNvPr id="102" name="Rectangle 101"/>
          <p:cNvSpPr/>
          <p:nvPr/>
        </p:nvSpPr>
        <p:spPr>
          <a:xfrm>
            <a:off x="4553828" y="3566211"/>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 Stories put In work Front</a:t>
            </a:r>
          </a:p>
        </p:txBody>
      </p:sp>
      <p:sp>
        <p:nvSpPr>
          <p:cNvPr id="103" name="Rectangle 102"/>
          <p:cNvSpPr/>
          <p:nvPr/>
        </p:nvSpPr>
        <p:spPr>
          <a:xfrm>
            <a:off x="7509197" y="3566211"/>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Tasks trace to </a:t>
            </a:r>
            <a:r>
              <a:rPr lang="en-US" sz="1200" dirty="0" err="1"/>
              <a:t>WF</a:t>
            </a:r>
            <a:r>
              <a:rPr lang="en-US" sz="1200" dirty="0"/>
              <a:t> Tech Story</a:t>
            </a:r>
          </a:p>
        </p:txBody>
      </p:sp>
      <p:sp>
        <p:nvSpPr>
          <p:cNvPr id="104" name="Rectangle 103"/>
          <p:cNvSpPr/>
          <p:nvPr/>
        </p:nvSpPr>
        <p:spPr>
          <a:xfrm>
            <a:off x="8984617" y="3548019"/>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Tasks trace to </a:t>
            </a:r>
            <a:r>
              <a:rPr lang="en-US" sz="1200" dirty="0" err="1"/>
              <a:t>WF</a:t>
            </a:r>
            <a:r>
              <a:rPr lang="en-US" sz="1200" dirty="0"/>
              <a:t> Tech Story</a:t>
            </a:r>
          </a:p>
        </p:txBody>
      </p:sp>
      <p:sp>
        <p:nvSpPr>
          <p:cNvPr id="105" name="Rectangle 104"/>
          <p:cNvSpPr/>
          <p:nvPr/>
        </p:nvSpPr>
        <p:spPr>
          <a:xfrm>
            <a:off x="10476109" y="3565830"/>
            <a:ext cx="1300297" cy="42504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Tasks trace to </a:t>
            </a:r>
            <a:r>
              <a:rPr lang="en-US" sz="1200" dirty="0" err="1"/>
              <a:t>WF</a:t>
            </a:r>
            <a:r>
              <a:rPr lang="en-US" sz="1200" dirty="0"/>
              <a:t> Tech Story</a:t>
            </a:r>
          </a:p>
        </p:txBody>
      </p:sp>
      <p:sp>
        <p:nvSpPr>
          <p:cNvPr id="106" name="Rectangle 105"/>
          <p:cNvSpPr/>
          <p:nvPr/>
        </p:nvSpPr>
        <p:spPr>
          <a:xfrm>
            <a:off x="418061" y="3587754"/>
            <a:ext cx="973123" cy="3889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Traceability</a:t>
            </a:r>
            <a:endParaRPr lang="en-US" sz="1200" dirty="0"/>
          </a:p>
        </p:txBody>
      </p:sp>
    </p:spTree>
    <p:extLst>
      <p:ext uri="{BB962C8B-B14F-4D97-AF65-F5344CB8AC3E}">
        <p14:creationId xmlns:p14="http://schemas.microsoft.com/office/powerpoint/2010/main" val="113227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67" y="1805507"/>
            <a:ext cx="11672345" cy="4524315"/>
          </a:xfrm>
          <a:prstGeom prst="rect">
            <a:avLst/>
          </a:prstGeom>
          <a:solidFill>
            <a:schemeClr val="accent3">
              <a:lumMod val="20000"/>
              <a:lumOff val="80000"/>
            </a:schemeClr>
          </a:solidFill>
        </p:spPr>
        <p:txBody>
          <a:bodyPr wrap="square" rtlCol="0">
            <a:spAutoFit/>
          </a:bodyPr>
          <a:lstStyle/>
          <a:p>
            <a:r>
              <a:rPr lang="en-US" b="1" u="sng" dirty="0" smtClean="0"/>
              <a:t>Projects from business units:</a:t>
            </a:r>
          </a:p>
          <a:p>
            <a:r>
              <a:rPr lang="en-US" dirty="0" smtClean="0"/>
              <a:t>The Jupiter and Neptune teams are assigned at or before the </a:t>
            </a:r>
            <a:r>
              <a:rPr lang="en-US" dirty="0" err="1" smtClean="0"/>
              <a:t>SDN</a:t>
            </a:r>
            <a:r>
              <a:rPr lang="en-US" dirty="0" smtClean="0"/>
              <a:t> Review for the project as a whole.  These teams will generally use two week sprints for development and testing.  </a:t>
            </a:r>
          </a:p>
          <a:p>
            <a:endParaRPr lang="en-US" dirty="0"/>
          </a:p>
          <a:p>
            <a:r>
              <a:rPr lang="en-US" b="1" u="sng" dirty="0"/>
              <a:t>Back Office Technical Internal Projects</a:t>
            </a:r>
          </a:p>
          <a:p>
            <a:r>
              <a:rPr lang="en-US" dirty="0" smtClean="0"/>
              <a:t>The Tools team works primarily on these IT driven projects which keep the back office system running and up to date.  This team uses a Kanban approach with 1 standup and 1 planning session per week.</a:t>
            </a:r>
          </a:p>
          <a:p>
            <a:endParaRPr lang="en-US" dirty="0"/>
          </a:p>
          <a:p>
            <a:r>
              <a:rPr lang="en-US" b="1" u="sng" dirty="0"/>
              <a:t>Plans and Promotions (including Product Catalog)</a:t>
            </a:r>
          </a:p>
          <a:p>
            <a:r>
              <a:rPr lang="en-US" dirty="0" smtClean="0"/>
              <a:t>The Sun team is dedicated to working on service plans and promotions type projects which necessarily includes modifying, updating and managing the product catalog.  Because many of these projects are short duration and small, this team runs a modified scrum process with 1 week sprints.</a:t>
            </a:r>
          </a:p>
          <a:p>
            <a:endParaRPr lang="en-US" dirty="0"/>
          </a:p>
          <a:p>
            <a:r>
              <a:rPr lang="en-US" b="1" u="sng" dirty="0"/>
              <a:t>End to End testing</a:t>
            </a:r>
          </a:p>
          <a:p>
            <a:r>
              <a:rPr lang="en-US" dirty="0" smtClean="0"/>
              <a:t>The Saturn team provides end to end testing on projects/releases as needed or requested.   This team uses a modified scrum process with 1 week sprints.</a:t>
            </a:r>
          </a:p>
        </p:txBody>
      </p:sp>
      <p:sp>
        <p:nvSpPr>
          <p:cNvPr id="5" name="TextBox 4"/>
          <p:cNvSpPr txBox="1"/>
          <p:nvPr/>
        </p:nvSpPr>
        <p:spPr>
          <a:xfrm>
            <a:off x="281967" y="195264"/>
            <a:ext cx="11910033" cy="1569660"/>
          </a:xfrm>
          <a:prstGeom prst="rect">
            <a:avLst/>
          </a:prstGeom>
          <a:solidFill>
            <a:schemeClr val="accent6">
              <a:lumMod val="20000"/>
              <a:lumOff val="80000"/>
            </a:schemeClr>
          </a:solidFill>
        </p:spPr>
        <p:txBody>
          <a:bodyPr wrap="square" rtlCol="0">
            <a:spAutoFit/>
          </a:bodyPr>
          <a:lstStyle/>
          <a:p>
            <a:r>
              <a:rPr lang="en-US" sz="2400" b="1" u="sng" dirty="0"/>
              <a:t>DevOps</a:t>
            </a:r>
            <a:r>
              <a:rPr lang="en-US" sz="2400" dirty="0" smtClean="0"/>
              <a:t> </a:t>
            </a:r>
            <a:r>
              <a:rPr lang="en-US" sz="2400" b="1" u="sng" dirty="0" smtClean="0"/>
              <a:t>Teams</a:t>
            </a:r>
          </a:p>
          <a:p>
            <a:r>
              <a:rPr lang="en-US" dirty="0" smtClean="0"/>
              <a:t>Work is divided among a set of “DevOps” teams to provide the software development and testing to meet the overall needs of the business.  The DevOps teams are split into specific areas of focus and used a modified scrum approach to develop, test and release software to the back office.  </a:t>
            </a:r>
          </a:p>
          <a:p>
            <a:endParaRPr lang="en-US" b="1" u="sng" dirty="0"/>
          </a:p>
        </p:txBody>
      </p:sp>
    </p:spTree>
    <p:extLst>
      <p:ext uri="{BB962C8B-B14F-4D97-AF65-F5344CB8AC3E}">
        <p14:creationId xmlns:p14="http://schemas.microsoft.com/office/powerpoint/2010/main" val="276443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052" y="609690"/>
            <a:ext cx="7741920" cy="6463308"/>
          </a:xfrm>
          <a:prstGeom prst="rect">
            <a:avLst/>
          </a:prstGeom>
          <a:solidFill>
            <a:schemeClr val="accent1">
              <a:lumMod val="20000"/>
              <a:lumOff val="80000"/>
            </a:schemeClr>
          </a:solidFill>
        </p:spPr>
        <p:txBody>
          <a:bodyPr wrap="square" rtlCol="0">
            <a:spAutoFit/>
          </a:bodyPr>
          <a:lstStyle/>
          <a:p>
            <a:r>
              <a:rPr lang="en-US" b="1" u="sng" dirty="0" smtClean="0"/>
              <a:t>Business and Functional Requirements</a:t>
            </a:r>
          </a:p>
          <a:p>
            <a:r>
              <a:rPr lang="en-US" dirty="0" smtClean="0"/>
              <a:t>User Stories are developed by Business Analysts (“BA”) and </a:t>
            </a:r>
            <a:r>
              <a:rPr lang="en-US" dirty="0" smtClean="0">
                <a:solidFill>
                  <a:srgbClr val="FF0000"/>
                </a:solidFill>
              </a:rPr>
              <a:t>managed in JAMA </a:t>
            </a:r>
            <a:r>
              <a:rPr lang="en-US" strike="sngStrike" dirty="0" smtClean="0">
                <a:solidFill>
                  <a:srgbClr val="FF0000"/>
                </a:solidFill>
              </a:rPr>
              <a:t>at a high level put </a:t>
            </a:r>
            <a:r>
              <a:rPr lang="en-US" strike="sngStrike" dirty="0" smtClean="0">
                <a:solidFill>
                  <a:srgbClr val="FF0000"/>
                </a:solidFill>
              </a:rPr>
              <a:t>into </a:t>
            </a:r>
            <a:r>
              <a:rPr lang="en-US" strike="sngStrike" dirty="0" err="1" smtClean="0">
                <a:solidFill>
                  <a:srgbClr val="FF0000"/>
                </a:solidFill>
              </a:rPr>
              <a:t>Workfront</a:t>
            </a:r>
            <a:r>
              <a:rPr lang="en-US" dirty="0" smtClean="0"/>
              <a:t>.  The User Stories are reviewed and approved by the project stakeholders</a:t>
            </a:r>
            <a:r>
              <a:rPr lang="en-US" dirty="0" smtClean="0"/>
              <a:t>.  </a:t>
            </a:r>
            <a:r>
              <a:rPr lang="en-US" dirty="0" smtClean="0">
                <a:solidFill>
                  <a:srgbClr val="FF0000"/>
                </a:solidFill>
              </a:rPr>
              <a:t>The related story field in the Agile Form in Work Front ensures traceability.</a:t>
            </a:r>
            <a:endParaRPr lang="en-US" dirty="0" smtClean="0"/>
          </a:p>
          <a:p>
            <a:endParaRPr lang="en-US" dirty="0" smtClean="0"/>
          </a:p>
          <a:p>
            <a:r>
              <a:rPr lang="en-US" b="1" u="sng" dirty="0" smtClean="0"/>
              <a:t>Technical User Stories, or Technical Requirements </a:t>
            </a:r>
          </a:p>
          <a:p>
            <a:r>
              <a:rPr lang="en-US" dirty="0" smtClean="0"/>
              <a:t>These “stories” are developed from the User Stories and put into a System Design Note (“</a:t>
            </a:r>
            <a:r>
              <a:rPr lang="en-US" dirty="0" err="1" smtClean="0"/>
              <a:t>SDN</a:t>
            </a:r>
            <a:r>
              <a:rPr lang="en-US" dirty="0" smtClean="0"/>
              <a:t>”) by System Analysts (“SA”).   An </a:t>
            </a:r>
            <a:r>
              <a:rPr lang="en-US" dirty="0" err="1" smtClean="0"/>
              <a:t>SDN</a:t>
            </a:r>
            <a:r>
              <a:rPr lang="en-US" dirty="0" smtClean="0"/>
              <a:t> Review is held by the SA and the Technical User Stories reviewed, edited as needed and approved. Project Owners (“PO”) and BA’s attend the </a:t>
            </a:r>
            <a:r>
              <a:rPr lang="en-US" dirty="0" err="1" smtClean="0"/>
              <a:t>SDN</a:t>
            </a:r>
            <a:r>
              <a:rPr lang="en-US" dirty="0" smtClean="0"/>
              <a:t> Review as well.  DevOps teams are assigned at or before the </a:t>
            </a:r>
            <a:r>
              <a:rPr lang="en-US" dirty="0" err="1" smtClean="0"/>
              <a:t>SDN</a:t>
            </a:r>
            <a:r>
              <a:rPr lang="en-US" dirty="0" smtClean="0"/>
              <a:t> Review based on the project scope and team capacity.  The team(s) are invited to and should attend the </a:t>
            </a:r>
            <a:r>
              <a:rPr lang="en-US" dirty="0" err="1" smtClean="0"/>
              <a:t>SDN</a:t>
            </a:r>
            <a:r>
              <a:rPr lang="en-US" dirty="0" smtClean="0"/>
              <a:t> review.</a:t>
            </a:r>
          </a:p>
          <a:p>
            <a:r>
              <a:rPr lang="en-US" dirty="0" smtClean="0"/>
              <a:t>The BA is responsible for putting the Technical User stories into Work Front backlog of each team</a:t>
            </a:r>
          </a:p>
          <a:p>
            <a:endParaRPr lang="en-US" dirty="0" smtClean="0"/>
          </a:p>
          <a:p>
            <a:r>
              <a:rPr lang="en-US" b="1" u="sng" dirty="0" smtClean="0"/>
              <a:t>DevOps Project Planning Meeting </a:t>
            </a:r>
            <a:endParaRPr lang="en-US" dirty="0"/>
          </a:p>
          <a:p>
            <a:r>
              <a:rPr lang="en-US" dirty="0" smtClean="0"/>
              <a:t>The Scrum Master (“SM”), DevOps team leads, PO and project manager will meet to review the project and determine:</a:t>
            </a:r>
          </a:p>
          <a:p>
            <a:r>
              <a:rPr lang="en-US" dirty="0"/>
              <a:t>	</a:t>
            </a:r>
            <a:r>
              <a:rPr lang="en-US" dirty="0" smtClean="0"/>
              <a:t>Inter and intra team dependencies</a:t>
            </a:r>
          </a:p>
          <a:p>
            <a:r>
              <a:rPr lang="en-US" dirty="0"/>
              <a:t>	</a:t>
            </a:r>
            <a:r>
              <a:rPr lang="en-US" dirty="0" smtClean="0"/>
              <a:t>Infrastructure needs</a:t>
            </a:r>
          </a:p>
          <a:p>
            <a:r>
              <a:rPr lang="en-US" dirty="0" smtClean="0"/>
              <a:t>	Level 2 estimates as needed</a:t>
            </a:r>
          </a:p>
          <a:p>
            <a:r>
              <a:rPr lang="en-US" dirty="0" smtClean="0"/>
              <a:t>	Forecast of # sprints if data available</a:t>
            </a:r>
            <a:endParaRPr lang="en-US" dirty="0"/>
          </a:p>
        </p:txBody>
      </p:sp>
      <p:sp>
        <p:nvSpPr>
          <p:cNvPr id="3" name="TextBox 2"/>
          <p:cNvSpPr txBox="1"/>
          <p:nvPr/>
        </p:nvSpPr>
        <p:spPr>
          <a:xfrm>
            <a:off x="8098972" y="609690"/>
            <a:ext cx="3953691" cy="6186309"/>
          </a:xfrm>
          <a:prstGeom prst="rect">
            <a:avLst/>
          </a:prstGeom>
          <a:solidFill>
            <a:schemeClr val="accent2">
              <a:lumMod val="20000"/>
              <a:lumOff val="80000"/>
            </a:schemeClr>
          </a:solidFill>
        </p:spPr>
        <p:txBody>
          <a:bodyPr wrap="square" rtlCol="0">
            <a:spAutoFit/>
          </a:bodyPr>
          <a:lstStyle/>
          <a:p>
            <a:r>
              <a:rPr lang="en-US" u="sng" dirty="0" smtClean="0"/>
              <a:t>Critical Output</a:t>
            </a:r>
          </a:p>
          <a:p>
            <a:r>
              <a:rPr lang="en-US" dirty="0" smtClean="0"/>
              <a:t>Stakeholder Approved User Stories</a:t>
            </a:r>
          </a:p>
          <a:p>
            <a:endParaRPr lang="en-US" dirty="0"/>
          </a:p>
          <a:p>
            <a:endParaRPr lang="en-US" dirty="0" smtClean="0"/>
          </a:p>
          <a:p>
            <a:endParaRPr lang="en-US" dirty="0"/>
          </a:p>
          <a:p>
            <a:endParaRPr lang="en-US" dirty="0" smtClean="0"/>
          </a:p>
          <a:p>
            <a:endParaRPr lang="en-US" dirty="0" smtClean="0"/>
          </a:p>
          <a:p>
            <a:r>
              <a:rPr lang="en-US" dirty="0" smtClean="0"/>
              <a:t>Approved </a:t>
            </a:r>
            <a:r>
              <a:rPr lang="en-US" dirty="0" err="1" smtClean="0"/>
              <a:t>SDN</a:t>
            </a:r>
            <a:r>
              <a:rPr lang="en-US" dirty="0" smtClean="0"/>
              <a:t> including Technical User Stories</a:t>
            </a:r>
          </a:p>
          <a:p>
            <a:endParaRPr lang="en-US" dirty="0"/>
          </a:p>
          <a:p>
            <a:endParaRPr lang="en-US" dirty="0" smtClean="0"/>
          </a:p>
          <a:p>
            <a:endParaRPr lang="en-US" dirty="0"/>
          </a:p>
          <a:p>
            <a:endParaRPr lang="en-US" dirty="0" smtClean="0"/>
          </a:p>
          <a:p>
            <a:r>
              <a:rPr lang="en-US" dirty="0" smtClean="0"/>
              <a:t>Technical User Stories in Work Front as part of a team’s ungroomed backlog</a:t>
            </a:r>
          </a:p>
          <a:p>
            <a:endParaRPr lang="en-US" dirty="0"/>
          </a:p>
          <a:p>
            <a:endParaRPr lang="en-US" dirty="0" smtClean="0"/>
          </a:p>
          <a:p>
            <a:r>
              <a:rPr lang="en-US" dirty="0" smtClean="0"/>
              <a:t>Dependencies, outside needs, L2, # Sprints</a:t>
            </a:r>
          </a:p>
          <a:p>
            <a:endParaRPr lang="en-US" dirty="0"/>
          </a:p>
          <a:p>
            <a:endParaRPr lang="en-US" dirty="0" smtClean="0"/>
          </a:p>
          <a:p>
            <a:endParaRPr lang="en-US" dirty="0" smtClean="0"/>
          </a:p>
        </p:txBody>
      </p:sp>
      <p:sp>
        <p:nvSpPr>
          <p:cNvPr id="8" name="TextBox 7"/>
          <p:cNvSpPr txBox="1"/>
          <p:nvPr/>
        </p:nvSpPr>
        <p:spPr>
          <a:xfrm>
            <a:off x="357052" y="117131"/>
            <a:ext cx="3956917" cy="461665"/>
          </a:xfrm>
          <a:prstGeom prst="rect">
            <a:avLst/>
          </a:prstGeom>
          <a:noFill/>
        </p:spPr>
        <p:txBody>
          <a:bodyPr wrap="none" rtlCol="0">
            <a:spAutoFit/>
          </a:bodyPr>
          <a:lstStyle/>
          <a:p>
            <a:r>
              <a:rPr lang="en-US" sz="2400" b="1" u="sng" dirty="0"/>
              <a:t>Project Planning and Defining</a:t>
            </a:r>
          </a:p>
        </p:txBody>
      </p:sp>
    </p:spTree>
    <p:extLst>
      <p:ext uri="{BB962C8B-B14F-4D97-AF65-F5344CB8AC3E}">
        <p14:creationId xmlns:p14="http://schemas.microsoft.com/office/powerpoint/2010/main" val="26860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382" y="509022"/>
            <a:ext cx="7741920" cy="6001643"/>
          </a:xfrm>
          <a:prstGeom prst="rect">
            <a:avLst/>
          </a:prstGeom>
          <a:solidFill>
            <a:schemeClr val="accent1">
              <a:lumMod val="20000"/>
              <a:lumOff val="80000"/>
            </a:schemeClr>
          </a:solidFill>
        </p:spPr>
        <p:txBody>
          <a:bodyPr wrap="square" rtlCol="0">
            <a:spAutoFit/>
          </a:bodyPr>
          <a:lstStyle/>
          <a:p>
            <a:r>
              <a:rPr lang="en-US" b="1" u="sng" dirty="0" smtClean="0"/>
              <a:t>Backlog Grooming</a:t>
            </a:r>
          </a:p>
          <a:p>
            <a:r>
              <a:rPr lang="en-US" dirty="0" smtClean="0"/>
              <a:t>This is a bi-weekly meeting led by PO.  In this meeting the team will break down the technical user stories into specific tasks, refine the tasks into workable pieces and assign points (note that in certain cases a task may be assigned to a general “dev”, “test” or “</a:t>
            </a:r>
            <a:r>
              <a:rPr lang="en-US" dirty="0" err="1" smtClean="0"/>
              <a:t>db</a:t>
            </a:r>
            <a:r>
              <a:rPr lang="en-US" dirty="0" smtClean="0"/>
              <a:t>” category work) for effort.  There can also be an assessment if there are additional infrastructure needs, if a level 3 estimate or updated sprint forecast as needed.  </a:t>
            </a:r>
          </a:p>
          <a:p>
            <a:endParaRPr lang="en-US" sz="1200" dirty="0" smtClean="0"/>
          </a:p>
          <a:p>
            <a:r>
              <a:rPr lang="en-US" b="1" u="sng" dirty="0"/>
              <a:t>Sprint Planning</a:t>
            </a:r>
          </a:p>
          <a:p>
            <a:r>
              <a:rPr lang="en-US" dirty="0" smtClean="0"/>
              <a:t>This is a bi weekly meeting led by the team’s Scrum Master (“SM”)</a:t>
            </a:r>
            <a:r>
              <a:rPr lang="en-US" strike="sngStrike" dirty="0" smtClean="0">
                <a:solidFill>
                  <a:srgbClr val="FF0000"/>
                </a:solidFill>
              </a:rPr>
              <a:t>, on the opposite week of Backlog Grooming</a:t>
            </a:r>
            <a:r>
              <a:rPr lang="en-US" dirty="0" smtClean="0"/>
              <a:t>.  Sprint(s) are planned out based on a teams capacity and project priority.   Delineated tasks may be assigned to specific developers/testers or remain unassigned but included in the sprint to be picked up as people gain time for more work.</a:t>
            </a:r>
          </a:p>
          <a:p>
            <a:r>
              <a:rPr lang="en-US" dirty="0" smtClean="0"/>
              <a:t>Tasks are also evaluated and identified for needing E2E or lab testing.  If so, the tester of the task assigns it in JIRA to the SM of the E2E team.</a:t>
            </a:r>
          </a:p>
          <a:p>
            <a:endParaRPr lang="en-US" sz="1200" dirty="0"/>
          </a:p>
          <a:p>
            <a:r>
              <a:rPr lang="en-US" b="1" u="sng" dirty="0"/>
              <a:t>Sprint </a:t>
            </a:r>
            <a:r>
              <a:rPr lang="en-US" b="1" u="sng" dirty="0" smtClean="0"/>
              <a:t>Demo/Retro/Review</a:t>
            </a:r>
          </a:p>
          <a:p>
            <a:r>
              <a:rPr lang="en-US" dirty="0" smtClean="0"/>
              <a:t>In this meeting, back office features and functionality developed as part of a project is shown to stakeholders, PM’s, BA’s and the DevOps team.  This may be part of </a:t>
            </a:r>
            <a:r>
              <a:rPr lang="en-US" dirty="0" err="1" smtClean="0"/>
              <a:t>UAT</a:t>
            </a:r>
            <a:r>
              <a:rPr lang="en-US" dirty="0" smtClean="0"/>
              <a:t> or in certain cases, replace </a:t>
            </a:r>
            <a:r>
              <a:rPr lang="en-US" dirty="0" err="1" smtClean="0"/>
              <a:t>UAT</a:t>
            </a:r>
            <a:r>
              <a:rPr lang="en-US" dirty="0" smtClean="0"/>
              <a:t> on the back </a:t>
            </a:r>
            <a:r>
              <a:rPr lang="en-US" dirty="0" err="1" smtClean="0"/>
              <a:t>offie</a:t>
            </a:r>
            <a:r>
              <a:rPr lang="en-US" dirty="0" smtClean="0"/>
              <a:t> side.  This meeting is used for reviewing past sprints and looking for any improvement opportunities.</a:t>
            </a:r>
            <a:endParaRPr lang="en-US" dirty="0"/>
          </a:p>
        </p:txBody>
      </p:sp>
      <p:sp>
        <p:nvSpPr>
          <p:cNvPr id="3" name="TextBox 2"/>
          <p:cNvSpPr txBox="1"/>
          <p:nvPr/>
        </p:nvSpPr>
        <p:spPr>
          <a:xfrm>
            <a:off x="7847302" y="509022"/>
            <a:ext cx="3953691" cy="6001643"/>
          </a:xfrm>
          <a:prstGeom prst="rect">
            <a:avLst/>
          </a:prstGeom>
          <a:solidFill>
            <a:schemeClr val="accent2">
              <a:lumMod val="20000"/>
              <a:lumOff val="80000"/>
            </a:schemeClr>
          </a:solidFill>
        </p:spPr>
        <p:txBody>
          <a:bodyPr wrap="square" rtlCol="0">
            <a:spAutoFit/>
          </a:bodyPr>
          <a:lstStyle/>
          <a:p>
            <a:r>
              <a:rPr lang="en-US" u="sng" dirty="0" smtClean="0"/>
              <a:t>Critical Output</a:t>
            </a:r>
          </a:p>
          <a:p>
            <a:r>
              <a:rPr lang="en-US" dirty="0" smtClean="0"/>
              <a:t>Dev and Test tasks with level of effort point s assigned in Work Front</a:t>
            </a:r>
          </a:p>
          <a:p>
            <a:endParaRPr lang="en-US" dirty="0"/>
          </a:p>
          <a:p>
            <a:r>
              <a:rPr lang="en-US" dirty="0" smtClean="0"/>
              <a:t>May have new sprint forecast or L# estimate</a:t>
            </a:r>
          </a:p>
          <a:p>
            <a:endParaRPr lang="en-US" dirty="0"/>
          </a:p>
          <a:p>
            <a:endParaRPr lang="en-US" dirty="0" smtClean="0"/>
          </a:p>
          <a:p>
            <a:endParaRPr lang="en-US" dirty="0" smtClean="0"/>
          </a:p>
          <a:p>
            <a:r>
              <a:rPr lang="en-US" dirty="0" smtClean="0"/>
              <a:t>A time boxed set of tasks to complete for the team in Work Front</a:t>
            </a:r>
          </a:p>
          <a:p>
            <a:endParaRPr lang="en-US" dirty="0"/>
          </a:p>
          <a:p>
            <a:endParaRPr lang="en-US" dirty="0" smtClean="0"/>
          </a:p>
          <a:p>
            <a:endParaRPr lang="en-US" sz="2400" dirty="0"/>
          </a:p>
          <a:p>
            <a:endParaRPr lang="en-US" dirty="0" smtClean="0"/>
          </a:p>
          <a:p>
            <a:endParaRPr lang="en-US" dirty="0" smtClean="0"/>
          </a:p>
          <a:p>
            <a:endParaRPr lang="en-US" dirty="0" smtClean="0"/>
          </a:p>
          <a:p>
            <a:r>
              <a:rPr lang="en-US" dirty="0" smtClean="0"/>
              <a:t>A review of output from the team’s work accepted by the stakeholder</a:t>
            </a:r>
          </a:p>
          <a:p>
            <a:endParaRPr lang="en-US" dirty="0"/>
          </a:p>
          <a:p>
            <a:r>
              <a:rPr lang="en-US" dirty="0" smtClean="0"/>
              <a:t>Improvement opportunities for sprints</a:t>
            </a:r>
          </a:p>
        </p:txBody>
      </p:sp>
      <p:sp>
        <p:nvSpPr>
          <p:cNvPr id="4" name="TextBox 3"/>
          <p:cNvSpPr txBox="1"/>
          <p:nvPr/>
        </p:nvSpPr>
        <p:spPr>
          <a:xfrm>
            <a:off x="105382" y="47357"/>
            <a:ext cx="4194418" cy="461665"/>
          </a:xfrm>
          <a:prstGeom prst="rect">
            <a:avLst/>
          </a:prstGeom>
          <a:noFill/>
        </p:spPr>
        <p:txBody>
          <a:bodyPr wrap="none" rtlCol="0">
            <a:spAutoFit/>
          </a:bodyPr>
          <a:lstStyle/>
          <a:p>
            <a:r>
              <a:rPr lang="en-US" sz="2400" b="1" u="sng" dirty="0" smtClean="0"/>
              <a:t>DevOps Software Development</a:t>
            </a:r>
            <a:endParaRPr lang="en-US" sz="2400" b="1" u="sng" dirty="0"/>
          </a:p>
        </p:txBody>
      </p:sp>
    </p:spTree>
    <p:extLst>
      <p:ext uri="{BB962C8B-B14F-4D97-AF65-F5344CB8AC3E}">
        <p14:creationId xmlns:p14="http://schemas.microsoft.com/office/powerpoint/2010/main" val="327010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743" y="1318946"/>
            <a:ext cx="11672345" cy="5355312"/>
          </a:xfrm>
          <a:prstGeom prst="rect">
            <a:avLst/>
          </a:prstGeom>
          <a:solidFill>
            <a:schemeClr val="accent3">
              <a:lumMod val="20000"/>
              <a:lumOff val="80000"/>
            </a:schemeClr>
          </a:solidFill>
        </p:spPr>
        <p:txBody>
          <a:bodyPr wrap="square" rtlCol="0">
            <a:spAutoFit/>
          </a:bodyPr>
          <a:lstStyle/>
          <a:p>
            <a:endParaRPr lang="en-US" dirty="0"/>
          </a:p>
          <a:p>
            <a:r>
              <a:rPr lang="en-US" b="1" u="sng" dirty="0" smtClean="0"/>
              <a:t>Prod and </a:t>
            </a:r>
            <a:r>
              <a:rPr lang="en-US" b="1" u="sng" dirty="0" err="1" smtClean="0"/>
              <a:t>BAU</a:t>
            </a:r>
            <a:r>
              <a:rPr lang="en-US" b="1" u="sng" dirty="0" smtClean="0"/>
              <a:t> Ticket Review</a:t>
            </a:r>
            <a:endParaRPr lang="en-US" b="1" u="sng" dirty="0"/>
          </a:p>
          <a:p>
            <a:r>
              <a:rPr lang="en-US" dirty="0" smtClean="0"/>
              <a:t>Weekly meeting  SM – PO- DEV Leads Test Leads and Dev </a:t>
            </a:r>
            <a:r>
              <a:rPr lang="en-US" dirty="0" err="1" smtClean="0"/>
              <a:t>Mngr</a:t>
            </a:r>
            <a:r>
              <a:rPr lang="en-US" dirty="0" smtClean="0"/>
              <a:t> – review JIRA and make sure all tix are in sprint or backlog or with no </a:t>
            </a:r>
            <a:r>
              <a:rPr lang="en-US" dirty="0" err="1" smtClean="0"/>
              <a:t>WF</a:t>
            </a:r>
            <a:r>
              <a:rPr lang="en-US" dirty="0" smtClean="0"/>
              <a:t> number.  This helps ensure there are no missing pieces or missed items</a:t>
            </a:r>
          </a:p>
          <a:p>
            <a:endParaRPr lang="en-US" dirty="0"/>
          </a:p>
          <a:p>
            <a:r>
              <a:rPr lang="en-US" b="1" u="sng" dirty="0" smtClean="0"/>
              <a:t>Project Defect Review</a:t>
            </a:r>
            <a:endParaRPr lang="en-US" b="1" u="sng" dirty="0"/>
          </a:p>
          <a:p>
            <a:r>
              <a:rPr lang="en-US" dirty="0" smtClean="0"/>
              <a:t>This meeting is held as needed and is used to review defects that are found in test.  This prevents missing pieces, ensures priority tasks are recognized and is used to look for similar or comparable problems that may exist in other areas of a  project or application.</a:t>
            </a:r>
          </a:p>
          <a:p>
            <a:endParaRPr lang="en-US" dirty="0"/>
          </a:p>
          <a:p>
            <a:r>
              <a:rPr lang="en-US" b="1" u="sng" smtClean="0">
                <a:solidFill>
                  <a:srgbClr val="FF0000"/>
                </a:solidFill>
              </a:rPr>
              <a:t>Technical </a:t>
            </a:r>
            <a:r>
              <a:rPr lang="en-US" b="1" u="sng" smtClean="0"/>
              <a:t>Scrum </a:t>
            </a:r>
            <a:r>
              <a:rPr lang="en-US" b="1" u="sng" dirty="0" smtClean="0"/>
              <a:t>of Scrums</a:t>
            </a:r>
          </a:p>
          <a:p>
            <a:r>
              <a:rPr lang="en-US" dirty="0"/>
              <a:t>This is a weekly technical meeting of the </a:t>
            </a:r>
            <a:r>
              <a:rPr lang="en-US" dirty="0" smtClean="0"/>
              <a:t>SM, </a:t>
            </a:r>
            <a:r>
              <a:rPr lang="en-US" dirty="0"/>
              <a:t>Technical leads, Test Manager, Dev Manager, PO Lead, Design Lead and PM Lead to discuss any issues or needs arising from the software </a:t>
            </a:r>
            <a:r>
              <a:rPr lang="en-US" dirty="0" err="1"/>
              <a:t>developemetn</a:t>
            </a:r>
            <a:r>
              <a:rPr lang="en-US" dirty="0"/>
              <a:t>.  Topics may include dependencies, priorities and releases.  </a:t>
            </a:r>
            <a:endParaRPr lang="en-US" dirty="0" smtClean="0"/>
          </a:p>
          <a:p>
            <a:endParaRPr lang="en-US" dirty="0" smtClean="0"/>
          </a:p>
          <a:p>
            <a:r>
              <a:rPr lang="en-US" b="1" u="sng" dirty="0"/>
              <a:t>Business Scrum of </a:t>
            </a:r>
            <a:r>
              <a:rPr lang="en-US" b="1" u="sng" dirty="0" smtClean="0"/>
              <a:t>Scrums</a:t>
            </a:r>
          </a:p>
          <a:p>
            <a:r>
              <a:rPr lang="en-US" dirty="0" smtClean="0"/>
              <a:t>This weekly meeting reviews each teams storyboard, current work status, issues, and dependencies.  The SM, PO Lead, IT Management and PMs (all PM’s invited and those with active project are expected to attend) are attendees.</a:t>
            </a:r>
          </a:p>
          <a:p>
            <a:endParaRPr lang="en-US" dirty="0"/>
          </a:p>
        </p:txBody>
      </p:sp>
      <p:sp>
        <p:nvSpPr>
          <p:cNvPr id="3" name="TextBox 2"/>
          <p:cNvSpPr txBox="1"/>
          <p:nvPr/>
        </p:nvSpPr>
        <p:spPr>
          <a:xfrm>
            <a:off x="147743" y="194226"/>
            <a:ext cx="11910033" cy="1015663"/>
          </a:xfrm>
          <a:prstGeom prst="rect">
            <a:avLst/>
          </a:prstGeom>
          <a:solidFill>
            <a:schemeClr val="accent6">
              <a:lumMod val="20000"/>
              <a:lumOff val="80000"/>
            </a:schemeClr>
          </a:solidFill>
        </p:spPr>
        <p:txBody>
          <a:bodyPr wrap="square" rtlCol="0">
            <a:spAutoFit/>
          </a:bodyPr>
          <a:lstStyle/>
          <a:p>
            <a:r>
              <a:rPr lang="en-US" sz="2400" b="1" u="sng" dirty="0" smtClean="0"/>
              <a:t>Other DevOps Meetings:</a:t>
            </a:r>
          </a:p>
          <a:p>
            <a:r>
              <a:rPr lang="en-US" dirty="0" smtClean="0"/>
              <a:t>The DevOps process involves several meetings during the week or month used to identify issues, manage projects, sprints or tasks and identify issues needing to be addressed..  </a:t>
            </a:r>
          </a:p>
        </p:txBody>
      </p:sp>
    </p:spTree>
    <p:extLst>
      <p:ext uri="{BB962C8B-B14F-4D97-AF65-F5344CB8AC3E}">
        <p14:creationId xmlns:p14="http://schemas.microsoft.com/office/powerpoint/2010/main" val="78835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4643</TotalTime>
  <Words>1257</Words>
  <Application>Microsoft Office PowerPoint</Application>
  <PresentationFormat>Widescreen</PresentationFormat>
  <Paragraphs>133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ViaSat,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Weinstein, Robert</dc:creator>
  <cp:lastModifiedBy>Weinstein, Robert</cp:lastModifiedBy>
  <cp:revision>25</cp:revision>
  <dcterms:created xsi:type="dcterms:W3CDTF">2018-01-05T16:15:21Z</dcterms:created>
  <dcterms:modified xsi:type="dcterms:W3CDTF">2018-01-19T21:22:51Z</dcterms:modified>
</cp:coreProperties>
</file>