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sldIdLst>
    <p:sldId id="256" r:id="rId2"/>
    <p:sldId id="258" r:id="rId3"/>
    <p:sldId id="257" r:id="rId4"/>
    <p:sldId id="260" r:id="rId5"/>
    <p:sldId id="261" r:id="rId6"/>
    <p:sldId id="262" r:id="rId7"/>
    <p:sldId id="263" r:id="rId8"/>
    <p:sldId id="270" r:id="rId9"/>
    <p:sldId id="272" r:id="rId10"/>
    <p:sldId id="274" r:id="rId11"/>
    <p:sldId id="275" r:id="rId12"/>
    <p:sldId id="269" r:id="rId13"/>
    <p:sldId id="268" r:id="rId14"/>
    <p:sldId id="267" r:id="rId15"/>
    <p:sldId id="277" r:id="rId16"/>
    <p:sldId id="264" r:id="rId17"/>
    <p:sldId id="26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71" autoAdjust="0"/>
    <p:restoredTop sz="94660"/>
  </p:normalViewPr>
  <p:slideViewPr>
    <p:cSldViewPr snapToGrid="0">
      <p:cViewPr varScale="1">
        <p:scale>
          <a:sx n="69" d="100"/>
          <a:sy n="69" d="100"/>
        </p:scale>
        <p:origin x="9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3796" y="1122363"/>
            <a:ext cx="10364411"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913796" y="3602038"/>
            <a:ext cx="10364411"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734D25B-2524-403C-BD2C-81FE0459A653}" type="datetimeFigureOut">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E9190-FC25-45D4-A580-6EF2CA479386}" type="slidenum">
              <a:rPr lang="en-US" smtClean="0"/>
              <a:t>‹#›</a:t>
            </a:fld>
            <a:endParaRPr lang="en-US"/>
          </a:p>
        </p:txBody>
      </p:sp>
    </p:spTree>
    <p:extLst>
      <p:ext uri="{BB962C8B-B14F-4D97-AF65-F5344CB8AC3E}">
        <p14:creationId xmlns:p14="http://schemas.microsoft.com/office/powerpoint/2010/main" val="1183299382"/>
      </p:ext>
    </p:extLst>
  </p:cSld>
  <p:clrMapOvr>
    <a:masterClrMapping/>
  </p:clrMapOvr>
  <p:transition spd="med">
    <p:wheel/>
  </p:transition>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7" y="4289374"/>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7" y="621323"/>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734D25B-2524-403C-BD2C-81FE0459A653}" type="datetimeFigureOut">
              <a:rPr lang="en-US" smtClean="0"/>
              <a:t>9/20/2017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CE9190-FC25-45D4-A580-6EF2CA479386}" type="slidenum">
              <a:rPr lang="en-US" smtClean="0"/>
              <a:t>‹#›</a:t>
            </a:fld>
            <a:endParaRPr lang="en-US"/>
          </a:p>
        </p:txBody>
      </p:sp>
    </p:spTree>
    <p:extLst>
      <p:ext uri="{BB962C8B-B14F-4D97-AF65-F5344CB8AC3E}">
        <p14:creationId xmlns:p14="http://schemas.microsoft.com/office/powerpoint/2010/main" val="346915515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2"/>
            <a:ext cx="10353763"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7"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734D25B-2524-403C-BD2C-81FE0459A653}" type="datetimeFigureOut">
              <a:rPr lang="en-US" smtClean="0"/>
              <a:t>9/20/2017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CE9190-FC25-45D4-A580-6EF2CA479386}" type="slidenum">
              <a:rPr lang="en-US" smtClean="0"/>
              <a:t>‹#›</a:t>
            </a:fld>
            <a:endParaRPr lang="en-US"/>
          </a:p>
        </p:txBody>
      </p:sp>
    </p:spTree>
    <p:extLst>
      <p:ext uri="{BB962C8B-B14F-4D97-AF65-F5344CB8AC3E}">
        <p14:creationId xmlns:p14="http://schemas.microsoft.com/office/powerpoint/2010/main" val="376018582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5"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3" y="4204821"/>
            <a:ext cx="10353763"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734D25B-2524-403C-BD2C-81FE0459A653}" type="datetimeFigureOut">
              <a:rPr lang="en-US" smtClean="0"/>
              <a:t>9/20/2017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CE9190-FC25-45D4-A580-6EF2CA479386}" type="slidenum">
              <a:rPr lang="en-US" smtClean="0"/>
              <a:t>‹#›</a:t>
            </a:fld>
            <a:endParaRPr lang="en-US"/>
          </a:p>
        </p:txBody>
      </p:sp>
      <p:sp>
        <p:nvSpPr>
          <p:cNvPr id="10" name="TextBox 9"/>
          <p:cNvSpPr txBox="1"/>
          <p:nvPr/>
        </p:nvSpPr>
        <p:spPr>
          <a:xfrm>
            <a:off x="673660" y="64174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95628" y="307337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8459928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7" y="2126944"/>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734D25B-2524-403C-BD2C-81FE0459A653}" type="datetimeFigureOut">
              <a:rPr lang="en-US" smtClean="0"/>
              <a:t>9/20/2017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CE9190-FC25-45D4-A580-6EF2CA479386}" type="slidenum">
              <a:rPr lang="en-US" smtClean="0"/>
              <a:t>‹#›</a:t>
            </a:fld>
            <a:endParaRPr lang="en-US"/>
          </a:p>
        </p:txBody>
      </p:sp>
    </p:spTree>
    <p:extLst>
      <p:ext uri="{BB962C8B-B14F-4D97-AF65-F5344CB8AC3E}">
        <p14:creationId xmlns:p14="http://schemas.microsoft.com/office/powerpoint/2010/main" val="252176340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3" y="609602"/>
            <a:ext cx="10353763"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2088321"/>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5"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9"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9"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7"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734D25B-2524-403C-BD2C-81FE0459A653}" type="datetimeFigureOut">
              <a:rPr lang="en-US" smtClean="0"/>
              <a:t>9/20/2017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CE9190-FC25-45D4-A580-6EF2CA479386}" type="slidenum">
              <a:rPr lang="en-US" smtClean="0"/>
              <a:t>‹#›</a:t>
            </a:fld>
            <a:endParaRPr lang="en-US"/>
          </a:p>
        </p:txBody>
      </p:sp>
    </p:spTree>
    <p:extLst>
      <p:ext uri="{BB962C8B-B14F-4D97-AF65-F5344CB8AC3E}">
        <p14:creationId xmlns:p14="http://schemas.microsoft.com/office/powerpoint/2010/main" val="61782141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2"/>
            <a:ext cx="10353763"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6" y="3989147"/>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092235"/>
            <a:ext cx="2940051"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6" y="4565409"/>
            <a:ext cx="3298955"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2" y="3989147"/>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092235"/>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565408"/>
            <a:ext cx="330033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3989147"/>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5" y="2092235"/>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7" y="4565410"/>
            <a:ext cx="3294259"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734D25B-2524-403C-BD2C-81FE0459A653}" type="datetimeFigureOut">
              <a:rPr lang="en-US" smtClean="0"/>
              <a:t>9/20/2017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CE9190-FC25-45D4-A580-6EF2CA479386}" type="slidenum">
              <a:rPr lang="en-US" smtClean="0"/>
              <a:t>‹#›</a:t>
            </a:fld>
            <a:endParaRPr lang="en-US"/>
          </a:p>
        </p:txBody>
      </p:sp>
    </p:spTree>
    <p:extLst>
      <p:ext uri="{BB962C8B-B14F-4D97-AF65-F5344CB8AC3E}">
        <p14:creationId xmlns:p14="http://schemas.microsoft.com/office/powerpoint/2010/main" val="383501426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34D25B-2524-403C-BD2C-81FE0459A653}" type="datetimeFigureOut">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E9190-FC25-45D4-A580-6EF2CA479386}" type="slidenum">
              <a:rPr lang="en-US" smtClean="0"/>
              <a:t>‹#›</a:t>
            </a:fld>
            <a:endParaRPr lang="en-US"/>
          </a:p>
        </p:txBody>
      </p:sp>
    </p:spTree>
    <p:extLst>
      <p:ext uri="{BB962C8B-B14F-4D97-AF65-F5344CB8AC3E}">
        <p14:creationId xmlns:p14="http://schemas.microsoft.com/office/powerpoint/2010/main" val="109553686"/>
      </p:ext>
    </p:extLst>
  </p:cSld>
  <p:clrMapOvr>
    <a:masterClrMapping/>
  </p:clrMapOvr>
  <p:transition spd="med">
    <p:wheel/>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609601"/>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601"/>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34D25B-2524-403C-BD2C-81FE0459A653}" type="datetimeFigureOut">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E9190-FC25-45D4-A580-6EF2CA479386}" type="slidenum">
              <a:rPr lang="en-US" smtClean="0"/>
              <a:t>‹#›</a:t>
            </a:fld>
            <a:endParaRPr lang="en-US"/>
          </a:p>
        </p:txBody>
      </p:sp>
    </p:spTree>
    <p:extLst>
      <p:ext uri="{BB962C8B-B14F-4D97-AF65-F5344CB8AC3E}">
        <p14:creationId xmlns:p14="http://schemas.microsoft.com/office/powerpoint/2010/main" val="1798925687"/>
      </p:ext>
    </p:extLst>
  </p:cSld>
  <p:clrMapOvr>
    <a:masterClrMapping/>
  </p:clrMapOvr>
  <p:transition spd="med">
    <p:wheel/>
  </p:transition>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34D25B-2524-403C-BD2C-81FE0459A653}" type="datetimeFigureOut">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E9190-FC25-45D4-A580-6EF2CA479386}" type="slidenum">
              <a:rPr lang="en-US" smtClean="0"/>
              <a:t>‹#›</a:t>
            </a:fld>
            <a:endParaRPr lang="en-US"/>
          </a:p>
        </p:txBody>
      </p:sp>
    </p:spTree>
    <p:extLst>
      <p:ext uri="{BB962C8B-B14F-4D97-AF65-F5344CB8AC3E}">
        <p14:creationId xmlns:p14="http://schemas.microsoft.com/office/powerpoint/2010/main" val="2690255339"/>
      </p:ext>
    </p:extLst>
  </p:cSld>
  <p:clrMapOvr>
    <a:masterClrMapping/>
  </p:clrMapOvr>
  <p:transition spd="med">
    <p:wheel/>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8"/>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40"/>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34D25B-2524-403C-BD2C-81FE0459A653}" type="datetimeFigureOut">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E9190-FC25-45D4-A580-6EF2CA479386}" type="slidenum">
              <a:rPr lang="en-US" smtClean="0"/>
              <a:t>‹#›</a:t>
            </a:fld>
            <a:endParaRPr lang="en-US"/>
          </a:p>
        </p:txBody>
      </p:sp>
    </p:spTree>
    <p:extLst>
      <p:ext uri="{BB962C8B-B14F-4D97-AF65-F5344CB8AC3E}">
        <p14:creationId xmlns:p14="http://schemas.microsoft.com/office/powerpoint/2010/main" val="4163642083"/>
      </p:ext>
    </p:extLst>
  </p:cSld>
  <p:clrMapOvr>
    <a:masterClrMapping/>
  </p:clrMapOvr>
  <p:transition spd="med">
    <p:wheel/>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7" y="609602"/>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21"/>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21"/>
            <a:ext cx="5094155"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734D25B-2524-403C-BD2C-81FE0459A653}" type="datetimeFigureOut">
              <a:rPr lang="en-US" smtClean="0"/>
              <a:t>9/20/2017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CE9190-FC25-45D4-A580-6EF2CA479386}" type="slidenum">
              <a:rPr lang="en-US" smtClean="0"/>
              <a:t>‹#›</a:t>
            </a:fld>
            <a:endParaRPr lang="en-US"/>
          </a:p>
        </p:txBody>
      </p:sp>
    </p:spTree>
    <p:extLst>
      <p:ext uri="{BB962C8B-B14F-4D97-AF65-F5344CB8AC3E}">
        <p14:creationId xmlns:p14="http://schemas.microsoft.com/office/powerpoint/2010/main" val="2918316146"/>
      </p:ext>
    </p:extLst>
  </p:cSld>
  <p:clrMapOvr>
    <a:masterClrMapping/>
  </p:clrMapOvr>
  <p:transition spd="med">
    <p:wheel/>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7" y="609602"/>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20569" y="2088320"/>
            <a:ext cx="4800435"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78974" y="2088320"/>
            <a:ext cx="4788583"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734D25B-2524-403C-BD2C-81FE0459A653}" type="datetimeFigureOut">
              <a:rPr lang="en-US" smtClean="0"/>
              <a:t>9/20/2017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CE9190-FC25-45D4-A580-6EF2CA479386}" type="slidenum">
              <a:rPr lang="en-US" smtClean="0"/>
              <a:t>‹#›</a:t>
            </a:fld>
            <a:endParaRPr lang="en-US"/>
          </a:p>
        </p:txBody>
      </p:sp>
    </p:spTree>
    <p:extLst>
      <p:ext uri="{BB962C8B-B14F-4D97-AF65-F5344CB8AC3E}">
        <p14:creationId xmlns:p14="http://schemas.microsoft.com/office/powerpoint/2010/main" val="2328952134"/>
      </p:ext>
    </p:extLst>
  </p:cSld>
  <p:clrMapOvr>
    <a:masterClrMapping/>
  </p:clrMapOvr>
  <p:transition spd="med">
    <p:wheel/>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734D25B-2524-403C-BD2C-81FE0459A653}" type="datetimeFigureOut">
              <a:rPr lang="en-US" smtClean="0"/>
              <a:t>9/20/2017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CE9190-FC25-45D4-A580-6EF2CA479386}" type="slidenum">
              <a:rPr lang="en-US" smtClean="0"/>
              <a:t>‹#›</a:t>
            </a:fld>
            <a:endParaRPr lang="en-US"/>
          </a:p>
        </p:txBody>
      </p:sp>
    </p:spTree>
    <p:extLst>
      <p:ext uri="{BB962C8B-B14F-4D97-AF65-F5344CB8AC3E}">
        <p14:creationId xmlns:p14="http://schemas.microsoft.com/office/powerpoint/2010/main" val="2745824958"/>
      </p:ext>
    </p:extLst>
  </p:cSld>
  <p:clrMapOvr>
    <a:masterClrMapping/>
  </p:clrMapOvr>
  <p:transition spd="med">
    <p:wheel/>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34D25B-2524-403C-BD2C-81FE0459A653}" type="datetimeFigureOut">
              <a:rPr lang="en-US" smtClean="0"/>
              <a:t>9/20/2017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CE9190-FC25-45D4-A580-6EF2CA479386}" type="slidenum">
              <a:rPr lang="en-US" smtClean="0"/>
              <a:t>‹#›</a:t>
            </a:fld>
            <a:endParaRPr lang="en-US"/>
          </a:p>
        </p:txBody>
      </p:sp>
    </p:spTree>
    <p:extLst>
      <p:ext uri="{BB962C8B-B14F-4D97-AF65-F5344CB8AC3E}">
        <p14:creationId xmlns:p14="http://schemas.microsoft.com/office/powerpoint/2010/main" val="3119810390"/>
      </p:ext>
    </p:extLst>
  </p:cSld>
  <p:clrMapOvr>
    <a:masterClrMapping/>
  </p:clrMapOvr>
  <p:transition spd="med">
    <p:wheel/>
  </p:transition>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5"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2"/>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734D25B-2524-403C-BD2C-81FE0459A653}" type="datetimeFigureOut">
              <a:rPr lang="en-US" smtClean="0"/>
              <a:t>9/20/2017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CE9190-FC25-45D4-A580-6EF2CA479386}" type="slidenum">
              <a:rPr lang="en-US" smtClean="0"/>
              <a:t>‹#›</a:t>
            </a:fld>
            <a:endParaRPr lang="en-US"/>
          </a:p>
        </p:txBody>
      </p:sp>
    </p:spTree>
    <p:extLst>
      <p:ext uri="{BB962C8B-B14F-4D97-AF65-F5344CB8AC3E}">
        <p14:creationId xmlns:p14="http://schemas.microsoft.com/office/powerpoint/2010/main" val="2065927144"/>
      </p:ext>
    </p:extLst>
  </p:cSld>
  <p:clrMapOvr>
    <a:masterClrMapping/>
  </p:clrMapOvr>
  <p:transition spd="med">
    <p:wheel/>
  </p:transition>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9" y="609600"/>
            <a:ext cx="5556804"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99910" y="758881"/>
            <a:ext cx="3955917"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971800"/>
            <a:ext cx="5561656"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734D25B-2524-403C-BD2C-81FE0459A653}" type="datetimeFigureOut">
              <a:rPr lang="en-US" smtClean="0"/>
              <a:t>9/20/2017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CE9190-FC25-45D4-A580-6EF2CA479386}" type="slidenum">
              <a:rPr lang="en-US" smtClean="0"/>
              <a:t>‹#›</a:t>
            </a:fld>
            <a:endParaRPr lang="en-US"/>
          </a:p>
        </p:txBody>
      </p:sp>
    </p:spTree>
    <p:extLst>
      <p:ext uri="{BB962C8B-B14F-4D97-AF65-F5344CB8AC3E}">
        <p14:creationId xmlns:p14="http://schemas.microsoft.com/office/powerpoint/2010/main" val="962343569"/>
      </p:ext>
    </p:extLst>
  </p:cSld>
  <p:clrMapOvr>
    <a:masterClrMapping/>
  </p:clrMapOvr>
  <p:transition spd="med">
    <p:wheel/>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7" y="609602"/>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3"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7"/>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734D25B-2524-403C-BD2C-81FE0459A653}" type="datetimeFigureOut">
              <a:rPr lang="en-US" smtClean="0"/>
              <a:t>9/20/2017</a:t>
            </a:fld>
            <a:endParaRPr lang="en-US"/>
          </a:p>
        </p:txBody>
      </p:sp>
      <p:sp>
        <p:nvSpPr>
          <p:cNvPr id="5" name="Footer Placeholder 4"/>
          <p:cNvSpPr>
            <a:spLocks noGrp="1"/>
          </p:cNvSpPr>
          <p:nvPr>
            <p:ph type="ftr" sz="quarter" idx="3"/>
          </p:nvPr>
        </p:nvSpPr>
        <p:spPr>
          <a:xfrm>
            <a:off x="913796" y="5883277"/>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3" y="5883277"/>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DCE9190-FC25-45D4-A580-6EF2CA479386}" type="slidenum">
              <a:rPr lang="en-US" smtClean="0"/>
              <a:t>‹#›</a:t>
            </a:fld>
            <a:endParaRPr lang="en-US"/>
          </a:p>
        </p:txBody>
      </p:sp>
    </p:spTree>
    <p:extLst>
      <p:ext uri="{BB962C8B-B14F-4D97-AF65-F5344CB8AC3E}">
        <p14:creationId xmlns:p14="http://schemas.microsoft.com/office/powerpoint/2010/main" val="3661381764"/>
      </p:ext>
    </p:extLst>
  </p:cSld>
  <p:clrMap bg1="dk1" tx1="lt1" bg2="dk2" tx2="lt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Lst>
  <p:transition spd="med">
    <p:wheel/>
  </p:transition>
  <p:timing>
    <p:tnLst>
      <p:par>
        <p:cTn id="1" dur="indefinite" restart="never" nodeType="tmRoot"/>
      </p:par>
    </p:tnLst>
  </p:timing>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
        <p:nvSpPr>
          <p:cNvPr id="4" name="Rounded Rectangle 3"/>
          <p:cNvSpPr/>
          <p:nvPr/>
        </p:nvSpPr>
        <p:spPr>
          <a:xfrm>
            <a:off x="188890" y="13855"/>
            <a:ext cx="12003110" cy="6629256"/>
          </a:xfrm>
          <a:prstGeom prst="roundRect">
            <a:avLst/>
          </a:prstGeom>
          <a:solidFill>
            <a:srgbClr val="00206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66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FINAL YEAR PROJECT</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smtClean="0"/>
              <a:t>Case study :Unity Club Rwanda (Muhanga Branch)</a:t>
            </a:r>
            <a:endParaRPr lang="en-US" dirty="0"/>
          </a:p>
          <a:p>
            <a:pPr algn="ctr"/>
            <a:endParaRPr lang="en-US" dirty="0" smtClean="0"/>
          </a:p>
          <a:p>
            <a:pPr algn="ctr"/>
            <a:r>
              <a:rPr lang="en-US" dirty="0" smtClean="0"/>
              <a:t>Submitted by : Bagirishya Rwema Dominique</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5" name="Rounded Rectangle 4"/>
          <p:cNvSpPr/>
          <p:nvPr/>
        </p:nvSpPr>
        <p:spPr>
          <a:xfrm>
            <a:off x="913796" y="1848336"/>
            <a:ext cx="11125200" cy="1753702"/>
          </a:xfrm>
          <a:prstGeom prst="roundRect">
            <a:avLst/>
          </a:prstGeom>
          <a:solidFill>
            <a:schemeClr val="tx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dirty="0" smtClean="0">
                <a:ln/>
                <a:solidFill>
                  <a:schemeClr val="accent3"/>
                </a:solidFill>
              </a:rPr>
              <a:t>TOPIC: </a:t>
            </a:r>
            <a:r>
              <a:rPr lang="en-US" sz="2400" b="1" dirty="0" smtClean="0">
                <a:ln/>
                <a:solidFill>
                  <a:schemeClr val="accent3"/>
                </a:solidFill>
              </a:rPr>
              <a:t>UNITY CLUB ONLINE REGISTRATION &amp; INTERACTION STSTEM</a:t>
            </a:r>
            <a:endParaRPr lang="en-US" sz="3600" b="1" dirty="0">
              <a:ln/>
              <a:solidFill>
                <a:schemeClr val="accent3"/>
              </a:solidFill>
            </a:endParaRPr>
          </a:p>
        </p:txBody>
      </p:sp>
    </p:spTree>
    <p:extLst>
      <p:ext uri="{BB962C8B-B14F-4D97-AF65-F5344CB8AC3E}">
        <p14:creationId xmlns:p14="http://schemas.microsoft.com/office/powerpoint/2010/main" val="38767108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7445" y="-763416"/>
            <a:ext cx="11122664" cy="1526832"/>
          </a:xfrm>
        </p:spPr>
        <p:txBody>
          <a:bodyPr>
            <a:normAutofit/>
          </a:bodyPr>
          <a:lstStyle/>
          <a:p>
            <a:r>
              <a:rPr lang="en-US" sz="3200" dirty="0" smtClean="0">
                <a:solidFill>
                  <a:srgbClr val="00B050"/>
                </a:solidFill>
              </a:rPr>
              <a:t>Theolical CONSEPTS</a:t>
            </a:r>
            <a:endParaRPr lang="en-US" sz="3200" dirty="0">
              <a:solidFill>
                <a:srgbClr val="00B050"/>
              </a:solidFill>
            </a:endParaRPr>
          </a:p>
        </p:txBody>
      </p:sp>
      <p:sp>
        <p:nvSpPr>
          <p:cNvPr id="6" name="Rectangle 5"/>
          <p:cNvSpPr/>
          <p:nvPr/>
        </p:nvSpPr>
        <p:spPr>
          <a:xfrm>
            <a:off x="540327" y="694143"/>
            <a:ext cx="11069782" cy="5539978"/>
          </a:xfrm>
          <a:prstGeom prst="rect">
            <a:avLst/>
          </a:prstGeom>
        </p:spPr>
        <p:txBody>
          <a:bodyPr wrap="square">
            <a:spAutoFit/>
          </a:bodyPr>
          <a:lstStyle/>
          <a:p>
            <a:r>
              <a:rPr lang="en-US" sz="2800" dirty="0">
                <a:solidFill>
                  <a:srgbClr val="92D050"/>
                </a:solidFill>
              </a:rPr>
              <a:t> </a:t>
            </a:r>
            <a:r>
              <a:rPr lang="en-US" sz="2800" b="1" dirty="0">
                <a:solidFill>
                  <a:srgbClr val="92D050"/>
                </a:solidFill>
              </a:rPr>
              <a:t>System</a:t>
            </a:r>
          </a:p>
          <a:p>
            <a:r>
              <a:rPr lang="en-US" sz="2800" dirty="0"/>
              <a:t> A collection of components that work together to realize some objective forms a system</a:t>
            </a:r>
            <a:r>
              <a:rPr lang="en-US" sz="2800" dirty="0" smtClean="0"/>
              <a:t>.</a:t>
            </a:r>
          </a:p>
          <a:p>
            <a:endParaRPr lang="en-US" sz="2800" dirty="0"/>
          </a:p>
          <a:p>
            <a:r>
              <a:rPr lang="en-US" sz="2800" b="1" dirty="0">
                <a:solidFill>
                  <a:srgbClr val="92D050"/>
                </a:solidFill>
              </a:rPr>
              <a:t>  Information								</a:t>
            </a:r>
          </a:p>
          <a:p>
            <a:r>
              <a:rPr lang="en-US" sz="2800" dirty="0"/>
              <a:t>Information is defined as data that have been processed and presented in a form suitable for human interpretation</a:t>
            </a:r>
            <a:r>
              <a:rPr lang="en-US" sz="2800" dirty="0" smtClean="0"/>
              <a:t>.</a:t>
            </a:r>
          </a:p>
          <a:p>
            <a:endParaRPr lang="en-US" sz="2800" dirty="0"/>
          </a:p>
          <a:p>
            <a:r>
              <a:rPr lang="en-US" sz="2800" b="1" dirty="0" smtClean="0">
                <a:solidFill>
                  <a:srgbClr val="92D050"/>
                </a:solidFill>
              </a:rPr>
              <a:t>Database</a:t>
            </a:r>
          </a:p>
          <a:p>
            <a:r>
              <a:rPr lang="en-US" sz="2800" dirty="0" smtClean="0"/>
              <a:t> </a:t>
            </a:r>
            <a:r>
              <a:rPr lang="en-US" sz="2800" dirty="0"/>
              <a:t>A shared collection of logically related data designed to meet the information needs of multiple users in an organization</a:t>
            </a:r>
            <a:r>
              <a:rPr lang="en-US" sz="2800" dirty="0" smtClean="0"/>
              <a:t>.</a:t>
            </a:r>
          </a:p>
          <a:p>
            <a:endParaRPr lang="en-US" sz="2800" dirty="0"/>
          </a:p>
          <a:p>
            <a:endParaRPr lang="en-US" dirty="0"/>
          </a:p>
        </p:txBody>
      </p:sp>
    </p:spTree>
    <p:extLst>
      <p:ext uri="{BB962C8B-B14F-4D97-AF65-F5344CB8AC3E}">
        <p14:creationId xmlns:p14="http://schemas.microsoft.com/office/powerpoint/2010/main" val="9822625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7445" y="-763416"/>
            <a:ext cx="11122664" cy="1526832"/>
          </a:xfrm>
        </p:spPr>
        <p:txBody>
          <a:bodyPr>
            <a:normAutofit/>
          </a:bodyPr>
          <a:lstStyle/>
          <a:p>
            <a:r>
              <a:rPr lang="en-US" sz="3200" dirty="0" smtClean="0">
                <a:solidFill>
                  <a:srgbClr val="00B050"/>
                </a:solidFill>
              </a:rPr>
              <a:t>CHAP3 RESEARCH METHODOLOGY</a:t>
            </a:r>
            <a:endParaRPr lang="en-US" sz="3200" dirty="0">
              <a:solidFill>
                <a:srgbClr val="00B050"/>
              </a:solidFill>
            </a:endParaRPr>
          </a:p>
        </p:txBody>
      </p:sp>
      <p:sp>
        <p:nvSpPr>
          <p:cNvPr id="6" name="Rectangle 5"/>
          <p:cNvSpPr/>
          <p:nvPr/>
        </p:nvSpPr>
        <p:spPr>
          <a:xfrm>
            <a:off x="651164" y="943525"/>
            <a:ext cx="11069782" cy="5632311"/>
          </a:xfrm>
          <a:prstGeom prst="rect">
            <a:avLst/>
          </a:prstGeom>
        </p:spPr>
        <p:txBody>
          <a:bodyPr wrap="square">
            <a:spAutoFit/>
          </a:bodyPr>
          <a:lstStyle/>
          <a:p>
            <a:r>
              <a:rPr lang="en-US" sz="2400" dirty="0" smtClean="0">
                <a:solidFill>
                  <a:srgbClr val="00B050"/>
                </a:solidFill>
              </a:rPr>
              <a:t>METHODOLOGY </a:t>
            </a:r>
            <a:endParaRPr lang="en-US" sz="3200" dirty="0" smtClean="0">
              <a:solidFill>
                <a:srgbClr val="00B050"/>
              </a:solidFill>
            </a:endParaRPr>
          </a:p>
          <a:p>
            <a:r>
              <a:rPr lang="en-US" sz="2400" dirty="0" smtClean="0"/>
              <a:t>The </a:t>
            </a:r>
            <a:r>
              <a:rPr lang="en-US" sz="2400" dirty="0"/>
              <a:t>methodology may refer to set of methods or procedures and rules and even steps followed in planning, defining, building, testing and implementing a </a:t>
            </a:r>
            <a:r>
              <a:rPr lang="en-US" sz="2400" dirty="0" smtClean="0"/>
              <a:t>system. Here as a </a:t>
            </a:r>
            <a:r>
              <a:rPr lang="en-US" sz="2400" dirty="0"/>
              <a:t>researcher</a:t>
            </a:r>
            <a:r>
              <a:rPr lang="en-US" sz="2400" dirty="0" smtClean="0"/>
              <a:t> I prefer to use Waterfall model.</a:t>
            </a:r>
            <a:endParaRPr lang="en-US" sz="2400" dirty="0"/>
          </a:p>
          <a:p>
            <a:r>
              <a:rPr lang="en-US" b="1" dirty="0" smtClean="0">
                <a:solidFill>
                  <a:srgbClr val="00B050"/>
                </a:solidFill>
              </a:rPr>
              <a:t>TECHNIQUES </a:t>
            </a:r>
            <a:r>
              <a:rPr lang="en-US" b="1" dirty="0">
                <a:solidFill>
                  <a:srgbClr val="00B050"/>
                </a:solidFill>
              </a:rPr>
              <a:t>USED IN DATA COLLECTION</a:t>
            </a:r>
          </a:p>
          <a:p>
            <a:r>
              <a:rPr lang="en-US" dirty="0"/>
              <a:t>In my research I used three techniques in data collection: interview, Observation and Internet. These techniques give good output when they are used together to complement one another.</a:t>
            </a:r>
          </a:p>
          <a:p>
            <a:r>
              <a:rPr lang="en-US" b="1" dirty="0" smtClean="0">
                <a:solidFill>
                  <a:srgbClr val="00B050"/>
                </a:solidFill>
              </a:rPr>
              <a:t>INTERVIEW</a:t>
            </a:r>
          </a:p>
          <a:p>
            <a:r>
              <a:rPr lang="en-US" dirty="0" smtClean="0"/>
              <a:t>This is the technique where system analyst collects information from someone face to face</a:t>
            </a:r>
          </a:p>
          <a:p>
            <a:r>
              <a:rPr lang="en-US" dirty="0" smtClean="0">
                <a:solidFill>
                  <a:srgbClr val="00B050"/>
                </a:solidFill>
              </a:rPr>
              <a:t>OBSERVATION</a:t>
            </a:r>
            <a:endParaRPr lang="en-US" b="1" dirty="0">
              <a:solidFill>
                <a:srgbClr val="00B050"/>
              </a:solidFill>
            </a:endParaRPr>
          </a:p>
          <a:p>
            <a:r>
              <a:rPr lang="en-US" dirty="0"/>
              <a:t>Technique a researcher uses to collect information about an organization when he/she is using his/her eyes and looking day to day the work of existing system of an organization he wants to develop for new system.</a:t>
            </a:r>
          </a:p>
          <a:p>
            <a:r>
              <a:rPr lang="en-US" b="1" dirty="0" smtClean="0">
                <a:solidFill>
                  <a:srgbClr val="00B050"/>
                </a:solidFill>
              </a:rPr>
              <a:t>INTERNET</a:t>
            </a:r>
            <a:endParaRPr lang="en-US" b="1" dirty="0">
              <a:solidFill>
                <a:srgbClr val="00B050"/>
              </a:solidFill>
            </a:endParaRPr>
          </a:p>
          <a:p>
            <a:r>
              <a:rPr lang="en-US" dirty="0"/>
              <a:t>For internet allow you to search information According to your need without moving place for going asking people in charge of case study.</a:t>
            </a:r>
          </a:p>
          <a:p>
            <a:endParaRPr lang="en-US" sz="2400" dirty="0"/>
          </a:p>
          <a:p>
            <a:endParaRPr lang="en-US" sz="2400" dirty="0">
              <a:solidFill>
                <a:srgbClr val="00B050"/>
              </a:solidFill>
            </a:endParaRPr>
          </a:p>
        </p:txBody>
      </p:sp>
    </p:spTree>
    <p:extLst>
      <p:ext uri="{BB962C8B-B14F-4D97-AF65-F5344CB8AC3E}">
        <p14:creationId xmlns:p14="http://schemas.microsoft.com/office/powerpoint/2010/main" val="6687229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5" name="Rectangle 4"/>
          <p:cNvSpPr/>
          <p:nvPr/>
        </p:nvSpPr>
        <p:spPr>
          <a:xfrm>
            <a:off x="0" y="0"/>
            <a:ext cx="12192000" cy="68580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 name="Rectangle 6"/>
          <p:cNvSpPr/>
          <p:nvPr/>
        </p:nvSpPr>
        <p:spPr>
          <a:xfrm>
            <a:off x="1136073" y="415637"/>
            <a:ext cx="18179476" cy="669174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1026" name="Picture 2" descr="waterf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836" y="531236"/>
            <a:ext cx="8848292" cy="6627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5727612"/>
      </p:ext>
    </p:extLst>
  </p:cSld>
  <p:clrMapOvr>
    <a:masterClrMapping/>
  </p:clrMapOvr>
  <p:transition spd="slow">
    <p:wheel spokes="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6" name="Rectangle 5"/>
          <p:cNvSpPr/>
          <p:nvPr/>
        </p:nvSpPr>
        <p:spPr>
          <a:xfrm>
            <a:off x="0" y="0"/>
            <a:ext cx="12192000" cy="68580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8" name="Rectangle 7"/>
          <p:cNvSpPr/>
          <p:nvPr/>
        </p:nvSpPr>
        <p:spPr>
          <a:xfrm>
            <a:off x="1862887" y="0"/>
            <a:ext cx="7070501" cy="734097"/>
          </a:xfrm>
          <a:prstGeom prst="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sz="2400" dirty="0" smtClean="0">
                <a:solidFill>
                  <a:schemeClr val="bg1"/>
                </a:solidFill>
              </a:rPr>
              <a:t>Entity Relationship Diagram of the system</a:t>
            </a:r>
            <a:endParaRPr lang="en-US" sz="2400"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563" y="657228"/>
            <a:ext cx="8550045" cy="5905933"/>
          </a:xfrm>
          <a:prstGeom prst="rect">
            <a:avLst/>
          </a:prstGeom>
        </p:spPr>
      </p:pic>
    </p:spTree>
    <p:extLst>
      <p:ext uri="{BB962C8B-B14F-4D97-AF65-F5344CB8AC3E}">
        <p14:creationId xmlns:p14="http://schemas.microsoft.com/office/powerpoint/2010/main" val="2840384210"/>
      </p:ext>
    </p:extLst>
  </p:cSld>
  <p:clrMapOvr>
    <a:masterClrMapping/>
  </p:clrMapOvr>
  <p:transition spd="slow">
    <p:wheel spokes="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51179" y="2704563"/>
            <a:ext cx="4975390" cy="1365161"/>
          </a:xfrm>
        </p:spPr>
        <p:txBody>
          <a:bodyPr/>
          <a:lstStyle/>
          <a:p>
            <a:endParaRPr lang="en-US" dirty="0"/>
          </a:p>
        </p:txBody>
      </p:sp>
      <p:sp>
        <p:nvSpPr>
          <p:cNvPr id="3" name="Subtitle 2"/>
          <p:cNvSpPr>
            <a:spLocks noGrp="1"/>
          </p:cNvSpPr>
          <p:nvPr>
            <p:ph type="subTitle" idx="1"/>
          </p:nvPr>
        </p:nvSpPr>
        <p:spPr>
          <a:xfrm flipV="1">
            <a:off x="3683358" y="4584879"/>
            <a:ext cx="2820474" cy="90152"/>
          </a:xfrm>
        </p:spPr>
        <p:txBody>
          <a:bodyPr>
            <a:normAutofit fontScale="25000" lnSpcReduction="20000"/>
          </a:bodyPr>
          <a:lstStyle/>
          <a:p>
            <a:endParaRPr lang="en-US" dirty="0"/>
          </a:p>
        </p:txBody>
      </p:sp>
      <p:sp>
        <p:nvSpPr>
          <p:cNvPr id="9" name="Rectangle 8"/>
          <p:cNvSpPr/>
          <p:nvPr/>
        </p:nvSpPr>
        <p:spPr>
          <a:xfrm>
            <a:off x="0" y="0"/>
            <a:ext cx="12192000" cy="68580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11" name="Rectangle 10"/>
          <p:cNvSpPr/>
          <p:nvPr/>
        </p:nvSpPr>
        <p:spPr>
          <a:xfrm>
            <a:off x="2395470" y="0"/>
            <a:ext cx="7817476" cy="521594"/>
          </a:xfrm>
          <a:prstGeom prst="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sz="3200" dirty="0" smtClean="0">
                <a:solidFill>
                  <a:srgbClr val="00B050"/>
                </a:solidFill>
                <a:latin typeface="Aharoni" panose="02010803020104030203" pitchFamily="2" charset="-79"/>
                <a:cs typeface="Aharoni" panose="02010803020104030203" pitchFamily="2" charset="-79"/>
              </a:rPr>
              <a:t>SYSTEM DESIGN</a:t>
            </a:r>
            <a:endParaRPr lang="en-US" sz="3200" dirty="0">
              <a:solidFill>
                <a:srgbClr val="00B050"/>
              </a:solidFill>
              <a:latin typeface="Aharoni" panose="02010803020104030203" pitchFamily="2" charset="-79"/>
              <a:cs typeface="Aharoni" panose="02010803020104030203" pitchFamily="2" charset="-79"/>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2473" y="521594"/>
            <a:ext cx="6622471" cy="6336405"/>
          </a:xfrm>
          <a:prstGeom prst="rect">
            <a:avLst/>
          </a:prstGeom>
        </p:spPr>
      </p:pic>
    </p:spTree>
    <p:extLst>
      <p:ext uri="{BB962C8B-B14F-4D97-AF65-F5344CB8AC3E}">
        <p14:creationId xmlns:p14="http://schemas.microsoft.com/office/powerpoint/2010/main" val="3668759192"/>
      </p:ext>
    </p:extLst>
  </p:cSld>
  <p:clrMapOvr>
    <a:masterClrMapping/>
  </p:clrMapOvr>
  <p:transition spd="slow">
    <p:wheel spokes="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95259" y="362588"/>
            <a:ext cx="9564028" cy="1569660"/>
          </a:xfrm>
          <a:prstGeom prst="rect">
            <a:avLst/>
          </a:prstGeom>
        </p:spPr>
        <p:txBody>
          <a:bodyPr wrap="none">
            <a:spAutoFit/>
          </a:bodyPr>
          <a:lstStyle/>
          <a:p>
            <a:r>
              <a:rPr lang="en-GB" sz="4800" b="1" smtClean="0">
                <a:solidFill>
                  <a:srgbClr val="00B050"/>
                </a:solidFill>
              </a:rPr>
              <a:t>CHAP4: SYSTEM DESIGN AND </a:t>
            </a:r>
          </a:p>
          <a:p>
            <a:r>
              <a:rPr lang="en-GB" sz="4800" b="1" smtClean="0">
                <a:solidFill>
                  <a:srgbClr val="00B050"/>
                </a:solidFill>
              </a:rPr>
              <a:t>          IMPLEMENTATION</a:t>
            </a:r>
            <a:endParaRPr lang="en-US" sz="4800" b="1" dirty="0">
              <a:solidFill>
                <a:srgbClr val="00B050"/>
              </a:solidFill>
            </a:endParaRPr>
          </a:p>
        </p:txBody>
      </p:sp>
      <p:sp>
        <p:nvSpPr>
          <p:cNvPr id="6" name="Rectangle 5"/>
          <p:cNvSpPr/>
          <p:nvPr/>
        </p:nvSpPr>
        <p:spPr>
          <a:xfrm>
            <a:off x="2797176" y="3194590"/>
            <a:ext cx="6096000" cy="769441"/>
          </a:xfrm>
          <a:prstGeom prst="rect">
            <a:avLst/>
          </a:prstGeom>
        </p:spPr>
        <p:txBody>
          <a:bodyPr>
            <a:spAutoFit/>
          </a:bodyPr>
          <a:lstStyle/>
          <a:p>
            <a:r>
              <a:rPr lang="en-GB" sz="4400" b="1" dirty="0" smtClean="0">
                <a:solidFill>
                  <a:srgbClr val="00B050"/>
                </a:solidFill>
              </a:rPr>
              <a:t>IMPELENTATION</a:t>
            </a:r>
            <a:endParaRPr lang="en-US" sz="4400" b="1" dirty="0">
              <a:solidFill>
                <a:srgbClr val="00B050"/>
              </a:solidFill>
            </a:endParaRPr>
          </a:p>
        </p:txBody>
      </p:sp>
    </p:spTree>
    <p:extLst>
      <p:ext uri="{BB962C8B-B14F-4D97-AF65-F5344CB8AC3E}">
        <p14:creationId xmlns:p14="http://schemas.microsoft.com/office/powerpoint/2010/main" val="36501324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3603" y="0"/>
            <a:ext cx="8203328" cy="1042508"/>
          </a:xfrm>
        </p:spPr>
        <p:txBody>
          <a:bodyPr>
            <a:normAutofit/>
          </a:bodyPr>
          <a:lstStyle/>
          <a:p>
            <a:r>
              <a:rPr lang="en-US" dirty="0" smtClean="0">
                <a:solidFill>
                  <a:srgbClr val="00B050"/>
                </a:solidFill>
              </a:rPr>
              <a:t>CONCLUSION</a:t>
            </a:r>
            <a:endParaRPr lang="en-US" dirty="0">
              <a:solidFill>
                <a:srgbClr val="00B050"/>
              </a:solidFill>
            </a:endParaRPr>
          </a:p>
        </p:txBody>
      </p:sp>
      <p:sp>
        <p:nvSpPr>
          <p:cNvPr id="3" name="Subtitle 2"/>
          <p:cNvSpPr>
            <a:spLocks noGrp="1"/>
          </p:cNvSpPr>
          <p:nvPr>
            <p:ph type="subTitle" idx="1"/>
          </p:nvPr>
        </p:nvSpPr>
        <p:spPr>
          <a:xfrm>
            <a:off x="1146219" y="800541"/>
            <a:ext cx="9937417" cy="5115350"/>
          </a:xfrm>
        </p:spPr>
        <p:txBody>
          <a:bodyPr>
            <a:normAutofit fontScale="92500"/>
          </a:bodyPr>
          <a:lstStyle/>
          <a:p>
            <a:r>
              <a:rPr lang="en-US" dirty="0"/>
              <a:t> </a:t>
            </a:r>
          </a:p>
          <a:p>
            <a:pPr algn="just"/>
            <a:r>
              <a:rPr lang="en-US" dirty="0" smtClean="0">
                <a:latin typeface="Times New Roman" pitchFamily="18" charset="0"/>
                <a:cs typeface="Times New Roman" pitchFamily="18" charset="0"/>
              </a:rPr>
              <a:t>Online unity club registration &amp; Interaction system </a:t>
            </a:r>
            <a:r>
              <a:rPr lang="en-US" sz="2400" dirty="0" smtClean="0">
                <a:latin typeface="Times New Roman" pitchFamily="18" charset="0"/>
                <a:cs typeface="Times New Roman" pitchFamily="18" charset="0"/>
              </a:rPr>
              <a:t>successfully finished: </a:t>
            </a:r>
            <a:endParaRPr lang="en-US" sz="2400" dirty="0">
              <a:latin typeface="Times New Roman" pitchFamily="18" charset="0"/>
              <a:cs typeface="Times New Roman" pitchFamily="18" charset="0"/>
            </a:endParaRPr>
          </a:p>
          <a:p>
            <a:r>
              <a:rPr lang="en-US" dirty="0">
                <a:effectLst/>
              </a:rPr>
              <a:t>During the period of developing this system, I plan a better way, and after I analyze a system that will bring a possible way to all people who want to register in Unity Club, a better way of signing up in the system that will be controlled by Administration unity club. Then after this system will provide the interaction and promote relationship between members and Administration of Unity Club, and even members of such area to the others of another area to easy communicate.</a:t>
            </a:r>
          </a:p>
          <a:p>
            <a:r>
              <a:rPr lang="en-US" dirty="0">
                <a:effectLst/>
              </a:rPr>
              <a:t>Due to what I wanted to achieve, my project was successfully finished as how it is needed concerned on my level of education and knowledge.</a:t>
            </a:r>
          </a:p>
          <a:p>
            <a:endParaRPr lang="en-US" dirty="0"/>
          </a:p>
          <a:p>
            <a:endParaRPr lang="en-US" dirty="0"/>
          </a:p>
        </p:txBody>
      </p:sp>
    </p:spTree>
    <p:extLst>
      <p:ext uri="{BB962C8B-B14F-4D97-AF65-F5344CB8AC3E}">
        <p14:creationId xmlns:p14="http://schemas.microsoft.com/office/powerpoint/2010/main" val="12991198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44698"/>
            <a:ext cx="9091971" cy="1184175"/>
          </a:xfrm>
        </p:spPr>
        <p:txBody>
          <a:bodyPr/>
          <a:lstStyle/>
          <a:p>
            <a:r>
              <a:rPr lang="en-US" dirty="0" smtClean="0">
                <a:solidFill>
                  <a:srgbClr val="00B050"/>
                </a:solidFill>
              </a:rPr>
              <a:t>RECOMMENDATION</a:t>
            </a:r>
            <a:endParaRPr lang="en-US" dirty="0">
              <a:solidFill>
                <a:srgbClr val="00B050"/>
              </a:solidFill>
            </a:endParaRPr>
          </a:p>
        </p:txBody>
      </p:sp>
      <p:sp>
        <p:nvSpPr>
          <p:cNvPr id="3" name="Subtitle 2"/>
          <p:cNvSpPr>
            <a:spLocks noGrp="1"/>
          </p:cNvSpPr>
          <p:nvPr>
            <p:ph type="subTitle" idx="1"/>
          </p:nvPr>
        </p:nvSpPr>
        <p:spPr>
          <a:xfrm>
            <a:off x="1154954" y="1596980"/>
            <a:ext cx="9379963" cy="4687910"/>
          </a:xfrm>
        </p:spPr>
        <p:txBody>
          <a:bodyPr>
            <a:normAutofit fontScale="92500"/>
          </a:bodyPr>
          <a:lstStyle/>
          <a:p>
            <a:r>
              <a:rPr lang="en-US" dirty="0">
                <a:effectLst/>
              </a:rPr>
              <a:t>In Developing This project, I have met with some problems that’s why I recommend to Government and School the following authorities:</a:t>
            </a:r>
          </a:p>
          <a:p>
            <a:r>
              <a:rPr lang="en-US" dirty="0">
                <a:effectLst/>
              </a:rPr>
              <a:t>To improve the way of bringing all needed information about case studies, like letters, books and other resources (such like increasing computer laboratories) to the student. </a:t>
            </a:r>
          </a:p>
          <a:p>
            <a:r>
              <a:rPr lang="en-US" dirty="0">
                <a:effectLst/>
              </a:rPr>
              <a:t>To improve and increase bandwidth of internet like (4Glte) in every area of the country not only in zone of cities.  </a:t>
            </a:r>
          </a:p>
          <a:p>
            <a:r>
              <a:rPr lang="en-US" dirty="0">
                <a:effectLst/>
              </a:rPr>
              <a:t>I encourage my previous computer scientist’s young brothers and sisters to Add more functionalities that may led the increase of these final year projects more important. </a:t>
            </a:r>
          </a:p>
          <a:p>
            <a:endParaRPr lang="en-US" dirty="0"/>
          </a:p>
        </p:txBody>
      </p:sp>
    </p:spTree>
    <p:extLst>
      <p:ext uri="{BB962C8B-B14F-4D97-AF65-F5344CB8AC3E}">
        <p14:creationId xmlns:p14="http://schemas.microsoft.com/office/powerpoint/2010/main" val="11669223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07125" y="346364"/>
            <a:ext cx="8866909" cy="5444836"/>
          </a:xfrm>
          <a:prstGeom prst="rect">
            <a:avLst/>
          </a:prstGeom>
          <a:solidFill>
            <a:schemeClr val="accent2">
              <a:lumMod val="75000"/>
            </a:schemeClr>
          </a:solidFill>
          <a:ln>
            <a:solidFill>
              <a:schemeClr val="accent1">
                <a:lumMod val="40000"/>
                <a:lumOff val="60000"/>
              </a:schemeClr>
            </a:solidFill>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7200" dirty="0">
              <a:latin typeface="Bauhaus 93" panose="04030905020B02020C02" pitchFamily="82" charset="0"/>
            </a:endParaRPr>
          </a:p>
        </p:txBody>
      </p:sp>
      <p:sp>
        <p:nvSpPr>
          <p:cNvPr id="5" name="Rectangle 4"/>
          <p:cNvSpPr/>
          <p:nvPr/>
        </p:nvSpPr>
        <p:spPr>
          <a:xfrm>
            <a:off x="2622402" y="1207807"/>
            <a:ext cx="7224286" cy="4247317"/>
          </a:xfrm>
          <a:prstGeom prst="rect">
            <a:avLst/>
          </a:prstGeom>
          <a:noFill/>
        </p:spPr>
        <p:txBody>
          <a:bodyPr wrap="none" lIns="91440" tIns="45720" rIns="91440" bIns="45720">
            <a:spAutoFit/>
          </a:bodyPr>
          <a:lstStyle/>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 </a:t>
            </a:r>
          </a:p>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PANNEL MEMBERS!</a:t>
            </a:r>
          </a:p>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p>
          <a:p>
            <a:pPr algn="ctr"/>
            <a:endPar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THE END.</a:t>
            </a:r>
            <a:endPar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9678039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1990232" cy="1494869"/>
          </a:xfrm>
        </p:spPr>
        <p:txBody>
          <a:bodyPr/>
          <a:lstStyle/>
          <a:p>
            <a:r>
              <a:rPr lang="en-US" dirty="0" smtClean="0">
                <a:solidFill>
                  <a:srgbClr val="00B050"/>
                </a:solidFill>
              </a:rPr>
              <a:t>ORGANIZATION OF STUDY</a:t>
            </a:r>
            <a:endParaRPr lang="en-US" dirty="0">
              <a:solidFill>
                <a:srgbClr val="00B050"/>
              </a:solidFill>
            </a:endParaRPr>
          </a:p>
        </p:txBody>
      </p:sp>
      <p:sp>
        <p:nvSpPr>
          <p:cNvPr id="3" name="Subtitle 2"/>
          <p:cNvSpPr>
            <a:spLocks noGrp="1"/>
          </p:cNvSpPr>
          <p:nvPr>
            <p:ph type="subTitle" idx="1"/>
          </p:nvPr>
        </p:nvSpPr>
        <p:spPr>
          <a:xfrm>
            <a:off x="1217054" y="1619420"/>
            <a:ext cx="9556124" cy="4275786"/>
          </a:xfrm>
        </p:spPr>
        <p:txBody>
          <a:bodyPr>
            <a:normAutofit/>
          </a:bodyPr>
          <a:lstStyle/>
          <a:p>
            <a:r>
              <a:rPr lang="en-US" b="1" dirty="0"/>
              <a:t>The work is divided and organized </a:t>
            </a:r>
            <a:r>
              <a:rPr lang="yo-NG" b="1" dirty="0"/>
              <a:t>in </a:t>
            </a:r>
            <a:r>
              <a:rPr lang="en-US" b="1" dirty="0"/>
              <a:t>Five (5) </a:t>
            </a:r>
            <a:r>
              <a:rPr lang="yo-NG" b="1" dirty="0" smtClean="0"/>
              <a:t>chapters</a:t>
            </a:r>
            <a:r>
              <a:rPr lang="en-US" b="1" dirty="0" smtClean="0"/>
              <a:t>:</a:t>
            </a:r>
          </a:p>
          <a:p>
            <a:r>
              <a:rPr lang="en-US" b="1" dirty="0" smtClean="0">
                <a:latin typeface="Times New Roman" pitchFamily="18" charset="0"/>
                <a:cs typeface="Times New Roman" pitchFamily="18" charset="0"/>
              </a:rPr>
              <a:t> </a:t>
            </a:r>
            <a:r>
              <a:rPr lang="en-US" b="1" dirty="0" smtClean="0">
                <a:solidFill>
                  <a:srgbClr val="92D050"/>
                </a:solidFill>
                <a:latin typeface="Times New Roman" pitchFamily="18" charset="0"/>
                <a:cs typeface="Times New Roman" pitchFamily="18" charset="0"/>
              </a:rPr>
              <a:t>Chapter (1) </a:t>
            </a:r>
            <a:r>
              <a:rPr lang="en-US" b="1" dirty="0" smtClean="0">
                <a:latin typeface="Times New Roman" pitchFamily="18" charset="0"/>
                <a:cs typeface="Times New Roman" pitchFamily="18" charset="0"/>
              </a:rPr>
              <a:t>Deals With General introduction  </a:t>
            </a:r>
          </a:p>
          <a:p>
            <a:r>
              <a:rPr lang="en-GB" b="1" dirty="0" smtClean="0"/>
              <a:t>              </a:t>
            </a:r>
            <a:r>
              <a:rPr lang="en-GB" b="1" dirty="0" smtClean="0">
                <a:solidFill>
                  <a:srgbClr val="92D050"/>
                </a:solidFill>
              </a:rPr>
              <a:t>Chapter (2) </a:t>
            </a:r>
            <a:r>
              <a:rPr lang="en-GB" b="1" dirty="0"/>
              <a:t>deals </a:t>
            </a:r>
            <a:r>
              <a:rPr lang="en-GB" b="1" dirty="0" smtClean="0"/>
              <a:t>with </a:t>
            </a:r>
            <a:r>
              <a:rPr lang="en-GB" b="1" dirty="0"/>
              <a:t>analysis of existing </a:t>
            </a:r>
            <a:r>
              <a:rPr lang="en-GB" b="1" dirty="0" smtClean="0"/>
              <a:t>system and  theatrical concepts</a:t>
            </a:r>
            <a:r>
              <a:rPr lang="en-GB" b="1" dirty="0"/>
              <a:t> . </a:t>
            </a:r>
            <a:endParaRPr lang="en-GB" b="1" dirty="0" smtClean="0"/>
          </a:p>
          <a:p>
            <a:r>
              <a:rPr lang="en-GB" b="1" dirty="0" smtClean="0">
                <a:solidFill>
                  <a:srgbClr val="92D050"/>
                </a:solidFill>
              </a:rPr>
              <a:t>Chapter (3) </a:t>
            </a:r>
            <a:r>
              <a:rPr lang="en-GB" b="1" dirty="0" smtClean="0"/>
              <a:t>deals with Research Methodology.</a:t>
            </a:r>
          </a:p>
          <a:p>
            <a:r>
              <a:rPr lang="en-GB" b="1" dirty="0" smtClean="0">
                <a:solidFill>
                  <a:srgbClr val="92D050"/>
                </a:solidFill>
              </a:rPr>
              <a:t>Chapter (4) </a:t>
            </a:r>
            <a:r>
              <a:rPr lang="en-GB" b="1" dirty="0" smtClean="0"/>
              <a:t>deals </a:t>
            </a:r>
            <a:r>
              <a:rPr lang="en-GB" b="1" dirty="0"/>
              <a:t>with </a:t>
            </a:r>
            <a:r>
              <a:rPr lang="en-GB" b="1" dirty="0" smtClean="0"/>
              <a:t>system Design </a:t>
            </a:r>
            <a:r>
              <a:rPr lang="en-GB" b="1" dirty="0"/>
              <a:t>and Implementation.</a:t>
            </a:r>
            <a:endParaRPr lang="en-US" b="1" dirty="0"/>
          </a:p>
          <a:p>
            <a:pPr lvl="0"/>
            <a:r>
              <a:rPr lang="en-GB" b="1" dirty="0" smtClean="0">
                <a:solidFill>
                  <a:srgbClr val="92D050"/>
                </a:solidFill>
              </a:rPr>
              <a:t>Chapter (5) </a:t>
            </a:r>
            <a:r>
              <a:rPr lang="en-GB" b="1" dirty="0" smtClean="0"/>
              <a:t>conclusion </a:t>
            </a:r>
            <a:r>
              <a:rPr lang="en-GB" b="1" dirty="0" smtClean="0"/>
              <a:t>and recommendations.</a:t>
            </a:r>
            <a:endParaRPr lang="en-US" b="1" dirty="0"/>
          </a:p>
          <a:p>
            <a:endParaRPr lang="en-US" dirty="0"/>
          </a:p>
        </p:txBody>
      </p:sp>
    </p:spTree>
    <p:extLst>
      <p:ext uri="{BB962C8B-B14F-4D97-AF65-F5344CB8AC3E}">
        <p14:creationId xmlns:p14="http://schemas.microsoft.com/office/powerpoint/2010/main" val="40459457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637" y="-444137"/>
            <a:ext cx="11384923" cy="1699330"/>
          </a:xfrm>
        </p:spPr>
        <p:txBody>
          <a:bodyPr/>
          <a:lstStyle/>
          <a:p>
            <a:r>
              <a:rPr lang="en-US" dirty="0" smtClean="0">
                <a:solidFill>
                  <a:srgbClr val="00B050"/>
                </a:solidFill>
              </a:rPr>
              <a:t>CHAP 1:INTRODUCTION</a:t>
            </a:r>
            <a:endParaRPr lang="en-US" dirty="0">
              <a:solidFill>
                <a:srgbClr val="00B050"/>
              </a:solidFill>
            </a:endParaRPr>
          </a:p>
        </p:txBody>
      </p:sp>
      <p:sp>
        <p:nvSpPr>
          <p:cNvPr id="3" name="Subtitle 2"/>
          <p:cNvSpPr>
            <a:spLocks noGrp="1"/>
          </p:cNvSpPr>
          <p:nvPr>
            <p:ph type="subTitle" idx="1"/>
          </p:nvPr>
        </p:nvSpPr>
        <p:spPr>
          <a:xfrm>
            <a:off x="235131" y="1737360"/>
            <a:ext cx="11273429" cy="4370409"/>
          </a:xfrm>
        </p:spPr>
        <p:txBody>
          <a:bodyPr>
            <a:normAutofit lnSpcReduction="10000"/>
          </a:bodyPr>
          <a:lstStyle/>
          <a:p>
            <a:r>
              <a:rPr lang="en-US" dirty="0" smtClean="0">
                <a:effectLst/>
              </a:rPr>
              <a:t>Unity club online registration &amp; interaction means </a:t>
            </a:r>
            <a:r>
              <a:rPr lang="en-US" dirty="0">
                <a:effectLst/>
              </a:rPr>
              <a:t>to register people who want to </a:t>
            </a:r>
            <a:r>
              <a:rPr lang="en-US" dirty="0" smtClean="0">
                <a:effectLst/>
              </a:rPr>
              <a:t>become the members of this club. </a:t>
            </a:r>
            <a:r>
              <a:rPr lang="en-US" smtClean="0">
                <a:effectLst/>
              </a:rPr>
              <a:t>after registered </a:t>
            </a:r>
            <a:r>
              <a:rPr lang="en-US" dirty="0" smtClean="0">
                <a:effectLst/>
              </a:rPr>
              <a:t>membership will get interaction between them and administration. Unity club </a:t>
            </a:r>
            <a:r>
              <a:rPr lang="en-US" dirty="0">
                <a:effectLst/>
              </a:rPr>
              <a:t>has made significant achievements in developing registration system of </a:t>
            </a:r>
            <a:r>
              <a:rPr lang="en-US" dirty="0" smtClean="0">
                <a:effectLst/>
              </a:rPr>
              <a:t>membership in </a:t>
            </a:r>
            <a:r>
              <a:rPr lang="en-US" dirty="0">
                <a:effectLst/>
              </a:rPr>
              <a:t>recent years. However, the issue of providing adequate </a:t>
            </a:r>
            <a:r>
              <a:rPr lang="en-US" dirty="0" smtClean="0">
                <a:effectLst/>
              </a:rPr>
              <a:t>clubs online registration &amp; interaction of members  </a:t>
            </a:r>
            <a:r>
              <a:rPr lang="en-US" dirty="0">
                <a:effectLst/>
              </a:rPr>
              <a:t>has largely been ignored.it was not easy to manage </a:t>
            </a:r>
            <a:r>
              <a:rPr lang="en-US" dirty="0" smtClean="0">
                <a:effectLst/>
              </a:rPr>
              <a:t>members and keeping records. Also it was </a:t>
            </a:r>
            <a:r>
              <a:rPr lang="en-US" dirty="0">
                <a:effectLst/>
              </a:rPr>
              <a:t>difficult to find information on someone who </a:t>
            </a:r>
            <a:r>
              <a:rPr lang="en-US" dirty="0" smtClean="0">
                <a:effectLst/>
              </a:rPr>
              <a:t>known as member of club. </a:t>
            </a:r>
            <a:r>
              <a:rPr lang="en-US" dirty="0">
                <a:effectLst/>
              </a:rPr>
              <a:t>And there was another problem </a:t>
            </a:r>
            <a:r>
              <a:rPr lang="en-US" dirty="0" smtClean="0">
                <a:effectLst/>
              </a:rPr>
              <a:t>losing interaction between member to members and interaction of administration of club to members.</a:t>
            </a:r>
            <a:endParaRPr lang="en-US" dirty="0">
              <a:effectLst/>
            </a:endParaRPr>
          </a:p>
          <a:p>
            <a:endParaRPr lang="en-US" dirty="0"/>
          </a:p>
        </p:txBody>
      </p:sp>
    </p:spTree>
    <p:extLst>
      <p:ext uri="{BB962C8B-B14F-4D97-AF65-F5344CB8AC3E}">
        <p14:creationId xmlns:p14="http://schemas.microsoft.com/office/powerpoint/2010/main" val="13683049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8186" y="-114254"/>
            <a:ext cx="11140225" cy="1480389"/>
          </a:xfrm>
        </p:spPr>
        <p:txBody>
          <a:bodyPr/>
          <a:lstStyle/>
          <a:p>
            <a:r>
              <a:rPr lang="en-US" dirty="0" smtClean="0">
                <a:solidFill>
                  <a:srgbClr val="00B050"/>
                </a:solidFill>
              </a:rPr>
              <a:t>PROBLEMENT STATEMENT</a:t>
            </a:r>
            <a:endParaRPr lang="en-US" dirty="0">
              <a:solidFill>
                <a:srgbClr val="00B050"/>
              </a:solidFill>
            </a:endParaRPr>
          </a:p>
        </p:txBody>
      </p:sp>
      <p:sp>
        <p:nvSpPr>
          <p:cNvPr id="3" name="Subtitle 2"/>
          <p:cNvSpPr>
            <a:spLocks noGrp="1"/>
          </p:cNvSpPr>
          <p:nvPr>
            <p:ph type="subTitle" idx="1"/>
          </p:nvPr>
        </p:nvSpPr>
        <p:spPr>
          <a:xfrm>
            <a:off x="618186" y="1260160"/>
            <a:ext cx="11007757" cy="4761817"/>
          </a:xfrm>
        </p:spPr>
        <p:txBody>
          <a:bodyPr>
            <a:normAutofit/>
          </a:bodyPr>
          <a:lstStyle/>
          <a:p>
            <a:pPr marL="342900" lvl="0" indent="-342900">
              <a:buFont typeface="Arial" panose="020B0604020202020204" pitchFamily="34" charset="0"/>
              <a:buChar char="•"/>
            </a:pPr>
            <a:r>
              <a:rPr lang="en-US" dirty="0">
                <a:effectLst/>
              </a:rPr>
              <a:t>Today there is no current system that could register and manage all unity club members</a:t>
            </a:r>
            <a:r>
              <a:rPr lang="en-US" dirty="0" smtClean="0">
                <a:effectLst/>
              </a:rPr>
              <a:t>.</a:t>
            </a:r>
          </a:p>
          <a:p>
            <a:pPr marL="342900" lvl="0" indent="-342900">
              <a:buFont typeface="Arial" panose="020B0604020202020204" pitchFamily="34" charset="0"/>
              <a:buChar char="•"/>
            </a:pPr>
            <a:r>
              <a:rPr lang="en-US" dirty="0" smtClean="0">
                <a:effectLst/>
              </a:rPr>
              <a:t>Poor interaction between unity club members and administration.</a:t>
            </a:r>
          </a:p>
          <a:p>
            <a:pPr marL="342900" lvl="0" indent="-342900">
              <a:buFont typeface="Arial" panose="020B0604020202020204" pitchFamily="34" charset="0"/>
              <a:buChar char="•"/>
            </a:pPr>
            <a:r>
              <a:rPr lang="en-US" dirty="0" smtClean="0">
                <a:effectLst/>
              </a:rPr>
              <a:t>poor interaction of unity </a:t>
            </a:r>
            <a:r>
              <a:rPr lang="en-US" dirty="0">
                <a:effectLst/>
              </a:rPr>
              <a:t>club</a:t>
            </a:r>
            <a:r>
              <a:rPr lang="en-US" dirty="0" smtClean="0">
                <a:effectLst/>
              </a:rPr>
              <a:t> members around the country.</a:t>
            </a:r>
          </a:p>
          <a:p>
            <a:pPr marL="342900" lvl="0" indent="-342900">
              <a:buFont typeface="Arial" panose="020B0604020202020204" pitchFamily="34" charset="0"/>
              <a:buChar char="•"/>
            </a:pPr>
            <a:r>
              <a:rPr lang="en-US" dirty="0" smtClean="0">
                <a:effectLst/>
              </a:rPr>
              <a:t>Nowadays is difficult to announce something to the club membership(manual system is social medias ex </a:t>
            </a:r>
            <a:r>
              <a:rPr lang="en-US" dirty="0" err="1" smtClean="0">
                <a:effectLst/>
              </a:rPr>
              <a:t>ra</a:t>
            </a:r>
            <a:r>
              <a:rPr lang="en-US" dirty="0" smtClean="0">
                <a:effectLst/>
              </a:rPr>
              <a:t>).</a:t>
            </a:r>
          </a:p>
          <a:p>
            <a:pPr marL="342900" lvl="0" indent="-342900">
              <a:buFont typeface="Arial" panose="020B0604020202020204" pitchFamily="34" charset="0"/>
              <a:buChar char="•"/>
            </a:pPr>
            <a:r>
              <a:rPr lang="en-US" dirty="0" smtClean="0">
                <a:effectLst/>
              </a:rPr>
              <a:t>.Poor management of members by administration of unity club.</a:t>
            </a:r>
          </a:p>
          <a:p>
            <a:pPr marL="342900" lvl="0" indent="-342900">
              <a:buFont typeface="Arial" panose="020B0604020202020204" pitchFamily="34" charset="0"/>
              <a:buChar char="•"/>
            </a:pPr>
            <a:endParaRPr lang="en-US" dirty="0" smtClean="0">
              <a:effectLst/>
            </a:endParaRPr>
          </a:p>
          <a:p>
            <a:pPr lvl="0"/>
            <a:endParaRPr lang="en-US" b="1" dirty="0">
              <a:effectLst/>
            </a:endParaRPr>
          </a:p>
        </p:txBody>
      </p:sp>
    </p:spTree>
    <p:extLst>
      <p:ext uri="{BB962C8B-B14F-4D97-AF65-F5344CB8AC3E}">
        <p14:creationId xmlns:p14="http://schemas.microsoft.com/office/powerpoint/2010/main" val="39018774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9824" y="274687"/>
            <a:ext cx="9851824" cy="1068266"/>
          </a:xfrm>
        </p:spPr>
        <p:txBody>
          <a:bodyPr>
            <a:normAutofit/>
          </a:bodyPr>
          <a:lstStyle/>
          <a:p>
            <a:r>
              <a:rPr lang="en-US" dirty="0" smtClean="0">
                <a:solidFill>
                  <a:srgbClr val="00B050"/>
                </a:solidFill>
              </a:rPr>
              <a:t>GENERAL OBJECTIVE</a:t>
            </a:r>
            <a:endParaRPr lang="en-US" dirty="0">
              <a:solidFill>
                <a:srgbClr val="00B050"/>
              </a:solidFill>
            </a:endParaRPr>
          </a:p>
        </p:txBody>
      </p:sp>
      <p:sp>
        <p:nvSpPr>
          <p:cNvPr id="3" name="Subtitle 2"/>
          <p:cNvSpPr>
            <a:spLocks noGrp="1"/>
          </p:cNvSpPr>
          <p:nvPr>
            <p:ph type="subTitle" idx="1"/>
          </p:nvPr>
        </p:nvSpPr>
        <p:spPr>
          <a:xfrm>
            <a:off x="708153" y="1956908"/>
            <a:ext cx="10985680" cy="4152947"/>
          </a:xfrm>
        </p:spPr>
        <p:txBody>
          <a:bodyPr>
            <a:normAutofit/>
          </a:bodyPr>
          <a:lstStyle/>
          <a:p>
            <a:r>
              <a:rPr lang="en-US" sz="2400" dirty="0" smtClean="0"/>
              <a:t>The main objective is to implement a system where all the registered </a:t>
            </a:r>
            <a:r>
              <a:rPr lang="en-US" dirty="0" smtClean="0"/>
              <a:t>members</a:t>
            </a:r>
            <a:r>
              <a:rPr lang="en-US" sz="2400" dirty="0" smtClean="0"/>
              <a:t> and their record will be stored in the database, </a:t>
            </a:r>
            <a:r>
              <a:rPr lang="en-US" dirty="0" smtClean="0"/>
              <a:t>that will help the administration to control and manage them simply.  This system will also help to promote the interaction between members( like to charting) . The last one this system will allow the administration to send posts and activities schedules to the members.</a:t>
            </a:r>
            <a:endParaRPr lang="en-US" dirty="0"/>
          </a:p>
        </p:txBody>
      </p:sp>
    </p:spTree>
    <p:extLst>
      <p:ext uri="{BB962C8B-B14F-4D97-AF65-F5344CB8AC3E}">
        <p14:creationId xmlns:p14="http://schemas.microsoft.com/office/powerpoint/2010/main" val="15131654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8968" y="0"/>
            <a:ext cx="9220759" cy="1055387"/>
          </a:xfrm>
        </p:spPr>
        <p:txBody>
          <a:bodyPr>
            <a:normAutofit/>
          </a:bodyPr>
          <a:lstStyle/>
          <a:p>
            <a:r>
              <a:rPr lang="en-US" dirty="0" smtClean="0">
                <a:solidFill>
                  <a:srgbClr val="00B050"/>
                </a:solidFill>
              </a:rPr>
              <a:t>SPECIFIC OBJECIVES</a:t>
            </a:r>
            <a:endParaRPr lang="en-US" dirty="0">
              <a:solidFill>
                <a:srgbClr val="00B050"/>
              </a:solidFill>
            </a:endParaRPr>
          </a:p>
        </p:txBody>
      </p:sp>
      <p:sp>
        <p:nvSpPr>
          <p:cNvPr id="3" name="Subtitle 2"/>
          <p:cNvSpPr>
            <a:spLocks noGrp="1"/>
          </p:cNvSpPr>
          <p:nvPr>
            <p:ph type="subTitle" idx="1"/>
          </p:nvPr>
        </p:nvSpPr>
        <p:spPr>
          <a:xfrm>
            <a:off x="656822" y="1218322"/>
            <a:ext cx="10315977" cy="4778743"/>
          </a:xfrm>
        </p:spPr>
        <p:txBody>
          <a:bodyPr>
            <a:normAutofit/>
          </a:bodyPr>
          <a:lstStyle/>
          <a:p>
            <a:pPr algn="just"/>
            <a:r>
              <a:rPr lang="en-US" dirty="0">
                <a:latin typeface="Times New Roman" pitchFamily="18" charset="0"/>
                <a:cs typeface="Times New Roman" pitchFamily="18" charset="0"/>
              </a:rPr>
              <a:t>The study has the following specific objectives:</a:t>
            </a:r>
          </a:p>
          <a:p>
            <a:pPr algn="just"/>
            <a:endParaRPr lang="en-US" dirty="0">
              <a:latin typeface="Times New Roman" pitchFamily="18" charset="0"/>
              <a:cs typeface="Times New Roman" pitchFamily="18" charset="0"/>
            </a:endParaRPr>
          </a:p>
          <a:p>
            <a:pPr>
              <a:buFont typeface="Wingdings" pitchFamily="2" charset="2"/>
              <a:buChar char="q"/>
            </a:pPr>
            <a:r>
              <a:rPr lang="en-US" dirty="0"/>
              <a:t>Provide online registration of the new </a:t>
            </a:r>
            <a:r>
              <a:rPr lang="en-US" dirty="0" smtClean="0"/>
              <a:t>comers in unity club.</a:t>
            </a:r>
            <a:endParaRPr lang="en-US" dirty="0"/>
          </a:p>
          <a:p>
            <a:pPr marL="109728" lvl="0"/>
            <a:endParaRPr lang="en-US" dirty="0">
              <a:latin typeface="Times New Roman" pitchFamily="18" charset="0"/>
              <a:cs typeface="Times New Roman" pitchFamily="18" charset="0"/>
            </a:endParaRPr>
          </a:p>
          <a:p>
            <a:pPr>
              <a:buFont typeface="Wingdings" pitchFamily="2" charset="2"/>
              <a:buChar char="q"/>
            </a:pPr>
            <a:r>
              <a:rPr lang="en-US" dirty="0" smtClean="0"/>
              <a:t>To promote relationship between unity club memberships and direction.</a:t>
            </a:r>
            <a:endParaRPr lang="en-US" dirty="0"/>
          </a:p>
          <a:p>
            <a:pPr marL="109728" lvl="0"/>
            <a:endParaRPr lang="en-US" dirty="0">
              <a:latin typeface="Times New Roman" pitchFamily="18" charset="0"/>
              <a:cs typeface="Times New Roman" pitchFamily="18" charset="0"/>
            </a:endParaRPr>
          </a:p>
          <a:p>
            <a:pPr>
              <a:buFont typeface="Wingdings" pitchFamily="2" charset="2"/>
              <a:buChar char="q"/>
            </a:pPr>
            <a:r>
              <a:rPr lang="en-US" dirty="0" smtClean="0"/>
              <a:t>To promote the way to sponsors to support the club.</a:t>
            </a:r>
            <a:endParaRPr lang="en-US" dirty="0"/>
          </a:p>
          <a:p>
            <a:endParaRPr lang="en-US" dirty="0"/>
          </a:p>
        </p:txBody>
      </p:sp>
    </p:spTree>
    <p:extLst>
      <p:ext uri="{BB962C8B-B14F-4D97-AF65-F5344CB8AC3E}">
        <p14:creationId xmlns:p14="http://schemas.microsoft.com/office/powerpoint/2010/main" val="33498946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5039" y="514670"/>
            <a:ext cx="9632883" cy="939477"/>
          </a:xfrm>
        </p:spPr>
        <p:txBody>
          <a:bodyPr>
            <a:normAutofit/>
          </a:bodyPr>
          <a:lstStyle/>
          <a:p>
            <a:r>
              <a:rPr lang="en-US" dirty="0" smtClean="0">
                <a:solidFill>
                  <a:srgbClr val="00B050"/>
                </a:solidFill>
              </a:rPr>
              <a:t>SCOPE OF THE STUDY</a:t>
            </a:r>
            <a:endParaRPr lang="en-US" dirty="0">
              <a:solidFill>
                <a:srgbClr val="00B050"/>
              </a:solidFill>
            </a:endParaRPr>
          </a:p>
        </p:txBody>
      </p:sp>
      <p:sp>
        <p:nvSpPr>
          <p:cNvPr id="3" name="Subtitle 2"/>
          <p:cNvSpPr>
            <a:spLocks noGrp="1"/>
          </p:cNvSpPr>
          <p:nvPr>
            <p:ph type="subTitle" idx="1"/>
          </p:nvPr>
        </p:nvSpPr>
        <p:spPr>
          <a:xfrm>
            <a:off x="0" y="1290525"/>
            <a:ext cx="11925837" cy="5100714"/>
          </a:xfrm>
        </p:spPr>
        <p:txBody>
          <a:bodyPr>
            <a:normAutofit/>
          </a:bodyPr>
          <a:lstStyle/>
          <a:p>
            <a:pPr>
              <a:lnSpc>
                <a:spcPct val="200000"/>
              </a:lnSpc>
            </a:pPr>
            <a:r>
              <a:rPr lang="en-US" dirty="0"/>
              <a:t>This project is concerning computerization of  </a:t>
            </a:r>
            <a:r>
              <a:rPr lang="en-US" dirty="0" smtClean="0"/>
              <a:t>“</a:t>
            </a:r>
            <a:r>
              <a:rPr lang="en-US" b="1" dirty="0" smtClean="0"/>
              <a:t>UNITY CLUB ONLINE REGISTRATION AND INTERACTION”</a:t>
            </a:r>
            <a:r>
              <a:rPr lang="en-US" dirty="0" smtClean="0"/>
              <a:t>. </a:t>
            </a:r>
            <a:r>
              <a:rPr lang="en-US" dirty="0"/>
              <a:t>But it is not in charge of the entire department consisting this </a:t>
            </a:r>
            <a:r>
              <a:rPr lang="en-US" dirty="0" smtClean="0"/>
              <a:t>topic Like ministry of unity and reconciliation;  it </a:t>
            </a:r>
            <a:r>
              <a:rPr lang="en-US" dirty="0"/>
              <a:t>is only scoped on </a:t>
            </a:r>
            <a:r>
              <a:rPr lang="en-US" dirty="0" smtClean="0"/>
              <a:t>interaction of members concerning </a:t>
            </a:r>
            <a:r>
              <a:rPr lang="en-US" dirty="0"/>
              <a:t>especially the people who make registration and </a:t>
            </a:r>
            <a:r>
              <a:rPr lang="en-US" dirty="0" smtClean="0"/>
              <a:t>get the way of interacting to the others who make registration.</a:t>
            </a:r>
            <a:endParaRPr lang="en-US" dirty="0"/>
          </a:p>
          <a:p>
            <a:pPr>
              <a:lnSpc>
                <a:spcPct val="200000"/>
              </a:lnSpc>
            </a:pPr>
            <a:endParaRPr lang="en-US" dirty="0"/>
          </a:p>
        </p:txBody>
      </p:sp>
    </p:spTree>
    <p:extLst>
      <p:ext uri="{BB962C8B-B14F-4D97-AF65-F5344CB8AC3E}">
        <p14:creationId xmlns:p14="http://schemas.microsoft.com/office/powerpoint/2010/main" val="39747595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0659" y="-652921"/>
            <a:ext cx="12582659" cy="1750847"/>
          </a:xfrm>
        </p:spPr>
        <p:txBody>
          <a:bodyPr>
            <a:normAutofit/>
          </a:bodyPr>
          <a:lstStyle/>
          <a:p>
            <a:r>
              <a:rPr lang="en-US" sz="2800" dirty="0" smtClean="0">
                <a:solidFill>
                  <a:srgbClr val="00B050"/>
                </a:solidFill>
              </a:rPr>
              <a:t>CHAP 2:ANALYSIS OF EXISTING SYSTEM AND Theatrical CONCEPTS</a:t>
            </a:r>
            <a:endParaRPr lang="en-US" sz="2800" dirty="0">
              <a:solidFill>
                <a:srgbClr val="00B050"/>
              </a:solidFill>
            </a:endParaRPr>
          </a:p>
        </p:txBody>
      </p:sp>
      <p:sp>
        <p:nvSpPr>
          <p:cNvPr id="5" name="Subtitle 4"/>
          <p:cNvSpPr>
            <a:spLocks noGrp="1"/>
          </p:cNvSpPr>
          <p:nvPr>
            <p:ph type="subTitle" idx="1"/>
          </p:nvPr>
        </p:nvSpPr>
        <p:spPr>
          <a:xfrm>
            <a:off x="913796" y="1330037"/>
            <a:ext cx="10364411" cy="4793672"/>
          </a:xfrm>
        </p:spPr>
        <p:txBody>
          <a:bodyPr>
            <a:normAutofit fontScale="92500" lnSpcReduction="20000"/>
          </a:bodyPr>
          <a:lstStyle/>
          <a:p>
            <a:r>
              <a:rPr lang="en-US" sz="3500" b="1" dirty="0" smtClean="0">
                <a:solidFill>
                  <a:srgbClr val="92D050"/>
                </a:solidFill>
              </a:rPr>
              <a:t>HOW MANUAL SYSTEM WORK?</a:t>
            </a:r>
          </a:p>
          <a:p>
            <a:r>
              <a:rPr lang="en-US" dirty="0" smtClean="0"/>
              <a:t>The </a:t>
            </a:r>
            <a:r>
              <a:rPr lang="en-US" dirty="0"/>
              <a:t>manual system was used by administration of unity club where the only possible way of announcing something to the members was requires to use social medias such as TV and radio announcements.</a:t>
            </a:r>
          </a:p>
          <a:p>
            <a:r>
              <a:rPr lang="en-US" dirty="0"/>
              <a:t> And Also there was poor interaction between members based in whole county</a:t>
            </a:r>
            <a:r>
              <a:rPr lang="en-US" dirty="0" smtClean="0"/>
              <a:t>.</a:t>
            </a:r>
          </a:p>
          <a:p>
            <a:r>
              <a:rPr lang="en-US" sz="4000" b="1" dirty="0">
                <a:solidFill>
                  <a:srgbClr val="92D050"/>
                </a:solidFill>
              </a:rPr>
              <a:t>PROPOSED SYSTEM</a:t>
            </a:r>
          </a:p>
          <a:p>
            <a:pPr marL="342900" indent="-342900">
              <a:buFont typeface="Arial" panose="020B0604020202020204" pitchFamily="34" charset="0"/>
              <a:buChar char="•"/>
            </a:pPr>
            <a:r>
              <a:rPr lang="en-US" dirty="0"/>
              <a:t>This system will allow administration to send the needed messages and schedules to all members, and will provide good  management of registered members</a:t>
            </a:r>
          </a:p>
          <a:p>
            <a:pPr marL="342900" indent="-342900">
              <a:buFont typeface="Arial" panose="020B0604020202020204" pitchFamily="34" charset="0"/>
              <a:buChar char="•"/>
            </a:pPr>
            <a:r>
              <a:rPr lang="en-US" dirty="0"/>
              <a:t>It will promote the relationship between all members in whole country.</a:t>
            </a:r>
          </a:p>
          <a:p>
            <a:endParaRPr lang="en-US" dirty="0"/>
          </a:p>
          <a:p>
            <a:endParaRPr lang="en-US" dirty="0"/>
          </a:p>
        </p:txBody>
      </p:sp>
    </p:spTree>
    <p:extLst>
      <p:ext uri="{BB962C8B-B14F-4D97-AF65-F5344CB8AC3E}">
        <p14:creationId xmlns:p14="http://schemas.microsoft.com/office/powerpoint/2010/main" val="3879628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0682" y="-401781"/>
            <a:ext cx="11122664" cy="1526832"/>
          </a:xfrm>
        </p:spPr>
        <p:txBody>
          <a:bodyPr/>
          <a:lstStyle/>
          <a:p>
            <a:r>
              <a:rPr lang="en-US" sz="4000" dirty="0" smtClean="0">
                <a:solidFill>
                  <a:srgbClr val="00B050"/>
                </a:solidFill>
              </a:rPr>
              <a:t>PROPOSED SYSTEM REQUIREMENTS</a:t>
            </a:r>
            <a:endParaRPr lang="en-US" sz="4000" dirty="0">
              <a:solidFill>
                <a:srgbClr val="00B050"/>
              </a:solidFill>
            </a:endParaRPr>
          </a:p>
        </p:txBody>
      </p:sp>
      <p:sp>
        <p:nvSpPr>
          <p:cNvPr id="3" name="Subtitle 2"/>
          <p:cNvSpPr>
            <a:spLocks noGrp="1"/>
          </p:cNvSpPr>
          <p:nvPr>
            <p:ph type="subTitle" idx="1"/>
          </p:nvPr>
        </p:nvSpPr>
        <p:spPr>
          <a:xfrm>
            <a:off x="739364" y="1302327"/>
            <a:ext cx="11023278" cy="5181600"/>
          </a:xfrm>
        </p:spPr>
        <p:txBody>
          <a:bodyPr>
            <a:normAutofit fontScale="92500" lnSpcReduction="20000"/>
          </a:bodyPr>
          <a:lstStyle/>
          <a:p>
            <a:pPr lvl="0"/>
            <a:r>
              <a:rPr lang="en-US" b="1" dirty="0">
                <a:solidFill>
                  <a:srgbClr val="92D050"/>
                </a:solidFill>
                <a:effectLst/>
              </a:rPr>
              <a:t>Software requirements </a:t>
            </a:r>
            <a:endParaRPr lang="en-US" dirty="0">
              <a:solidFill>
                <a:srgbClr val="92D050"/>
              </a:solidFill>
              <a:effectLst/>
            </a:endParaRPr>
          </a:p>
          <a:p>
            <a:pPr lvl="0"/>
            <a:r>
              <a:rPr lang="en-US" dirty="0">
                <a:effectLst/>
              </a:rPr>
              <a:t>Internet browser software such as Internet Explorer, Mozilla Firefox, Google chrome etc.</a:t>
            </a:r>
          </a:p>
          <a:p>
            <a:pPr lvl="0"/>
            <a:r>
              <a:rPr lang="en-US" dirty="0">
                <a:effectLst/>
              </a:rPr>
              <a:t>Microsoft windows.</a:t>
            </a:r>
          </a:p>
          <a:p>
            <a:pPr lvl="0"/>
            <a:r>
              <a:rPr lang="en-US" dirty="0">
                <a:effectLst/>
              </a:rPr>
              <a:t>Internet (Network).</a:t>
            </a:r>
          </a:p>
          <a:p>
            <a:pPr lvl="0"/>
            <a:r>
              <a:rPr lang="en-US" dirty="0">
                <a:effectLst/>
              </a:rPr>
              <a:t>Smart Phones</a:t>
            </a:r>
          </a:p>
          <a:p>
            <a:pPr lvl="0"/>
            <a:r>
              <a:rPr lang="en-US" b="1" dirty="0">
                <a:solidFill>
                  <a:srgbClr val="92D050"/>
                </a:solidFill>
                <a:effectLst/>
              </a:rPr>
              <a:t> Hardware </a:t>
            </a:r>
            <a:r>
              <a:rPr lang="en-US" b="1" dirty="0" smtClean="0">
                <a:solidFill>
                  <a:srgbClr val="92D050"/>
                </a:solidFill>
                <a:effectLst/>
              </a:rPr>
              <a:t>requirements:</a:t>
            </a:r>
          </a:p>
          <a:p>
            <a:pPr lvl="0"/>
            <a:r>
              <a:rPr lang="en-US" dirty="0" smtClean="0">
                <a:effectLst/>
              </a:rPr>
              <a:t> </a:t>
            </a:r>
            <a:r>
              <a:rPr lang="en-US" dirty="0">
                <a:effectLst/>
              </a:rPr>
              <a:t>The following are minimum hardware requirements for accessing this software:</a:t>
            </a:r>
          </a:p>
          <a:p>
            <a:pPr lvl="0"/>
            <a:r>
              <a:rPr lang="en-US" dirty="0">
                <a:effectLst/>
              </a:rPr>
              <a:t>2GB RAM </a:t>
            </a:r>
          </a:p>
          <a:p>
            <a:pPr lvl="0"/>
            <a:r>
              <a:rPr lang="en-US" dirty="0">
                <a:effectLst/>
              </a:rPr>
              <a:t>2GB Processor</a:t>
            </a:r>
          </a:p>
          <a:p>
            <a:pPr lvl="0"/>
            <a:r>
              <a:rPr lang="en-US" dirty="0">
                <a:effectLst/>
              </a:rPr>
              <a:t>320GB free space of Hard Disk (for PCS) and 8GB (for Smartphones).</a:t>
            </a:r>
          </a:p>
          <a:p>
            <a:endParaRPr lang="en-US" dirty="0"/>
          </a:p>
        </p:txBody>
      </p:sp>
    </p:spTree>
    <p:extLst>
      <p:ext uri="{BB962C8B-B14F-4D97-AF65-F5344CB8AC3E}">
        <p14:creationId xmlns:p14="http://schemas.microsoft.com/office/powerpoint/2010/main" val="21858903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wematheme">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Rwematheme" id="{E6CC6440-9B02-440D-A88F-CF0C4846253D}" vid="{541C6197-9907-4D76-B68D-C8BCC90C34B7}"/>
    </a:ext>
  </a:extLst>
</a:theme>
</file>

<file path=docProps/app.xml><?xml version="1.0" encoding="utf-8"?>
<Properties xmlns="http://schemas.openxmlformats.org/officeDocument/2006/extended-properties" xmlns:vt="http://schemas.openxmlformats.org/officeDocument/2006/docPropsVTypes">
  <Template>Rwematheme</Template>
  <TotalTime>533</TotalTime>
  <Words>932</Words>
  <Application>Microsoft Office PowerPoint</Application>
  <PresentationFormat>Widescreen</PresentationFormat>
  <Paragraphs>102</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Aharoni</vt:lpstr>
      <vt:lpstr>Arial</vt:lpstr>
      <vt:lpstr>Bauhaus 93</vt:lpstr>
      <vt:lpstr>Bookman Old Style</vt:lpstr>
      <vt:lpstr>Rockwell</vt:lpstr>
      <vt:lpstr>Times New Roman</vt:lpstr>
      <vt:lpstr>Wingdings</vt:lpstr>
      <vt:lpstr>Rwematheme</vt:lpstr>
      <vt:lpstr>PowerPoint Presentation</vt:lpstr>
      <vt:lpstr>ORGANIZATION OF STUDY</vt:lpstr>
      <vt:lpstr>CHAP 1:INTRODUCTION</vt:lpstr>
      <vt:lpstr>PROBLEMENT STATEMENT</vt:lpstr>
      <vt:lpstr>GENERAL OBJECTIVE</vt:lpstr>
      <vt:lpstr>SPECIFIC OBJECIVES</vt:lpstr>
      <vt:lpstr>SCOPE OF THE STUDY</vt:lpstr>
      <vt:lpstr>CHAP 2:ANALYSIS OF EXISTING SYSTEM AND Theatrical CONCEPTS</vt:lpstr>
      <vt:lpstr>PROPOSED SYSTEM REQUIREMENTS</vt:lpstr>
      <vt:lpstr>Theolical CONSEPTS</vt:lpstr>
      <vt:lpstr>CHAP3 RESEARCH METHODOLOGY</vt:lpstr>
      <vt:lpstr>PowerPoint Presentation</vt:lpstr>
      <vt:lpstr>PowerPoint Presentation</vt:lpstr>
      <vt:lpstr>PowerPoint Presentation</vt:lpstr>
      <vt:lpstr>PowerPoint Presentation</vt:lpstr>
      <vt:lpstr>CONCLUSION</vt:lpstr>
      <vt:lpstr>RECOMMENDATION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ZILLA PROD</dc:creator>
  <cp:lastModifiedBy>Rwema-Ramos</cp:lastModifiedBy>
  <cp:revision>50</cp:revision>
  <dcterms:created xsi:type="dcterms:W3CDTF">2016-09-08T01:38:32Z</dcterms:created>
  <dcterms:modified xsi:type="dcterms:W3CDTF">2017-09-20T15:20:31Z</dcterms:modified>
</cp:coreProperties>
</file>