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386" r:id="rId3"/>
    <p:sldId id="526" r:id="rId4"/>
    <p:sldId id="512" r:id="rId5"/>
    <p:sldId id="527" r:id="rId6"/>
    <p:sldId id="514" r:id="rId7"/>
    <p:sldId id="516" r:id="rId8"/>
    <p:sldId id="517" r:id="rId9"/>
    <p:sldId id="518" r:id="rId10"/>
    <p:sldId id="519" r:id="rId11"/>
    <p:sldId id="520" r:id="rId12"/>
    <p:sldId id="528" r:id="rId13"/>
    <p:sldId id="521" r:id="rId14"/>
    <p:sldId id="522" r:id="rId15"/>
    <p:sldId id="531" r:id="rId16"/>
    <p:sldId id="53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91" autoAdjust="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Ndashimye" userId="56599aae-b189-4ca8-bcbb-3c9c682009e8" providerId="ADAL" clId="{BBBE0273-3016-491E-92A0-FA51B04DD8EB}"/>
    <pc:docChg chg="modSld">
      <pc:chgData name="Emmanuel Ndashimye" userId="56599aae-b189-4ca8-bcbb-3c9c682009e8" providerId="ADAL" clId="{BBBE0273-3016-491E-92A0-FA51B04DD8EB}" dt="2024-01-23T20:13:57.897" v="25" actId="20577"/>
      <pc:docMkLst>
        <pc:docMk/>
      </pc:docMkLst>
      <pc:sldChg chg="modSp mod">
        <pc:chgData name="Emmanuel Ndashimye" userId="56599aae-b189-4ca8-bcbb-3c9c682009e8" providerId="ADAL" clId="{BBBE0273-3016-491E-92A0-FA51B04DD8EB}" dt="2024-01-23T20:13:57.897" v="25" actId="20577"/>
        <pc:sldMkLst>
          <pc:docMk/>
          <pc:sldMk cId="0" sldId="519"/>
        </pc:sldMkLst>
        <pc:spChg chg="mod">
          <ac:chgData name="Emmanuel Ndashimye" userId="56599aae-b189-4ca8-bcbb-3c9c682009e8" providerId="ADAL" clId="{BBBE0273-3016-491E-92A0-FA51B04DD8EB}" dt="2024-01-23T20:13:57.897" v="25" actId="20577"/>
          <ac:spMkLst>
            <pc:docMk/>
            <pc:sldMk cId="0" sldId="519"/>
            <ac:spMk id="3" creationId="{AD5EDB21-FEF7-4244-8691-63EE7828AB48}"/>
          </ac:spMkLst>
        </pc:spChg>
      </pc:sldChg>
      <pc:sldChg chg="modSp mod">
        <pc:chgData name="Emmanuel Ndashimye" userId="56599aae-b189-4ca8-bcbb-3c9c682009e8" providerId="ADAL" clId="{BBBE0273-3016-491E-92A0-FA51B04DD8EB}" dt="2024-01-23T20:03:45.054" v="12" actId="20577"/>
        <pc:sldMkLst>
          <pc:docMk/>
          <pc:sldMk cId="0" sldId="527"/>
        </pc:sldMkLst>
        <pc:spChg chg="mod">
          <ac:chgData name="Emmanuel Ndashimye" userId="56599aae-b189-4ca8-bcbb-3c9c682009e8" providerId="ADAL" clId="{BBBE0273-3016-491E-92A0-FA51B04DD8EB}" dt="2024-01-23T20:03:45.054" v="12" actId="20577"/>
          <ac:spMkLst>
            <pc:docMk/>
            <pc:sldMk cId="0" sldId="527"/>
            <ac:spMk id="8198" creationId="{2AD58B6F-B867-4681-AC48-34688ACA88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CEDE-EB8B-4222-8B11-2A0B1C372B02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ACB7-BCCF-4A7B-A2E9-D29615F2718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4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C167C6B-F1F6-4A8D-9FD0-78CC61019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6E6F8C9-1797-4389-AF10-0DE8BF526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A00E068-C90B-4F32-8156-104B2677D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39BB631-B734-477E-8AA0-6924221A1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14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1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8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03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27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3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60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245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9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70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C348-1888-4CD3-8512-8174157070EF}" type="datetimeFigureOut">
              <a:rPr lang="en-NZ" smtClean="0"/>
              <a:t>23/01/2024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9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programming-embedded-systems/0596009836/ch04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855" y="23231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ES programming + Intro to MPLAB IDE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813" y="653914"/>
            <a:ext cx="9144000" cy="659719"/>
          </a:xfrm>
        </p:spPr>
        <p:txBody>
          <a:bodyPr>
            <a:normAutofit/>
          </a:bodyPr>
          <a:lstStyle/>
          <a:p>
            <a:r>
              <a:rPr lang="en-NZ" sz="2800" dirty="0"/>
              <a:t>Lecture3</a:t>
            </a:r>
          </a:p>
        </p:txBody>
      </p:sp>
    </p:spTree>
    <p:extLst>
      <p:ext uri="{BB962C8B-B14F-4D97-AF65-F5344CB8AC3E}">
        <p14:creationId xmlns:p14="http://schemas.microsoft.com/office/powerpoint/2010/main" val="257580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BD1FEE3-677A-44C0-896D-EC9266C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Review Process for Developing Embedded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DB21-FEF7-4244-8691-63EE7828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NZ" dirty="0"/>
              <a:t>To develop software for an embedded system</a:t>
            </a:r>
          </a:p>
          <a:p>
            <a:pPr lvl="1">
              <a:defRPr/>
            </a:pPr>
            <a:r>
              <a:rPr lang="en-NZ" dirty="0"/>
              <a:t>Create source file (</a:t>
            </a:r>
            <a:r>
              <a:rPr lang="en-NZ" dirty="0" err="1"/>
              <a:t>onHost</a:t>
            </a:r>
            <a:r>
              <a:rPr lang="en-NZ" dirty="0"/>
              <a:t>)</a:t>
            </a:r>
          </a:p>
          <a:p>
            <a:pPr lvl="1">
              <a:defRPr/>
            </a:pPr>
            <a:r>
              <a:rPr lang="nl-NL" dirty="0"/>
              <a:t>Type in C/assembely code (onHost)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Compile/Assemble</a:t>
            </a:r>
            <a:r>
              <a:rPr lang="en-NZ" dirty="0"/>
              <a:t>: translate into machine code (on Host)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Link</a:t>
            </a:r>
            <a:r>
              <a:rPr lang="en-NZ" dirty="0"/>
              <a:t>: combine all object files and libraries, resolve all symbols (on Host)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Locate</a:t>
            </a:r>
            <a:r>
              <a:rPr lang="en-NZ" dirty="0"/>
              <a:t>: assign memory addresses to code and data (on Host)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Download</a:t>
            </a:r>
            <a:r>
              <a:rPr lang="en-NZ" dirty="0"/>
              <a:t>: copy executable image into Target processor memory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Execute</a:t>
            </a:r>
            <a:r>
              <a:rPr lang="en-NZ" dirty="0"/>
              <a:t>: reset Target processor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DFD5900-7D9E-487E-86E5-E835026F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 Debugging Embedded Software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8588846-F5AA-4072-9C44-2957295E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Now that the software has been downloaded to the target processor, how do we know </a:t>
            </a:r>
            <a:r>
              <a:rPr lang="en-NZ" altLang="en-US">
                <a:solidFill>
                  <a:srgbClr val="FF0000"/>
                </a:solidFill>
              </a:rPr>
              <a:t>if it is working</a:t>
            </a:r>
            <a:r>
              <a:rPr lang="en-NZ" altLang="en-US"/>
              <a:t>?</a:t>
            </a:r>
          </a:p>
          <a:p>
            <a:pPr eaLnBrk="1" hangingPunct="1"/>
            <a:r>
              <a:rPr lang="en-NZ" altLang="en-US"/>
              <a:t>Run-time errors are not as obvious </a:t>
            </a:r>
          </a:p>
          <a:p>
            <a:pPr lvl="1" eaLnBrk="1" hangingPunct="1"/>
            <a:r>
              <a:rPr lang="en-NZ" altLang="en-US"/>
              <a:t>Most embedded systems do not have a "screen"</a:t>
            </a:r>
          </a:p>
          <a:p>
            <a:pPr lvl="1" eaLnBrk="1" hangingPunct="1"/>
            <a:r>
              <a:rPr lang="en-NZ" altLang="en-US"/>
              <a:t>When a program fails, usually causes the processor to crash or lock-up</a:t>
            </a:r>
          </a:p>
          <a:p>
            <a:pPr eaLnBrk="1" hangingPunct="1"/>
            <a:endParaRPr lang="en-NZ" altLang="en-US"/>
          </a:p>
          <a:p>
            <a:pPr eaLnBrk="1" hangingPunct="1"/>
            <a:r>
              <a:rPr lang="en-NZ" altLang="en-US"/>
              <a:t>Logic errors </a:t>
            </a:r>
          </a:p>
          <a:p>
            <a:pPr lvl="1" eaLnBrk="1" hangingPunct="1"/>
            <a:r>
              <a:rPr lang="en-NZ" altLang="en-US" sz="2500"/>
              <a:t>If program runs, is it performing the correct steps?</a:t>
            </a:r>
          </a:p>
          <a:p>
            <a:pPr eaLnBrk="1" hangingPunct="1"/>
            <a:endParaRPr lang="en-NZ" altLang="en-US"/>
          </a:p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39DDCBA-B83C-4603-A6EC-CF27DEA2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90500"/>
            <a:ext cx="321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3600">
                <a:solidFill>
                  <a:srgbClr val="000000"/>
                </a:solidFill>
                <a:latin typeface="Calibri Light" panose="020F0302020204030204" pitchFamily="34" charset="0"/>
              </a:rPr>
              <a:t>Debugging Tools</a:t>
            </a:r>
            <a:endParaRPr lang="en-NZ" altLang="en-US" sz="3600">
              <a:latin typeface="Arial" panose="020B0604020202020204" pitchFamily="34" charset="0"/>
            </a:endParaRP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B5D0CA59-834D-4FA9-966B-22D377B86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084264"/>
            <a:ext cx="8161337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F060A8C-36B2-467F-A8DC-45959A3F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NZ" altLang="en-US"/>
              <a:t>Debugging with Simulators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2D6378B-FABB-4CDA-9213-B1C1B5C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NZ" altLang="en-US" u="sng">
                <a:solidFill>
                  <a:srgbClr val="FF0000"/>
                </a:solidFill>
              </a:rPr>
              <a:t>Simulator</a:t>
            </a:r>
            <a:r>
              <a:rPr lang="en-NZ" altLang="en-US"/>
              <a:t> is host-based program that simulates functionality and instruction set of target processor 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/>
              <a:t>Front-end has text or GUI-based windows for source code, register contents, etc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/>
              <a:t>Valuable during early stages of development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>
                <a:solidFill>
                  <a:srgbClr val="FF0000"/>
                </a:solidFill>
              </a:rPr>
              <a:t>Disadvantage</a:t>
            </a:r>
            <a:r>
              <a:rPr lang="en-NZ" altLang="en-US"/>
              <a:t>: only </a:t>
            </a:r>
            <a:r>
              <a:rPr lang="en-NZ" altLang="en-US">
                <a:solidFill>
                  <a:srgbClr val="FF0000"/>
                </a:solidFill>
              </a:rPr>
              <a:t>simulates processor, not peripherals	</a:t>
            </a:r>
          </a:p>
          <a:p>
            <a:pPr lvl="1" eaLnBrk="1" hangingPunct="1"/>
            <a:endParaRPr lang="en-NZ" altLang="en-US"/>
          </a:p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4A41-6385-446D-A4FB-CB403ECA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6270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NZ" dirty="0"/>
              <a:t>Debugging with Remote Debuggers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E4F300C-944E-4E0F-834A-A58C9CD8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52539"/>
            <a:ext cx="7886700" cy="4351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NZ" altLang="en-US" sz="2400" dirty="0"/>
              <a:t>Remote Debuggers used to monitor/control embedded SW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/>
              <a:t>Used to download, execute and debug embedded software over communications link (e.g., serial port)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>
                <a:solidFill>
                  <a:srgbClr val="FF0000"/>
                </a:solidFill>
              </a:rPr>
              <a:t>Front-end has text </a:t>
            </a:r>
            <a:r>
              <a:rPr lang="en-NZ" altLang="en-US" dirty="0"/>
              <a:t>or GUI-based windows for source code, register contents, etc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>
                <a:solidFill>
                  <a:srgbClr val="FF0000"/>
                </a:solidFill>
              </a:rPr>
              <a:t>Backend provides low-level </a:t>
            </a:r>
            <a:r>
              <a:rPr lang="en-NZ" altLang="en-US" dirty="0"/>
              <a:t>control of target processor, runs on target processor and communicates to front-end over comm-link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BB411C6-7E96-43F1-BFC0-80FF55823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68" y="969282"/>
            <a:ext cx="8405813" cy="282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E003A5-BCAC-4496-8E72-71E55E6A8DF9}"/>
              </a:ext>
            </a:extLst>
          </p:cNvPr>
          <p:cNvSpPr txBox="1">
            <a:spLocks/>
          </p:cNvSpPr>
          <p:nvPr/>
        </p:nvSpPr>
        <p:spPr>
          <a:xfrm>
            <a:off x="2152650" y="365125"/>
            <a:ext cx="7886700" cy="47148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NZ"/>
              <a:t>Debugging with In-Circuit Emulators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0BD98-D8F4-4F96-B991-9C5A552E8B76}"/>
              </a:ext>
            </a:extLst>
          </p:cNvPr>
          <p:cNvSpPr txBox="1"/>
          <p:nvPr/>
        </p:nvSpPr>
        <p:spPr>
          <a:xfrm>
            <a:off x="43543" y="3627985"/>
            <a:ext cx="115432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/>
              <a:t>Take the place of (i.e., emulates) target processor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/>
              <a:t>Contains copy of target processor, plus RAM, R0M, and its own embedded software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/>
              <a:t>Allows you to examine state of processor while program is running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/>
              <a:t>Stores information about each processor cycle that is executed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/>
              <a:t>Allows you to see what order things happened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dirty="0">
                <a:solidFill>
                  <a:srgbClr val="FF0000"/>
                </a:solidFill>
              </a:rPr>
              <a:t>Disadvantage: Expensive</a:t>
            </a:r>
            <a:endParaRPr lang="en-NZ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EE8A895-D636-4DC9-B126-8B0658D8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4" y="357188"/>
            <a:ext cx="24542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4400" b="1">
                <a:solidFill>
                  <a:srgbClr val="000000"/>
                </a:solidFill>
                <a:latin typeface="Calibri Light" panose="020F0302020204030204" pitchFamily="34" charset="0"/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CAF4B-51DD-4871-A01D-2304EDB0C341}"/>
              </a:ext>
            </a:extLst>
          </p:cNvPr>
          <p:cNvSpPr/>
          <p:nvPr/>
        </p:nvSpPr>
        <p:spPr>
          <a:xfrm>
            <a:off x="1898650" y="2254251"/>
            <a:ext cx="876935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NZ" sz="32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https://www.oreilly.com/library/view/programming-embedded-systems/0596009836/ch04.html</a:t>
            </a:r>
            <a:endParaRPr lang="en-NZ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064" y="2333777"/>
            <a:ext cx="8762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Introduction to MPLAB IDE + Proteus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348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06E5756-4506-4514-9725-EE8CCF0C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4138" y="1843088"/>
            <a:ext cx="6858000" cy="2387600"/>
          </a:xfrm>
        </p:spPr>
        <p:txBody>
          <a:bodyPr/>
          <a:lstStyle/>
          <a:p>
            <a:pPr eaLnBrk="1" hangingPunct="1"/>
            <a:r>
              <a:rPr lang="en-NZ" altLang="en-US" sz="4000" dirty="0"/>
              <a:t>Embedded programming</a:t>
            </a:r>
            <a:br>
              <a:rPr lang="en-NZ" altLang="en-US" sz="3600" dirty="0"/>
            </a:br>
            <a:endParaRPr lang="en-NZ" altLang="en-US" sz="3600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4A0EDBF3-0702-4DB6-991B-33CEA28D9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5613" y="4559301"/>
            <a:ext cx="6858000" cy="1655763"/>
          </a:xfrm>
        </p:spPr>
        <p:txBody>
          <a:bodyPr/>
          <a:lstStyle/>
          <a:p>
            <a:pPr eaLnBrk="1" hangingPunct="1"/>
            <a:endParaRPr lang="en-NZ" altLang="en-US" dirty="0"/>
          </a:p>
          <a:p>
            <a:pPr eaLnBrk="1" hangingPunct="1"/>
            <a:r>
              <a:rPr lang="en-NZ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B3B1EF75-72C0-4C86-9CDA-49BD2271F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268289"/>
            <a:ext cx="71929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3200" dirty="0">
                <a:solidFill>
                  <a:srgbClr val="000000"/>
                </a:solidFill>
                <a:latin typeface="Calibri Light" panose="020F0302020204030204" pitchFamily="34" charset="0"/>
              </a:rPr>
              <a:t>Embedded Software Development Process</a:t>
            </a:r>
            <a:endParaRPr lang="en-NZ" altLang="en-US" sz="3200" dirty="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5E02A2-1CC4-4E26-B6FB-F1617639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219201"/>
            <a:ext cx="8578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Software Development is performed on a </a:t>
            </a:r>
            <a:r>
              <a:rPr lang="en-NZ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Host computer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–Compiler, Assembler, Linker, Locator, Debugger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NZ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–Produces executable binary image that will run on Target Embedded System</a:t>
            </a:r>
            <a:endParaRPr lang="en-NZ" altLang="en-US" sz="2000" dirty="0">
              <a:latin typeface="Arial" panose="020B0604020202020204" pitchFamily="34" charset="0"/>
            </a:endParaRP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F8FC3BD6-EC5A-41B9-BCC8-2F8E3CB6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2660650"/>
            <a:ext cx="8410576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C0E21EE-4791-49CE-B553-084828EF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NZ" altLang="en-US" sz="3600"/>
              <a:t>Programming Embedded Systems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CD4C048-9930-496D-93DA-ED07EB8C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NZ" altLang="en-US" dirty="0"/>
              <a:t>Target hardware platform is different from development platform. </a:t>
            </a:r>
          </a:p>
          <a:p>
            <a:pPr algn="just" eaLnBrk="1" hangingPunct="1"/>
            <a:r>
              <a:rPr lang="en-NZ" altLang="en-US" dirty="0"/>
              <a:t>Development platform, called the </a:t>
            </a:r>
            <a:r>
              <a:rPr lang="en-NZ" altLang="en-US" dirty="0">
                <a:solidFill>
                  <a:srgbClr val="FF0000"/>
                </a:solidFill>
              </a:rPr>
              <a:t>Host Computer</a:t>
            </a:r>
            <a:r>
              <a:rPr lang="en-NZ" altLang="en-US" dirty="0"/>
              <a:t>, is typically a general-purpose computer</a:t>
            </a:r>
          </a:p>
          <a:p>
            <a:pPr algn="just" eaLnBrk="1" hangingPunct="1"/>
            <a:r>
              <a:rPr lang="en-NZ" altLang="en-US" dirty="0"/>
              <a:t>Host computer runs </a:t>
            </a:r>
            <a:r>
              <a:rPr lang="en-NZ" altLang="en-US" dirty="0">
                <a:solidFill>
                  <a:srgbClr val="FF0000"/>
                </a:solidFill>
              </a:rPr>
              <a:t>compiler</a:t>
            </a:r>
            <a:r>
              <a:rPr lang="en-NZ" altLang="en-US" dirty="0"/>
              <a:t>, </a:t>
            </a:r>
            <a:r>
              <a:rPr lang="en-NZ" altLang="en-US" dirty="0">
                <a:solidFill>
                  <a:srgbClr val="FF0000"/>
                </a:solidFill>
              </a:rPr>
              <a:t>assembler</a:t>
            </a:r>
            <a:r>
              <a:rPr lang="en-NZ" altLang="en-US" dirty="0"/>
              <a:t>, </a:t>
            </a:r>
            <a:r>
              <a:rPr lang="en-NZ" altLang="en-US" dirty="0">
                <a:solidFill>
                  <a:srgbClr val="FF0000"/>
                </a:solidFill>
              </a:rPr>
              <a:t>linker</a:t>
            </a:r>
            <a:r>
              <a:rPr lang="en-NZ" altLang="en-US" dirty="0"/>
              <a:t>, </a:t>
            </a:r>
            <a:r>
              <a:rPr lang="en-NZ" altLang="en-US" dirty="0">
                <a:solidFill>
                  <a:srgbClr val="FF0000"/>
                </a:solidFill>
              </a:rPr>
              <a:t>locator</a:t>
            </a:r>
            <a:r>
              <a:rPr lang="en-NZ" altLang="en-US" dirty="0"/>
              <a:t> to create  a binary image that will run on the Target embedded system</a:t>
            </a:r>
          </a:p>
          <a:p>
            <a:pPr eaLnBrk="1" hangingPunct="1"/>
            <a:r>
              <a:rPr lang="en-NZ" altLang="en-US" dirty="0"/>
              <a:t>Target hardware platform contains only what is needed for </a:t>
            </a:r>
            <a:r>
              <a:rPr lang="en-NZ" altLang="en-US" dirty="0">
                <a:solidFill>
                  <a:srgbClr val="FF0000"/>
                </a:solidFill>
              </a:rPr>
              <a:t>final deployment</a:t>
            </a:r>
          </a:p>
          <a:p>
            <a:pPr eaLnBrk="1" hangingPunct="1"/>
            <a:r>
              <a:rPr lang="en-NZ" altLang="en-US" dirty="0"/>
              <a:t>Target hardware platform does not contain development tools (editor, compiler, debugger)</a:t>
            </a:r>
          </a:p>
          <a:p>
            <a:pPr algn="just" eaLnBrk="1" hangingPunct="1"/>
            <a:endParaRPr lang="en-NZ" altLang="en-US" dirty="0"/>
          </a:p>
          <a:p>
            <a:pPr algn="just" eaLnBrk="1" hangingPunct="1"/>
            <a:endParaRPr lang="en-NZ" altLang="en-US" dirty="0"/>
          </a:p>
          <a:p>
            <a:pPr algn="just" eaLnBrk="1" hangingPunct="1"/>
            <a:endParaRPr lang="en-NZ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206CE1A-AD20-42E9-B048-2BCB923C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5" y="-130175"/>
            <a:ext cx="7886700" cy="1325563"/>
          </a:xfrm>
        </p:spPr>
        <p:txBody>
          <a:bodyPr/>
          <a:lstStyle/>
          <a:p>
            <a:pPr eaLnBrk="1" hangingPunct="1"/>
            <a:r>
              <a:rPr lang="en-NZ" altLang="en-US"/>
              <a:t>Process for Developing Embedded Software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0519742E-A3D2-48FD-A1E0-48AED3DE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25" y="1474788"/>
            <a:ext cx="3867150" cy="823912"/>
          </a:xfrm>
        </p:spPr>
        <p:txBody>
          <a:bodyPr/>
          <a:lstStyle/>
          <a:p>
            <a:pPr eaLnBrk="1" hangingPunct="1"/>
            <a:r>
              <a:rPr lang="en-NZ" altLang="en-US" dirty="0"/>
              <a:t>To develop software for a General-Purpose Computer</a:t>
            </a:r>
          </a:p>
          <a:p>
            <a:pPr eaLnBrk="1" hangingPunct="1"/>
            <a:endParaRPr lang="en-NZ" altLang="en-US" dirty="0"/>
          </a:p>
        </p:txBody>
      </p:sp>
      <p:sp>
        <p:nvSpPr>
          <p:cNvPr id="8196" name="Content Placeholder 3">
            <a:extLst>
              <a:ext uri="{FF2B5EF4-FFF2-40B4-BE49-F238E27FC236}">
                <a16:creationId xmlns:a16="http://schemas.microsoft.com/office/drawing/2014/main" id="{941181D2-E2DB-4A88-85C1-28D0540AE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2298700"/>
            <a:ext cx="3868738" cy="3684588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NZ" altLang="en-US" dirty="0"/>
              <a:t>Create source file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/>
              <a:t>Type in HL PL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/>
              <a:t>Build: compile and link</a:t>
            </a:r>
          </a:p>
          <a:p>
            <a:pPr lvl="1" eaLnBrk="1" hangingPunct="1">
              <a:lnSpc>
                <a:spcPct val="150000"/>
              </a:lnSpc>
            </a:pPr>
            <a:r>
              <a:rPr lang="en-NZ" altLang="en-US" dirty="0"/>
              <a:t>Execute: load and run</a:t>
            </a:r>
          </a:p>
          <a:p>
            <a:pPr eaLnBrk="1" hangingPunct="1">
              <a:lnSpc>
                <a:spcPct val="150000"/>
              </a:lnSpc>
            </a:pPr>
            <a:endParaRPr lang="en-NZ" altLang="en-US" sz="2000" dirty="0"/>
          </a:p>
        </p:txBody>
      </p:sp>
      <p:sp>
        <p:nvSpPr>
          <p:cNvPr id="8197" name="Text Placeholder 4">
            <a:extLst>
              <a:ext uri="{FF2B5EF4-FFF2-40B4-BE49-F238E27FC236}">
                <a16:creationId xmlns:a16="http://schemas.microsoft.com/office/drawing/2014/main" id="{A0D1BCF4-76A8-4422-9EF7-7892CB0CD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8539" y="1460501"/>
            <a:ext cx="3887787" cy="823913"/>
          </a:xfrm>
        </p:spPr>
        <p:txBody>
          <a:bodyPr/>
          <a:lstStyle/>
          <a:p>
            <a:pPr eaLnBrk="1" hangingPunct="1"/>
            <a:r>
              <a:rPr lang="en-NZ" altLang="en-US"/>
              <a:t>To develop software for an embedded system</a:t>
            </a:r>
          </a:p>
          <a:p>
            <a:pPr eaLnBrk="1" hangingPunct="1"/>
            <a:endParaRPr lang="en-NZ" altLang="en-US"/>
          </a:p>
        </p:txBody>
      </p:sp>
      <p:sp>
        <p:nvSpPr>
          <p:cNvPr id="8198" name="Content Placeholder 5">
            <a:extLst>
              <a:ext uri="{FF2B5EF4-FFF2-40B4-BE49-F238E27FC236}">
                <a16:creationId xmlns:a16="http://schemas.microsoft.com/office/drawing/2014/main" id="{2AD58B6F-B867-4681-AC48-34688ACA8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3950" y="2063750"/>
            <a:ext cx="5734050" cy="3684588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Create source </a:t>
            </a:r>
            <a:r>
              <a:rPr lang="en-NZ" altLang="en-US" dirty="0"/>
              <a:t>file (on Host), t</a:t>
            </a:r>
            <a:r>
              <a:rPr lang="nl-NL" altLang="en-US" dirty="0"/>
              <a:t>ype in C/Assemby code (on Host)</a:t>
            </a:r>
          </a:p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Compile/Assemble</a:t>
            </a:r>
            <a:r>
              <a:rPr lang="en-NZ" altLang="en-US" dirty="0"/>
              <a:t>: translate into machine code (on Host)</a:t>
            </a:r>
          </a:p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Link</a:t>
            </a:r>
            <a:r>
              <a:rPr lang="en-NZ" altLang="en-US" dirty="0"/>
              <a:t>: combine all object files and libraries, resolve all symbols (on Host)</a:t>
            </a:r>
          </a:p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Locate</a:t>
            </a:r>
            <a:r>
              <a:rPr lang="en-NZ" altLang="en-US" dirty="0"/>
              <a:t>: assign memory addresses to code and data (on Host)</a:t>
            </a:r>
          </a:p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Download</a:t>
            </a:r>
            <a:r>
              <a:rPr lang="en-NZ" altLang="en-US" dirty="0"/>
              <a:t>: copy executable image into Target processor memory</a:t>
            </a:r>
          </a:p>
          <a:p>
            <a:pPr lvl="1" eaLnBrk="1" hangingPunct="1"/>
            <a:r>
              <a:rPr lang="en-NZ" altLang="en-US" dirty="0">
                <a:solidFill>
                  <a:srgbClr val="FF0000"/>
                </a:solidFill>
              </a:rPr>
              <a:t>Execute:</a:t>
            </a:r>
            <a:r>
              <a:rPr lang="en-NZ" altLang="en-US" dirty="0"/>
              <a:t> reset Target processor</a:t>
            </a:r>
          </a:p>
          <a:p>
            <a:pPr eaLnBrk="1" hangingPunct="1"/>
            <a:endParaRPr lang="en-NZ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4003ADA-F0C0-4EC2-8533-BEA37AB5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704850"/>
          </a:xfrm>
        </p:spPr>
        <p:txBody>
          <a:bodyPr/>
          <a:lstStyle/>
          <a:p>
            <a:pPr eaLnBrk="1" hangingPunct="1"/>
            <a:r>
              <a:rPr lang="en-NZ" altLang="en-US" sz="3600"/>
              <a:t>Compiling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4347-A299-4E1B-B468-687F6EB3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069975"/>
            <a:ext cx="9830084" cy="4351337"/>
          </a:xfrm>
        </p:spPr>
        <p:txBody>
          <a:bodyPr rtlCol="0">
            <a:noAutofit/>
          </a:bodyPr>
          <a:lstStyle/>
          <a:p>
            <a:pPr>
              <a:defRPr/>
            </a:pPr>
            <a:endParaRPr lang="en-NZ" sz="2400" dirty="0"/>
          </a:p>
          <a:p>
            <a:pPr>
              <a:defRPr/>
            </a:pPr>
            <a:r>
              <a:rPr lang="en-NZ" sz="2400" dirty="0"/>
              <a:t>Compiler translates program written in human-readable language into machine language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Source Code ==&gt; 0bjectfile</a:t>
            </a:r>
          </a:p>
          <a:p>
            <a:pPr lvl="1">
              <a:defRPr/>
            </a:pPr>
            <a:r>
              <a:rPr lang="en-NZ" dirty="0">
                <a:solidFill>
                  <a:srgbClr val="FF0000"/>
                </a:solidFill>
              </a:rPr>
              <a:t>0bject file </a:t>
            </a:r>
            <a:r>
              <a:rPr lang="en-NZ" dirty="0"/>
              <a:t>is binary file that contains set of </a:t>
            </a:r>
            <a:r>
              <a:rPr lang="en-NZ" dirty="0">
                <a:solidFill>
                  <a:srgbClr val="FF0000"/>
                </a:solidFill>
              </a:rPr>
              <a:t>machine-language</a:t>
            </a:r>
            <a:r>
              <a:rPr lang="en-NZ" dirty="0"/>
              <a:t> instructions (opcodes) and data resulting from language translation process</a:t>
            </a:r>
          </a:p>
          <a:p>
            <a:pPr marL="0" indent="0">
              <a:buNone/>
              <a:defRPr/>
            </a:pPr>
            <a:r>
              <a:rPr lang="en-NZ" sz="2400" dirty="0"/>
              <a:t>•Machine-language instructions are specific to a particular processor</a:t>
            </a:r>
          </a:p>
          <a:p>
            <a:pPr>
              <a:defRPr/>
            </a:pPr>
            <a:r>
              <a:rPr lang="en-NZ" sz="2400" dirty="0"/>
              <a:t>Can the host computer's compiler be used to compile a program to run on the target computer?</a:t>
            </a:r>
          </a:p>
          <a:p>
            <a:pPr lvl="1">
              <a:defRPr/>
            </a:pPr>
            <a:r>
              <a:rPr lang="en-NZ" sz="1800" dirty="0"/>
              <a:t>A</a:t>
            </a:r>
            <a:r>
              <a:rPr lang="en-NZ" sz="1800" dirty="0">
                <a:solidFill>
                  <a:srgbClr val="FF0000"/>
                </a:solidFill>
              </a:rPr>
              <a:t> Native-compiler </a:t>
            </a:r>
            <a:r>
              <a:rPr lang="en-NZ" sz="1800" dirty="0"/>
              <a:t>runs on a computer platform and produces code for that same computer platform</a:t>
            </a:r>
          </a:p>
          <a:p>
            <a:pPr lvl="1">
              <a:defRPr/>
            </a:pPr>
            <a:r>
              <a:rPr lang="en-NZ" sz="1800" dirty="0"/>
              <a:t>A </a:t>
            </a:r>
            <a:r>
              <a:rPr lang="en-NZ" sz="1800" dirty="0">
                <a:solidFill>
                  <a:srgbClr val="FF0000"/>
                </a:solidFill>
              </a:rPr>
              <a:t>Cross-compiler</a:t>
            </a:r>
            <a:r>
              <a:rPr lang="en-NZ" sz="1800" dirty="0"/>
              <a:t> runs on one computer platform and produces code for </a:t>
            </a:r>
            <a:r>
              <a:rPr lang="en-NZ" sz="1800" i="1" dirty="0"/>
              <a:t>another </a:t>
            </a:r>
            <a:r>
              <a:rPr lang="en-NZ" sz="1800" dirty="0"/>
              <a:t>computer platform</a:t>
            </a:r>
          </a:p>
          <a:p>
            <a:pPr>
              <a:defRPr/>
            </a:pPr>
            <a:endParaRPr lang="en-NZ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86DBB84-3EB9-4B5D-B3FE-9B5E845C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Linking Embedded Systems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5B423D-7387-4867-82E4-D140AEF1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4351337"/>
          </a:xfrm>
        </p:spPr>
        <p:txBody>
          <a:bodyPr/>
          <a:lstStyle/>
          <a:p>
            <a:pPr eaLnBrk="1" hangingPunct="1"/>
            <a:r>
              <a:rPr lang="en-NZ" altLang="en-US" sz="2400"/>
              <a:t>The </a:t>
            </a:r>
            <a:r>
              <a:rPr lang="en-NZ" altLang="en-US" sz="2400">
                <a:solidFill>
                  <a:srgbClr val="FF0000"/>
                </a:solidFill>
              </a:rPr>
              <a:t>Linker</a:t>
            </a:r>
            <a:r>
              <a:rPr lang="en-NZ" altLang="en-US" sz="2400"/>
              <a:t> combines object files (from compiler) and resolves variable and function references Source code may be contained in one file, which must be combined</a:t>
            </a:r>
          </a:p>
          <a:p>
            <a:pPr eaLnBrk="1" hangingPunct="1"/>
            <a:r>
              <a:rPr lang="en-NZ" altLang="en-US" sz="2400"/>
              <a:t>Resolve variables which may be referenced in one file and defined in another file</a:t>
            </a:r>
          </a:p>
          <a:p>
            <a:pPr eaLnBrk="1" hangingPunct="1"/>
            <a:r>
              <a:rPr lang="en-NZ" altLang="en-US" sz="2400"/>
              <a:t>Resolve calls to library functions, like </a:t>
            </a:r>
            <a:r>
              <a:rPr lang="en-NZ" altLang="en-US" sz="2400" i="1"/>
              <a:t>sqrt</a:t>
            </a:r>
            <a:endParaRPr lang="en-NZ" altLang="en-US" sz="2400"/>
          </a:p>
          <a:p>
            <a:pPr eaLnBrk="1" hangingPunct="1"/>
            <a:r>
              <a:rPr lang="en-NZ" altLang="en-US" sz="2400"/>
              <a:t>May include operating system</a:t>
            </a:r>
          </a:p>
          <a:p>
            <a:pPr eaLnBrk="1" hangingPunct="1"/>
            <a:r>
              <a:rPr lang="en-NZ" altLang="en-US" sz="2400"/>
              <a:t>Linker creates a "</a:t>
            </a:r>
            <a:r>
              <a:rPr lang="en-NZ" altLang="en-US" sz="2400">
                <a:solidFill>
                  <a:srgbClr val="FF0000"/>
                </a:solidFill>
              </a:rPr>
              <a:t>relocatable</a:t>
            </a:r>
            <a:r>
              <a:rPr lang="en-NZ" altLang="en-US" sz="2400"/>
              <a:t>" version of the program</a:t>
            </a:r>
          </a:p>
          <a:p>
            <a:pPr eaLnBrk="1" hangingPunct="1"/>
            <a:r>
              <a:rPr lang="en-NZ" altLang="en-US" sz="2400"/>
              <a:t> Program is complete, except no memory addresses assigned</a:t>
            </a:r>
          </a:p>
          <a:p>
            <a:pPr eaLnBrk="1" hangingPunct="1"/>
            <a:endParaRPr lang="en-NZ" altLang="en-US" sz="2400"/>
          </a:p>
          <a:p>
            <a:pPr eaLnBrk="1" hangingPunct="1"/>
            <a:endParaRPr lang="en-NZ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77D6738-04E0-425B-A6FA-B45A67D3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600"/>
              <a:t>Locating Embedded Systems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5CA6233-1609-4916-99AF-CA06B11C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A </a:t>
            </a:r>
            <a:r>
              <a:rPr lang="en-NZ" altLang="en-US">
                <a:solidFill>
                  <a:srgbClr val="FF0000"/>
                </a:solidFill>
              </a:rPr>
              <a:t>Locator </a:t>
            </a:r>
            <a:r>
              <a:rPr lang="en-NZ" altLang="en-US"/>
              <a:t>is the tool that performs the conversion from relocatable program to executable binary image</a:t>
            </a:r>
          </a:p>
          <a:p>
            <a:pPr eaLnBrk="1" hangingPunct="1"/>
            <a:r>
              <a:rPr lang="en-NZ" altLang="en-US"/>
              <a:t>The Locator assigns physical memory addresses to code and data sections within the relocatable program</a:t>
            </a:r>
          </a:p>
          <a:p>
            <a:pPr eaLnBrk="1" hangingPunct="1"/>
            <a:r>
              <a:rPr lang="en-NZ" altLang="en-US"/>
              <a:t>The Locator produces a binary memory image that can be loaded into the target R0M</a:t>
            </a:r>
          </a:p>
          <a:p>
            <a:pPr eaLnBrk="1" hangingPunct="1"/>
            <a:r>
              <a:rPr lang="en-NZ" altLang="en-US"/>
              <a:t>In contrast, on General Purpose Computers, the operating system </a:t>
            </a:r>
            <a:r>
              <a:rPr lang="en-NZ" altLang="en-US">
                <a:solidFill>
                  <a:srgbClr val="FF0000"/>
                </a:solidFill>
              </a:rPr>
              <a:t>assigns the addresses at load time</a:t>
            </a:r>
          </a:p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AA8A-FAA1-45CE-9E5D-004CB78C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96876"/>
            <a:ext cx="7886700" cy="111601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NZ" dirty="0"/>
              <a:t>Downloading and Executing Your Program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853ECCA-37A8-4BE7-BBE1-8BFDBF4A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325" y="2109789"/>
            <a:ext cx="7886700" cy="4351337"/>
          </a:xfrm>
        </p:spPr>
        <p:txBody>
          <a:bodyPr/>
          <a:lstStyle/>
          <a:p>
            <a:pPr eaLnBrk="1" hangingPunct="1"/>
            <a:r>
              <a:rPr lang="en-NZ" altLang="en-US"/>
              <a:t>0nce a program has been successfully </a:t>
            </a:r>
            <a:r>
              <a:rPr lang="en-NZ" altLang="en-US">
                <a:solidFill>
                  <a:srgbClr val="FF0000"/>
                </a:solidFill>
              </a:rPr>
              <a:t>compiled,</a:t>
            </a:r>
            <a:r>
              <a:rPr lang="en-NZ" altLang="en-US"/>
              <a:t> </a:t>
            </a:r>
            <a:r>
              <a:rPr lang="en-NZ" altLang="en-US">
                <a:solidFill>
                  <a:srgbClr val="FF0000"/>
                </a:solidFill>
              </a:rPr>
              <a:t>linked</a:t>
            </a:r>
            <a:r>
              <a:rPr lang="en-NZ" altLang="en-US"/>
              <a:t>, and </a:t>
            </a:r>
            <a:r>
              <a:rPr lang="en-NZ" altLang="en-US">
                <a:solidFill>
                  <a:srgbClr val="FF0000"/>
                </a:solidFill>
              </a:rPr>
              <a:t>located</a:t>
            </a:r>
            <a:r>
              <a:rPr lang="en-NZ" altLang="en-US"/>
              <a:t>, it must be moved to the target platform</a:t>
            </a:r>
          </a:p>
          <a:p>
            <a:pPr lvl="1" eaLnBrk="1" hangingPunct="1"/>
            <a:r>
              <a:rPr lang="en-NZ" altLang="en-US" u="sng">
                <a:solidFill>
                  <a:srgbClr val="FF0000"/>
                </a:solidFill>
              </a:rPr>
              <a:t>Download</a:t>
            </a:r>
            <a:r>
              <a:rPr lang="en-NZ" altLang="en-US">
                <a:solidFill>
                  <a:srgbClr val="FF0000"/>
                </a:solidFill>
              </a:rPr>
              <a:t> </a:t>
            </a:r>
            <a:r>
              <a:rPr lang="en-NZ" altLang="en-US"/>
              <a:t>the binary image to the embedded system. Executable binary image is transferred and loaded into a memory device on target board Can be loaded into R0M via a device programmer, which </a:t>
            </a:r>
            <a:r>
              <a:rPr lang="en-NZ" altLang="en-US">
                <a:solidFill>
                  <a:srgbClr val="FF0000"/>
                </a:solidFill>
              </a:rPr>
              <a:t>"burns" </a:t>
            </a:r>
            <a:r>
              <a:rPr lang="en-NZ" altLang="en-US"/>
              <a:t>a chip that is then re-inserted into the embedded system</a:t>
            </a:r>
          </a:p>
          <a:p>
            <a:pPr eaLnBrk="1" hangingPunct="1"/>
            <a:r>
              <a:rPr lang="en-NZ" altLang="en-US"/>
              <a:t>Your program will then execute when you reset the processor, or apply power to the embedded system</a:t>
            </a:r>
          </a:p>
          <a:p>
            <a:pPr eaLnBrk="1" hangingPunct="1"/>
            <a:endParaRPr lang="en-NZ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909</Words>
  <Application>Microsoft Office PowerPoint</Application>
  <PresentationFormat>Widescreen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ES programming + Intro to MPLAB IDE</vt:lpstr>
      <vt:lpstr>Embedded programming </vt:lpstr>
      <vt:lpstr>PowerPoint Presentation</vt:lpstr>
      <vt:lpstr>Programming Embedded Systems</vt:lpstr>
      <vt:lpstr>Process for Developing Embedded Software</vt:lpstr>
      <vt:lpstr>Compiling Embedded Systems</vt:lpstr>
      <vt:lpstr>Linking Embedded Systems</vt:lpstr>
      <vt:lpstr>Locating Embedded Systems</vt:lpstr>
      <vt:lpstr>Downloading and Executing Your Program</vt:lpstr>
      <vt:lpstr>Review Process for Developing Embedded Software</vt:lpstr>
      <vt:lpstr> Debugging Embedded Software</vt:lpstr>
      <vt:lpstr>PowerPoint Presentation</vt:lpstr>
      <vt:lpstr>Debugging with Simulators</vt:lpstr>
      <vt:lpstr>Debugging with Remote Debuggers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Emmy Ndashimye</dc:creator>
  <cp:lastModifiedBy>Emmanuel Ndashimye</cp:lastModifiedBy>
  <cp:revision>23</cp:revision>
  <dcterms:created xsi:type="dcterms:W3CDTF">2019-01-21T08:09:09Z</dcterms:created>
  <dcterms:modified xsi:type="dcterms:W3CDTF">2024-01-23T20:14:02Z</dcterms:modified>
</cp:coreProperties>
</file>