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90" r:id="rId3"/>
    <p:sldId id="282" r:id="rId4"/>
    <p:sldId id="283" r:id="rId5"/>
    <p:sldId id="284" r:id="rId6"/>
    <p:sldId id="285" r:id="rId7"/>
    <p:sldId id="286" r:id="rId8"/>
    <p:sldId id="287" r:id="rId9"/>
    <p:sldId id="291" r:id="rId10"/>
    <p:sldId id="266" r:id="rId11"/>
    <p:sldId id="267" r:id="rId12"/>
    <p:sldId id="278" r:id="rId13"/>
    <p:sldId id="289" r:id="rId14"/>
    <p:sldId id="292" r:id="rId15"/>
    <p:sldId id="269" r:id="rId16"/>
    <p:sldId id="270" r:id="rId17"/>
    <p:sldId id="271" r:id="rId18"/>
    <p:sldId id="280" r:id="rId19"/>
    <p:sldId id="293" r:id="rId20"/>
    <p:sldId id="268" r:id="rId21"/>
    <p:sldId id="279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59" autoAdjust="0"/>
  </p:normalViewPr>
  <p:slideViewPr>
    <p:cSldViewPr snapToGrid="0">
      <p:cViewPr varScale="1">
        <p:scale>
          <a:sx n="62" d="100"/>
          <a:sy n="62" d="100"/>
        </p:scale>
        <p:origin x="8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Ndashimye" userId="56599aae-b189-4ca8-bcbb-3c9c682009e8" providerId="ADAL" clId="{DB61925D-CDF4-4807-B2FD-CDFB73DEB6CB}"/>
    <pc:docChg chg="custSel modSld">
      <pc:chgData name="Emmanuel Ndashimye" userId="56599aae-b189-4ca8-bcbb-3c9c682009e8" providerId="ADAL" clId="{DB61925D-CDF4-4807-B2FD-CDFB73DEB6CB}" dt="2024-01-28T09:34:57.982" v="4" actId="20577"/>
      <pc:docMkLst>
        <pc:docMk/>
      </pc:docMkLst>
      <pc:sldChg chg="modSp mod">
        <pc:chgData name="Emmanuel Ndashimye" userId="56599aae-b189-4ca8-bcbb-3c9c682009e8" providerId="ADAL" clId="{DB61925D-CDF4-4807-B2FD-CDFB73DEB6CB}" dt="2024-01-28T09:34:57.982" v="4" actId="20577"/>
        <pc:sldMkLst>
          <pc:docMk/>
          <pc:sldMk cId="3662900394" sldId="269"/>
        </pc:sldMkLst>
        <pc:spChg chg="mod">
          <ac:chgData name="Emmanuel Ndashimye" userId="56599aae-b189-4ca8-bcbb-3c9c682009e8" providerId="ADAL" clId="{DB61925D-CDF4-4807-B2FD-CDFB73DEB6CB}" dt="2024-01-28T09:34:57.982" v="4" actId="20577"/>
          <ac:spMkLst>
            <pc:docMk/>
            <pc:sldMk cId="3662900394" sldId="269"/>
            <ac:spMk id="131076" creationId="{00000000-0000-0000-0000-000000000000}"/>
          </ac:spMkLst>
        </pc:spChg>
      </pc:sldChg>
      <pc:sldChg chg="delSp mod">
        <pc:chgData name="Emmanuel Ndashimye" userId="56599aae-b189-4ca8-bcbb-3c9c682009e8" providerId="ADAL" clId="{DB61925D-CDF4-4807-B2FD-CDFB73DEB6CB}" dt="2024-01-28T09:23:12.167" v="0" actId="478"/>
        <pc:sldMkLst>
          <pc:docMk/>
          <pc:sldMk cId="2527838279" sldId="286"/>
        </pc:sldMkLst>
        <pc:spChg chg="del">
          <ac:chgData name="Emmanuel Ndashimye" userId="56599aae-b189-4ca8-bcbb-3c9c682009e8" providerId="ADAL" clId="{DB61925D-CDF4-4807-B2FD-CDFB73DEB6CB}" dt="2024-01-28T09:23:12.167" v="0" actId="478"/>
          <ac:spMkLst>
            <pc:docMk/>
            <pc:sldMk cId="2527838279" sldId="28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FCEDE-EB8B-4222-8B11-2A0B1C372B02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2ACB7-BCCF-4A7B-A2E9-D29615F2718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041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8BB3580A-E010-41CF-BC62-19E8384273CF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37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4D3B3A82-674B-4849-A268-E6FFF957A4C1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8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7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2B53FD9D-289D-44C1-A229-A7A97C2345FC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0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4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B32E6145-BF3C-4DF3-BA48-52E901D27F13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6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57DEDC68-B529-4A2D-8278-A8534E3C6DCE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4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2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28B0BC10-C9B4-4513-8717-C6380CC9DB5D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6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85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41AE4A1A-8658-4C78-8025-5A0D9324FEBE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8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6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3D15E447-72B2-4EF3-9A83-DA191BE00287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4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71A4936-7C96-41F4-B79E-CA97025690D0}" type="slidenum">
              <a:rPr lang="en-US" altLang="en-US" sz="1200">
                <a:latin typeface="Garamond" panose="02020404030301010803" pitchFamily="18" charset="0"/>
              </a:rPr>
              <a:pPr algn="r"/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46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D0AD0CAC-3242-4242-8561-332E7E3CAFCD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2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3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C3617A38-F047-4CD5-B96F-A200540AF2A3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4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4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E6D57B23-D74B-4DDD-9479-20F511BC5397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6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8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4E88F8B-1366-4BA7-8C11-07961331D166}" type="slidenum">
              <a:rPr lang="en-US" altLang="en-US" sz="1200">
                <a:latin typeface="Garamond" panose="02020404030301010803" pitchFamily="18" charset="0"/>
              </a:rPr>
              <a:pPr algn="r"/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48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C9950F1C-1506-420F-B20D-5EE3106A7710}" type="slidenum">
              <a:rPr lang="en-US" altLang="en-US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00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0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3A48E26-7FBD-489C-9044-A25B5B716330}" type="slidenum">
              <a:rPr lang="en-US" altLang="en-US" sz="1200">
                <a:latin typeface="Garamond" panose="02020404030301010803" pitchFamily="18" charset="0"/>
              </a:rPr>
              <a:pPr algn="r"/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14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140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91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98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030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275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837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604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245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99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700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64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C348-1888-4CD3-8512-8174157070EF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D2D1B-709C-4636-9328-1F5866722E8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390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-ict.com/as_as_computing/ocr/H447/F453/3_3_8/features/miniweb/pg4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ach-ict.com/as_as_computing/ocr/H447/F453/3_3_8/features/miniweb/index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Starting to program – an introduction to Assembly Language</a:t>
            </a:r>
            <a:endParaRPr lang="en-NZ" sz="3600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257580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1703388" y="188913"/>
            <a:ext cx="3529012" cy="703262"/>
          </a:xfrm>
          <a:prstGeom prst="rect">
            <a:avLst/>
          </a:prstGeom>
          <a:noFill/>
          <a:ln w="2844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The Problem of Programming, and Programming Options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2206625" y="5589589"/>
            <a:ext cx="7778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What options do we have for programming a microcontroller?</a:t>
            </a:r>
          </a:p>
        </p:txBody>
      </p:sp>
      <p:grpSp>
        <p:nvGrpSpPr>
          <p:cNvPr id="124932" name="Group 3"/>
          <p:cNvGrpSpPr>
            <a:grpSpLocks/>
          </p:cNvGrpSpPr>
          <p:nvPr/>
        </p:nvGrpSpPr>
        <p:grpSpPr bwMode="auto">
          <a:xfrm>
            <a:off x="2932114" y="1308101"/>
            <a:ext cx="7362825" cy="3927475"/>
            <a:chOff x="887" y="824"/>
            <a:chExt cx="4638" cy="2474"/>
          </a:xfrm>
        </p:grpSpPr>
        <p:grpSp>
          <p:nvGrpSpPr>
            <p:cNvPr id="124933" name="Group 4"/>
            <p:cNvGrpSpPr>
              <a:grpSpLocks/>
            </p:cNvGrpSpPr>
            <p:nvPr/>
          </p:nvGrpSpPr>
          <p:grpSpPr bwMode="auto">
            <a:xfrm>
              <a:off x="1429" y="1797"/>
              <a:ext cx="2584" cy="362"/>
              <a:chOff x="1429" y="1797"/>
              <a:chExt cx="2584" cy="362"/>
            </a:xfrm>
          </p:grpSpPr>
          <p:sp>
            <p:nvSpPr>
              <p:cNvPr id="125134" name="Line 5"/>
              <p:cNvSpPr>
                <a:spLocks noChangeShapeType="1"/>
              </p:cNvSpPr>
              <p:nvPr/>
            </p:nvSpPr>
            <p:spPr bwMode="auto">
              <a:xfrm>
                <a:off x="1429" y="2160"/>
                <a:ext cx="2585" cy="1"/>
              </a:xfrm>
              <a:prstGeom prst="line">
                <a:avLst/>
              </a:prstGeom>
              <a:noFill/>
              <a:ln w="5724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25135" name="Text Box 6"/>
              <p:cNvSpPr txBox="1">
                <a:spLocks noChangeArrowheads="1"/>
              </p:cNvSpPr>
              <p:nvPr/>
            </p:nvSpPr>
            <p:spPr bwMode="auto">
              <a:xfrm>
                <a:off x="2112" y="1797"/>
                <a:ext cx="1220" cy="232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Use Machine Code</a:t>
                </a:r>
              </a:p>
            </p:txBody>
          </p:sp>
        </p:grpSp>
        <p:grpSp>
          <p:nvGrpSpPr>
            <p:cNvPr id="124934" name="Group 7"/>
            <p:cNvGrpSpPr>
              <a:grpSpLocks/>
            </p:cNvGrpSpPr>
            <p:nvPr/>
          </p:nvGrpSpPr>
          <p:grpSpPr bwMode="auto">
            <a:xfrm>
              <a:off x="1155" y="1344"/>
              <a:ext cx="3177" cy="1954"/>
              <a:chOff x="1155" y="1344"/>
              <a:chExt cx="3177" cy="1954"/>
            </a:xfrm>
          </p:grpSpPr>
          <p:grpSp>
            <p:nvGrpSpPr>
              <p:cNvPr id="125129" name="Group 8"/>
              <p:cNvGrpSpPr>
                <a:grpSpLocks/>
              </p:cNvGrpSpPr>
              <p:nvPr/>
            </p:nvGrpSpPr>
            <p:grpSpPr bwMode="auto">
              <a:xfrm>
                <a:off x="1155" y="1344"/>
                <a:ext cx="3177" cy="1634"/>
                <a:chOff x="1155" y="1344"/>
                <a:chExt cx="3177" cy="1634"/>
              </a:xfrm>
            </p:grpSpPr>
            <p:sp>
              <p:nvSpPr>
                <p:cNvPr id="125131" name="AutoShape 9"/>
                <p:cNvSpPr>
                  <a:spLocks noChangeArrowheads="1"/>
                </p:cNvSpPr>
                <p:nvPr/>
              </p:nvSpPr>
              <p:spPr bwMode="auto">
                <a:xfrm flipV="1">
                  <a:off x="1155" y="1344"/>
                  <a:ext cx="2907" cy="16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10796 w 21600"/>
                    <a:gd name="T19" fmla="*/ 79 h 21600"/>
                    <a:gd name="T20" fmla="*/ 20783 w 21600"/>
                    <a:gd name="T21" fmla="*/ 10793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 stroke="0">
                      <a:moveTo>
                        <a:pt x="12062" y="74"/>
                      </a:moveTo>
                      <a:cubicBezTo>
                        <a:pt x="15971" y="534"/>
                        <a:pt x="19320" y="3084"/>
                        <a:pt x="20803" y="6729"/>
                      </a:cubicBezTo>
                      <a:lnTo>
                        <a:pt x="10800" y="10800"/>
                      </a:lnTo>
                      <a:lnTo>
                        <a:pt x="12062" y="74"/>
                      </a:lnTo>
                      <a:close/>
                    </a:path>
                    <a:path w="21600" h="21600" fill="none">
                      <a:moveTo>
                        <a:pt x="12062" y="74"/>
                      </a:moveTo>
                      <a:cubicBezTo>
                        <a:pt x="15971" y="534"/>
                        <a:pt x="19320" y="3084"/>
                        <a:pt x="20803" y="6729"/>
                      </a:cubicBezTo>
                    </a:path>
                  </a:pathLst>
                </a:custGeom>
                <a:noFill/>
                <a:ln w="57240">
                  <a:solidFill>
                    <a:srgbClr val="FF33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en-NZ"/>
                </a:p>
              </p:txBody>
            </p:sp>
            <p:sp>
              <p:nvSpPr>
                <p:cNvPr id="125132" name="AutoShape 10"/>
                <p:cNvSpPr>
                  <a:spLocks noChangeArrowheads="1"/>
                </p:cNvSpPr>
                <p:nvPr/>
              </p:nvSpPr>
              <p:spPr bwMode="auto">
                <a:xfrm flipH="1" flipV="1">
                  <a:off x="1426" y="1345"/>
                  <a:ext cx="2907" cy="16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10796 w 21600"/>
                    <a:gd name="T19" fmla="*/ 0 h 21600"/>
                    <a:gd name="T20" fmla="*/ 20783 w 21600"/>
                    <a:gd name="T21" fmla="*/ 1080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 stroke="0">
                      <a:moveTo>
                        <a:pt x="10984" y="1"/>
                      </a:moveTo>
                      <a:cubicBezTo>
                        <a:pt x="15309" y="75"/>
                        <a:pt x="19173" y="2723"/>
                        <a:pt x="20803" y="6729"/>
                      </a:cubicBezTo>
                      <a:lnTo>
                        <a:pt x="10800" y="10800"/>
                      </a:lnTo>
                      <a:lnTo>
                        <a:pt x="10984" y="1"/>
                      </a:lnTo>
                      <a:close/>
                    </a:path>
                    <a:path w="21600" h="21600" fill="none">
                      <a:moveTo>
                        <a:pt x="10984" y="1"/>
                      </a:moveTo>
                      <a:cubicBezTo>
                        <a:pt x="15309" y="75"/>
                        <a:pt x="19173" y="2723"/>
                        <a:pt x="20803" y="6729"/>
                      </a:cubicBezTo>
                    </a:path>
                  </a:pathLst>
                </a:custGeom>
                <a:noFill/>
                <a:ln w="57240">
                  <a:solidFill>
                    <a:srgbClr val="FF33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wrap="none" anchor="ctr"/>
                <a:lstStyle/>
                <a:p>
                  <a:endParaRPr lang="en-NZ"/>
                </a:p>
              </p:txBody>
            </p:sp>
            <p:sp>
              <p:nvSpPr>
                <p:cNvPr id="12513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954" y="2437"/>
                  <a:ext cx="30" cy="36"/>
                </a:xfrm>
                <a:prstGeom prst="line">
                  <a:avLst/>
                </a:prstGeom>
                <a:noFill/>
                <a:ln w="5724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sp>
            <p:nvSpPr>
              <p:cNvPr id="125130" name="Text Box 12"/>
              <p:cNvSpPr txBox="1">
                <a:spLocks noChangeArrowheads="1"/>
              </p:cNvSpPr>
              <p:nvPr/>
            </p:nvSpPr>
            <p:spPr bwMode="auto">
              <a:xfrm>
                <a:off x="1975" y="3067"/>
                <a:ext cx="1633" cy="232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Use High Level Language</a:t>
                </a:r>
              </a:p>
            </p:txBody>
          </p:sp>
        </p:grpSp>
        <p:grpSp>
          <p:nvGrpSpPr>
            <p:cNvPr id="124935" name="Group 13"/>
            <p:cNvGrpSpPr>
              <a:grpSpLocks/>
            </p:cNvGrpSpPr>
            <p:nvPr/>
          </p:nvGrpSpPr>
          <p:grpSpPr bwMode="auto">
            <a:xfrm>
              <a:off x="1138" y="1026"/>
              <a:ext cx="3177" cy="1951"/>
              <a:chOff x="1138" y="1026"/>
              <a:chExt cx="3177" cy="1951"/>
            </a:xfrm>
          </p:grpSpPr>
          <p:grpSp>
            <p:nvGrpSpPr>
              <p:cNvPr id="125124" name="Group 14"/>
              <p:cNvGrpSpPr>
                <a:grpSpLocks/>
              </p:cNvGrpSpPr>
              <p:nvPr/>
            </p:nvGrpSpPr>
            <p:grpSpPr bwMode="auto">
              <a:xfrm>
                <a:off x="1138" y="1343"/>
                <a:ext cx="3177" cy="1634"/>
                <a:chOff x="1138" y="1343"/>
                <a:chExt cx="3177" cy="1634"/>
              </a:xfrm>
            </p:grpSpPr>
            <p:sp>
              <p:nvSpPr>
                <p:cNvPr id="125126" name="AutoShape 15"/>
                <p:cNvSpPr>
                  <a:spLocks noChangeArrowheads="1"/>
                </p:cNvSpPr>
                <p:nvPr/>
              </p:nvSpPr>
              <p:spPr bwMode="auto">
                <a:xfrm>
                  <a:off x="1138" y="1343"/>
                  <a:ext cx="2907" cy="16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10796 w 21600"/>
                    <a:gd name="T19" fmla="*/ 79 h 21600"/>
                    <a:gd name="T20" fmla="*/ 20783 w 21600"/>
                    <a:gd name="T21" fmla="*/ 10793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 stroke="0">
                      <a:moveTo>
                        <a:pt x="12062" y="74"/>
                      </a:moveTo>
                      <a:cubicBezTo>
                        <a:pt x="15971" y="534"/>
                        <a:pt x="19320" y="3084"/>
                        <a:pt x="20803" y="6729"/>
                      </a:cubicBezTo>
                      <a:lnTo>
                        <a:pt x="10800" y="10800"/>
                      </a:lnTo>
                      <a:lnTo>
                        <a:pt x="12062" y="74"/>
                      </a:lnTo>
                      <a:close/>
                    </a:path>
                    <a:path w="21600" h="21600" fill="none">
                      <a:moveTo>
                        <a:pt x="12062" y="74"/>
                      </a:moveTo>
                      <a:cubicBezTo>
                        <a:pt x="15971" y="534"/>
                        <a:pt x="19320" y="3084"/>
                        <a:pt x="20803" y="6729"/>
                      </a:cubicBezTo>
                    </a:path>
                  </a:pathLst>
                </a:custGeom>
                <a:noFill/>
                <a:ln w="57240">
                  <a:solidFill>
                    <a:srgbClr val="FF33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25127" name="AutoShape 16"/>
                <p:cNvSpPr>
                  <a:spLocks noChangeArrowheads="1"/>
                </p:cNvSpPr>
                <p:nvPr/>
              </p:nvSpPr>
              <p:spPr bwMode="auto">
                <a:xfrm flipH="1">
                  <a:off x="1409" y="1344"/>
                  <a:ext cx="2907" cy="16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10796 w 21600"/>
                    <a:gd name="T19" fmla="*/ 0 h 21600"/>
                    <a:gd name="T20" fmla="*/ 20783 w 21600"/>
                    <a:gd name="T21" fmla="*/ 1080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 stroke="0">
                      <a:moveTo>
                        <a:pt x="10984" y="1"/>
                      </a:moveTo>
                      <a:cubicBezTo>
                        <a:pt x="15309" y="75"/>
                        <a:pt x="19173" y="2723"/>
                        <a:pt x="20803" y="6729"/>
                      </a:cubicBezTo>
                      <a:lnTo>
                        <a:pt x="10800" y="10800"/>
                      </a:lnTo>
                      <a:lnTo>
                        <a:pt x="10984" y="1"/>
                      </a:lnTo>
                      <a:close/>
                    </a:path>
                    <a:path w="21600" h="21600" fill="none">
                      <a:moveTo>
                        <a:pt x="10984" y="1"/>
                      </a:moveTo>
                      <a:cubicBezTo>
                        <a:pt x="15309" y="75"/>
                        <a:pt x="19173" y="2723"/>
                        <a:pt x="20803" y="6729"/>
                      </a:cubicBezTo>
                    </a:path>
                  </a:pathLst>
                </a:custGeom>
                <a:noFill/>
                <a:ln w="57240">
                  <a:solidFill>
                    <a:srgbClr val="FF33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25128" name="Line 17"/>
                <p:cNvSpPr>
                  <a:spLocks noChangeShapeType="1"/>
                </p:cNvSpPr>
                <p:nvPr/>
              </p:nvSpPr>
              <p:spPr bwMode="auto">
                <a:xfrm>
                  <a:off x="3937" y="1850"/>
                  <a:ext cx="30" cy="34"/>
                </a:xfrm>
                <a:prstGeom prst="line">
                  <a:avLst/>
                </a:prstGeom>
                <a:noFill/>
                <a:ln w="5724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sp>
            <p:nvSpPr>
              <p:cNvPr id="125125" name="Text Box 18"/>
              <p:cNvSpPr txBox="1">
                <a:spLocks noChangeArrowheads="1"/>
              </p:cNvSpPr>
              <p:nvPr/>
            </p:nvSpPr>
            <p:spPr bwMode="auto">
              <a:xfrm>
                <a:off x="2249" y="1026"/>
                <a:ext cx="990" cy="232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DejaVu Sans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Use Assembler</a:t>
                </a:r>
              </a:p>
            </p:txBody>
          </p:sp>
        </p:grpSp>
        <p:grpSp>
          <p:nvGrpSpPr>
            <p:cNvPr id="124936" name="Group 19"/>
            <p:cNvGrpSpPr>
              <a:grpSpLocks/>
            </p:cNvGrpSpPr>
            <p:nvPr/>
          </p:nvGrpSpPr>
          <p:grpSpPr bwMode="auto">
            <a:xfrm>
              <a:off x="887" y="1374"/>
              <a:ext cx="486" cy="1048"/>
              <a:chOff x="887" y="1374"/>
              <a:chExt cx="486" cy="1048"/>
            </a:xfrm>
          </p:grpSpPr>
          <p:grpSp>
            <p:nvGrpSpPr>
              <p:cNvPr id="125114" name="Group 20"/>
              <p:cNvGrpSpPr>
                <a:grpSpLocks/>
              </p:cNvGrpSpPr>
              <p:nvPr/>
            </p:nvGrpSpPr>
            <p:grpSpPr bwMode="auto">
              <a:xfrm>
                <a:off x="887" y="1454"/>
                <a:ext cx="486" cy="968"/>
                <a:chOff x="887" y="1454"/>
                <a:chExt cx="486" cy="968"/>
              </a:xfrm>
            </p:grpSpPr>
            <p:sp>
              <p:nvSpPr>
                <p:cNvPr id="125118" name="Freeform 21"/>
                <p:cNvSpPr>
                  <a:spLocks noChangeArrowheads="1"/>
                </p:cNvSpPr>
                <p:nvPr/>
              </p:nvSpPr>
              <p:spPr bwMode="auto">
                <a:xfrm>
                  <a:off x="1042" y="1509"/>
                  <a:ext cx="191" cy="211"/>
                </a:xfrm>
                <a:custGeom>
                  <a:avLst/>
                  <a:gdLst>
                    <a:gd name="T0" fmla="*/ 100 w 572"/>
                    <a:gd name="T1" fmla="*/ 49 h 634"/>
                    <a:gd name="T2" fmla="*/ 83 w 572"/>
                    <a:gd name="T3" fmla="*/ 27 h 634"/>
                    <a:gd name="T4" fmla="*/ 59 w 572"/>
                    <a:gd name="T5" fmla="*/ 11 h 634"/>
                    <a:gd name="T6" fmla="*/ 38 w 572"/>
                    <a:gd name="T7" fmla="*/ 0 h 634"/>
                    <a:gd name="T8" fmla="*/ 22 w 572"/>
                    <a:gd name="T9" fmla="*/ 3 h 634"/>
                    <a:gd name="T10" fmla="*/ 10 w 572"/>
                    <a:gd name="T11" fmla="*/ 15 h 634"/>
                    <a:gd name="T12" fmla="*/ 0 w 572"/>
                    <a:gd name="T13" fmla="*/ 52 h 634"/>
                    <a:gd name="T14" fmla="*/ 4 w 572"/>
                    <a:gd name="T15" fmla="*/ 94 h 634"/>
                    <a:gd name="T16" fmla="*/ 14 w 572"/>
                    <a:gd name="T17" fmla="*/ 134 h 634"/>
                    <a:gd name="T18" fmla="*/ 25 w 572"/>
                    <a:gd name="T19" fmla="*/ 165 h 634"/>
                    <a:gd name="T20" fmla="*/ 46 w 572"/>
                    <a:gd name="T21" fmla="*/ 198 h 634"/>
                    <a:gd name="T22" fmla="*/ 63 w 572"/>
                    <a:gd name="T23" fmla="*/ 211 h 634"/>
                    <a:gd name="T24" fmla="*/ 88 w 572"/>
                    <a:gd name="T25" fmla="*/ 211 h 634"/>
                    <a:gd name="T26" fmla="*/ 113 w 572"/>
                    <a:gd name="T27" fmla="*/ 202 h 634"/>
                    <a:gd name="T28" fmla="*/ 126 w 572"/>
                    <a:gd name="T29" fmla="*/ 179 h 634"/>
                    <a:gd name="T30" fmla="*/ 133 w 572"/>
                    <a:gd name="T31" fmla="*/ 149 h 634"/>
                    <a:gd name="T32" fmla="*/ 130 w 572"/>
                    <a:gd name="T33" fmla="*/ 112 h 634"/>
                    <a:gd name="T34" fmla="*/ 188 w 572"/>
                    <a:gd name="T35" fmla="*/ 116 h 634"/>
                    <a:gd name="T36" fmla="*/ 191 w 572"/>
                    <a:gd name="T37" fmla="*/ 100 h 634"/>
                    <a:gd name="T38" fmla="*/ 125 w 572"/>
                    <a:gd name="T39" fmla="*/ 94 h 634"/>
                    <a:gd name="T40" fmla="*/ 108 w 572"/>
                    <a:gd name="T41" fmla="*/ 56 h 634"/>
                    <a:gd name="T42" fmla="*/ 100 w 572"/>
                    <a:gd name="T43" fmla="*/ 49 h 63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572"/>
                    <a:gd name="T67" fmla="*/ 0 h 634"/>
                    <a:gd name="T68" fmla="*/ 572 w 572"/>
                    <a:gd name="T69" fmla="*/ 634 h 634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572" h="634">
                      <a:moveTo>
                        <a:pt x="298" y="146"/>
                      </a:moveTo>
                      <a:lnTo>
                        <a:pt x="248" y="81"/>
                      </a:lnTo>
                      <a:lnTo>
                        <a:pt x="178" y="32"/>
                      </a:lnTo>
                      <a:lnTo>
                        <a:pt x="115" y="0"/>
                      </a:lnTo>
                      <a:lnTo>
                        <a:pt x="65" y="9"/>
                      </a:lnTo>
                      <a:lnTo>
                        <a:pt x="29" y="45"/>
                      </a:lnTo>
                      <a:lnTo>
                        <a:pt x="0" y="155"/>
                      </a:lnTo>
                      <a:lnTo>
                        <a:pt x="11" y="281"/>
                      </a:lnTo>
                      <a:lnTo>
                        <a:pt x="42" y="403"/>
                      </a:lnTo>
                      <a:lnTo>
                        <a:pt x="74" y="497"/>
                      </a:lnTo>
                      <a:lnTo>
                        <a:pt x="137" y="594"/>
                      </a:lnTo>
                      <a:lnTo>
                        <a:pt x="190" y="634"/>
                      </a:lnTo>
                      <a:lnTo>
                        <a:pt x="264" y="634"/>
                      </a:lnTo>
                      <a:lnTo>
                        <a:pt x="339" y="607"/>
                      </a:lnTo>
                      <a:lnTo>
                        <a:pt x="377" y="537"/>
                      </a:lnTo>
                      <a:lnTo>
                        <a:pt x="397" y="448"/>
                      </a:lnTo>
                      <a:lnTo>
                        <a:pt x="389" y="338"/>
                      </a:lnTo>
                      <a:lnTo>
                        <a:pt x="563" y="350"/>
                      </a:lnTo>
                      <a:lnTo>
                        <a:pt x="572" y="301"/>
                      </a:lnTo>
                      <a:lnTo>
                        <a:pt x="373" y="281"/>
                      </a:lnTo>
                      <a:lnTo>
                        <a:pt x="323" y="167"/>
                      </a:lnTo>
                      <a:lnTo>
                        <a:pt x="298" y="1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25119" name="Freeform 22"/>
                <p:cNvSpPr>
                  <a:spLocks noChangeArrowheads="1"/>
                </p:cNvSpPr>
                <p:nvPr/>
              </p:nvSpPr>
              <p:spPr bwMode="auto">
                <a:xfrm>
                  <a:off x="887" y="1454"/>
                  <a:ext cx="219" cy="340"/>
                </a:xfrm>
                <a:custGeom>
                  <a:avLst/>
                  <a:gdLst>
                    <a:gd name="T0" fmla="*/ 128 w 658"/>
                    <a:gd name="T1" fmla="*/ 8 h 1018"/>
                    <a:gd name="T2" fmla="*/ 155 w 658"/>
                    <a:gd name="T3" fmla="*/ 0 h 1018"/>
                    <a:gd name="T4" fmla="*/ 177 w 658"/>
                    <a:gd name="T5" fmla="*/ 1 h 1018"/>
                    <a:gd name="T6" fmla="*/ 194 w 658"/>
                    <a:gd name="T7" fmla="*/ 13 h 1018"/>
                    <a:gd name="T8" fmla="*/ 205 w 658"/>
                    <a:gd name="T9" fmla="*/ 33 h 1018"/>
                    <a:gd name="T10" fmla="*/ 201 w 658"/>
                    <a:gd name="T11" fmla="*/ 53 h 1018"/>
                    <a:gd name="T12" fmla="*/ 186 w 658"/>
                    <a:gd name="T13" fmla="*/ 53 h 1018"/>
                    <a:gd name="T14" fmla="*/ 190 w 658"/>
                    <a:gd name="T15" fmla="*/ 36 h 1018"/>
                    <a:gd name="T16" fmla="*/ 177 w 658"/>
                    <a:gd name="T17" fmla="*/ 22 h 1018"/>
                    <a:gd name="T18" fmla="*/ 165 w 658"/>
                    <a:gd name="T19" fmla="*/ 16 h 1018"/>
                    <a:gd name="T20" fmla="*/ 144 w 658"/>
                    <a:gd name="T21" fmla="*/ 22 h 1018"/>
                    <a:gd name="T22" fmla="*/ 153 w 658"/>
                    <a:gd name="T23" fmla="*/ 38 h 1018"/>
                    <a:gd name="T24" fmla="*/ 155 w 658"/>
                    <a:gd name="T25" fmla="*/ 53 h 1018"/>
                    <a:gd name="T26" fmla="*/ 153 w 658"/>
                    <a:gd name="T27" fmla="*/ 65 h 1018"/>
                    <a:gd name="T28" fmla="*/ 132 w 658"/>
                    <a:gd name="T29" fmla="*/ 71 h 1018"/>
                    <a:gd name="T30" fmla="*/ 110 w 658"/>
                    <a:gd name="T31" fmla="*/ 66 h 1018"/>
                    <a:gd name="T32" fmla="*/ 106 w 658"/>
                    <a:gd name="T33" fmla="*/ 57 h 1018"/>
                    <a:gd name="T34" fmla="*/ 83 w 658"/>
                    <a:gd name="T35" fmla="*/ 83 h 1018"/>
                    <a:gd name="T36" fmla="*/ 69 w 658"/>
                    <a:gd name="T37" fmla="*/ 111 h 1018"/>
                    <a:gd name="T38" fmla="*/ 50 w 658"/>
                    <a:gd name="T39" fmla="*/ 148 h 1018"/>
                    <a:gd name="T40" fmla="*/ 37 w 658"/>
                    <a:gd name="T41" fmla="*/ 181 h 1018"/>
                    <a:gd name="T42" fmla="*/ 32 w 658"/>
                    <a:gd name="T43" fmla="*/ 212 h 1018"/>
                    <a:gd name="T44" fmla="*/ 36 w 658"/>
                    <a:gd name="T45" fmla="*/ 228 h 1018"/>
                    <a:gd name="T46" fmla="*/ 58 w 658"/>
                    <a:gd name="T47" fmla="*/ 249 h 1018"/>
                    <a:gd name="T48" fmla="*/ 103 w 658"/>
                    <a:gd name="T49" fmla="*/ 266 h 1018"/>
                    <a:gd name="T50" fmla="*/ 128 w 658"/>
                    <a:gd name="T51" fmla="*/ 274 h 1018"/>
                    <a:gd name="T52" fmla="*/ 153 w 658"/>
                    <a:gd name="T53" fmla="*/ 279 h 1018"/>
                    <a:gd name="T54" fmla="*/ 190 w 658"/>
                    <a:gd name="T55" fmla="*/ 294 h 1018"/>
                    <a:gd name="T56" fmla="*/ 217 w 658"/>
                    <a:gd name="T57" fmla="*/ 303 h 1018"/>
                    <a:gd name="T58" fmla="*/ 219 w 658"/>
                    <a:gd name="T59" fmla="*/ 322 h 1018"/>
                    <a:gd name="T60" fmla="*/ 205 w 658"/>
                    <a:gd name="T61" fmla="*/ 336 h 1018"/>
                    <a:gd name="T62" fmla="*/ 189 w 658"/>
                    <a:gd name="T63" fmla="*/ 340 h 1018"/>
                    <a:gd name="T64" fmla="*/ 164 w 658"/>
                    <a:gd name="T65" fmla="*/ 327 h 1018"/>
                    <a:gd name="T66" fmla="*/ 106 w 658"/>
                    <a:gd name="T67" fmla="*/ 298 h 1018"/>
                    <a:gd name="T68" fmla="*/ 58 w 658"/>
                    <a:gd name="T69" fmla="*/ 277 h 1018"/>
                    <a:gd name="T70" fmla="*/ 25 w 658"/>
                    <a:gd name="T71" fmla="*/ 254 h 1018"/>
                    <a:gd name="T72" fmla="*/ 2 w 658"/>
                    <a:gd name="T73" fmla="*/ 234 h 1018"/>
                    <a:gd name="T74" fmla="*/ 0 w 658"/>
                    <a:gd name="T75" fmla="*/ 209 h 1018"/>
                    <a:gd name="T76" fmla="*/ 12 w 658"/>
                    <a:gd name="T77" fmla="*/ 176 h 1018"/>
                    <a:gd name="T78" fmla="*/ 37 w 658"/>
                    <a:gd name="T79" fmla="*/ 128 h 1018"/>
                    <a:gd name="T80" fmla="*/ 60 w 658"/>
                    <a:gd name="T81" fmla="*/ 87 h 1018"/>
                    <a:gd name="T82" fmla="*/ 90 w 658"/>
                    <a:gd name="T83" fmla="*/ 45 h 1018"/>
                    <a:gd name="T84" fmla="*/ 111 w 658"/>
                    <a:gd name="T85" fmla="*/ 20 h 1018"/>
                    <a:gd name="T86" fmla="*/ 139 w 658"/>
                    <a:gd name="T87" fmla="*/ 8 h 1018"/>
                    <a:gd name="T88" fmla="*/ 128 w 658"/>
                    <a:gd name="T89" fmla="*/ 8 h 101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658"/>
                    <a:gd name="T136" fmla="*/ 0 h 1018"/>
                    <a:gd name="T137" fmla="*/ 658 w 658"/>
                    <a:gd name="T138" fmla="*/ 1018 h 101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658" h="1018">
                      <a:moveTo>
                        <a:pt x="384" y="24"/>
                      </a:moveTo>
                      <a:lnTo>
                        <a:pt x="466" y="0"/>
                      </a:lnTo>
                      <a:lnTo>
                        <a:pt x="533" y="4"/>
                      </a:lnTo>
                      <a:lnTo>
                        <a:pt x="583" y="40"/>
                      </a:lnTo>
                      <a:lnTo>
                        <a:pt x="617" y="98"/>
                      </a:lnTo>
                      <a:lnTo>
                        <a:pt x="604" y="158"/>
                      </a:lnTo>
                      <a:lnTo>
                        <a:pt x="558" y="158"/>
                      </a:lnTo>
                      <a:lnTo>
                        <a:pt x="570" y="109"/>
                      </a:lnTo>
                      <a:lnTo>
                        <a:pt x="533" y="65"/>
                      </a:lnTo>
                      <a:lnTo>
                        <a:pt x="497" y="49"/>
                      </a:lnTo>
                      <a:lnTo>
                        <a:pt x="434" y="65"/>
                      </a:lnTo>
                      <a:lnTo>
                        <a:pt x="459" y="114"/>
                      </a:lnTo>
                      <a:lnTo>
                        <a:pt x="466" y="158"/>
                      </a:lnTo>
                      <a:lnTo>
                        <a:pt x="459" y="195"/>
                      </a:lnTo>
                      <a:lnTo>
                        <a:pt x="396" y="212"/>
                      </a:lnTo>
                      <a:lnTo>
                        <a:pt x="330" y="199"/>
                      </a:lnTo>
                      <a:lnTo>
                        <a:pt x="318" y="170"/>
                      </a:lnTo>
                      <a:lnTo>
                        <a:pt x="248" y="248"/>
                      </a:lnTo>
                      <a:lnTo>
                        <a:pt x="206" y="333"/>
                      </a:lnTo>
                      <a:lnTo>
                        <a:pt x="149" y="443"/>
                      </a:lnTo>
                      <a:lnTo>
                        <a:pt x="111" y="541"/>
                      </a:lnTo>
                      <a:lnTo>
                        <a:pt x="95" y="635"/>
                      </a:lnTo>
                      <a:lnTo>
                        <a:pt x="107" y="683"/>
                      </a:lnTo>
                      <a:lnTo>
                        <a:pt x="174" y="745"/>
                      </a:lnTo>
                      <a:lnTo>
                        <a:pt x="310" y="797"/>
                      </a:lnTo>
                      <a:lnTo>
                        <a:pt x="384" y="821"/>
                      </a:lnTo>
                      <a:lnTo>
                        <a:pt x="459" y="834"/>
                      </a:lnTo>
                      <a:lnTo>
                        <a:pt x="570" y="879"/>
                      </a:lnTo>
                      <a:lnTo>
                        <a:pt x="653" y="907"/>
                      </a:lnTo>
                      <a:lnTo>
                        <a:pt x="658" y="964"/>
                      </a:lnTo>
                      <a:lnTo>
                        <a:pt x="617" y="1005"/>
                      </a:lnTo>
                      <a:lnTo>
                        <a:pt x="567" y="1018"/>
                      </a:lnTo>
                      <a:lnTo>
                        <a:pt x="492" y="980"/>
                      </a:lnTo>
                      <a:lnTo>
                        <a:pt x="318" y="891"/>
                      </a:lnTo>
                      <a:lnTo>
                        <a:pt x="174" y="830"/>
                      </a:lnTo>
                      <a:lnTo>
                        <a:pt x="74" y="761"/>
                      </a:lnTo>
                      <a:lnTo>
                        <a:pt x="7" y="700"/>
                      </a:lnTo>
                      <a:lnTo>
                        <a:pt x="0" y="626"/>
                      </a:lnTo>
                      <a:lnTo>
                        <a:pt x="36" y="528"/>
                      </a:lnTo>
                      <a:lnTo>
                        <a:pt x="111" y="382"/>
                      </a:lnTo>
                      <a:lnTo>
                        <a:pt x="181" y="260"/>
                      </a:lnTo>
                      <a:lnTo>
                        <a:pt x="269" y="134"/>
                      </a:lnTo>
                      <a:lnTo>
                        <a:pt x="335" y="60"/>
                      </a:lnTo>
                      <a:lnTo>
                        <a:pt x="418" y="24"/>
                      </a:lnTo>
                      <a:lnTo>
                        <a:pt x="384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25120" name="Freeform 23"/>
                <p:cNvSpPr>
                  <a:spLocks noChangeArrowheads="1"/>
                </p:cNvSpPr>
                <p:nvPr/>
              </p:nvSpPr>
              <p:spPr bwMode="auto">
                <a:xfrm>
                  <a:off x="1094" y="1736"/>
                  <a:ext cx="114" cy="318"/>
                </a:xfrm>
                <a:custGeom>
                  <a:avLst/>
                  <a:gdLst>
                    <a:gd name="T0" fmla="*/ 7 w 344"/>
                    <a:gd name="T1" fmla="*/ 24 h 954"/>
                    <a:gd name="T2" fmla="*/ 11 w 344"/>
                    <a:gd name="T3" fmla="*/ 8 h 954"/>
                    <a:gd name="T4" fmla="*/ 29 w 344"/>
                    <a:gd name="T5" fmla="*/ 0 h 954"/>
                    <a:gd name="T6" fmla="*/ 45 w 344"/>
                    <a:gd name="T7" fmla="*/ 0 h 954"/>
                    <a:gd name="T8" fmla="*/ 66 w 344"/>
                    <a:gd name="T9" fmla="*/ 12 h 954"/>
                    <a:gd name="T10" fmla="*/ 86 w 344"/>
                    <a:gd name="T11" fmla="*/ 41 h 954"/>
                    <a:gd name="T12" fmla="*/ 99 w 344"/>
                    <a:gd name="T13" fmla="*/ 70 h 954"/>
                    <a:gd name="T14" fmla="*/ 106 w 344"/>
                    <a:gd name="T15" fmla="*/ 111 h 954"/>
                    <a:gd name="T16" fmla="*/ 112 w 344"/>
                    <a:gd name="T17" fmla="*/ 158 h 954"/>
                    <a:gd name="T18" fmla="*/ 114 w 344"/>
                    <a:gd name="T19" fmla="*/ 204 h 954"/>
                    <a:gd name="T20" fmla="*/ 114 w 344"/>
                    <a:gd name="T21" fmla="*/ 264 h 954"/>
                    <a:gd name="T22" fmla="*/ 106 w 344"/>
                    <a:gd name="T23" fmla="*/ 301 h 954"/>
                    <a:gd name="T24" fmla="*/ 91 w 344"/>
                    <a:gd name="T25" fmla="*/ 314 h 954"/>
                    <a:gd name="T26" fmla="*/ 65 w 344"/>
                    <a:gd name="T27" fmla="*/ 318 h 954"/>
                    <a:gd name="T28" fmla="*/ 37 w 344"/>
                    <a:gd name="T29" fmla="*/ 317 h 954"/>
                    <a:gd name="T30" fmla="*/ 23 w 344"/>
                    <a:gd name="T31" fmla="*/ 301 h 954"/>
                    <a:gd name="T32" fmla="*/ 16 w 344"/>
                    <a:gd name="T33" fmla="*/ 272 h 954"/>
                    <a:gd name="T34" fmla="*/ 8 w 344"/>
                    <a:gd name="T35" fmla="*/ 244 h 954"/>
                    <a:gd name="T36" fmla="*/ 3 w 344"/>
                    <a:gd name="T37" fmla="*/ 192 h 954"/>
                    <a:gd name="T38" fmla="*/ 0 w 344"/>
                    <a:gd name="T39" fmla="*/ 134 h 954"/>
                    <a:gd name="T40" fmla="*/ 0 w 344"/>
                    <a:gd name="T41" fmla="*/ 66 h 954"/>
                    <a:gd name="T42" fmla="*/ 7 w 344"/>
                    <a:gd name="T43" fmla="*/ 37 h 954"/>
                    <a:gd name="T44" fmla="*/ 7 w 344"/>
                    <a:gd name="T45" fmla="*/ 24 h 95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44"/>
                    <a:gd name="T70" fmla="*/ 0 h 954"/>
                    <a:gd name="T71" fmla="*/ 344 w 344"/>
                    <a:gd name="T72" fmla="*/ 954 h 95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44" h="954">
                      <a:moveTo>
                        <a:pt x="22" y="73"/>
                      </a:moveTo>
                      <a:lnTo>
                        <a:pt x="34" y="25"/>
                      </a:lnTo>
                      <a:lnTo>
                        <a:pt x="88" y="0"/>
                      </a:lnTo>
                      <a:lnTo>
                        <a:pt x="137" y="0"/>
                      </a:lnTo>
                      <a:lnTo>
                        <a:pt x="199" y="36"/>
                      </a:lnTo>
                      <a:lnTo>
                        <a:pt x="258" y="122"/>
                      </a:lnTo>
                      <a:lnTo>
                        <a:pt x="299" y="211"/>
                      </a:lnTo>
                      <a:lnTo>
                        <a:pt x="319" y="332"/>
                      </a:lnTo>
                      <a:lnTo>
                        <a:pt x="337" y="475"/>
                      </a:lnTo>
                      <a:lnTo>
                        <a:pt x="344" y="613"/>
                      </a:lnTo>
                      <a:lnTo>
                        <a:pt x="344" y="792"/>
                      </a:lnTo>
                      <a:lnTo>
                        <a:pt x="319" y="902"/>
                      </a:lnTo>
                      <a:lnTo>
                        <a:pt x="274" y="942"/>
                      </a:lnTo>
                      <a:lnTo>
                        <a:pt x="196" y="954"/>
                      </a:lnTo>
                      <a:lnTo>
                        <a:pt x="113" y="951"/>
                      </a:lnTo>
                      <a:lnTo>
                        <a:pt x="70" y="902"/>
                      </a:lnTo>
                      <a:lnTo>
                        <a:pt x="47" y="817"/>
                      </a:lnTo>
                      <a:lnTo>
                        <a:pt x="25" y="732"/>
                      </a:lnTo>
                      <a:lnTo>
                        <a:pt x="9" y="577"/>
                      </a:lnTo>
                      <a:lnTo>
                        <a:pt x="0" y="403"/>
                      </a:lnTo>
                      <a:lnTo>
                        <a:pt x="0" y="199"/>
                      </a:lnTo>
                      <a:lnTo>
                        <a:pt x="22" y="110"/>
                      </a:lnTo>
                      <a:lnTo>
                        <a:pt x="22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25121" name="Freeform 24"/>
                <p:cNvSpPr>
                  <a:spLocks noChangeArrowheads="1"/>
                </p:cNvSpPr>
                <p:nvPr/>
              </p:nvSpPr>
              <p:spPr bwMode="auto">
                <a:xfrm>
                  <a:off x="1147" y="1744"/>
                  <a:ext cx="175" cy="245"/>
                </a:xfrm>
                <a:custGeom>
                  <a:avLst/>
                  <a:gdLst>
                    <a:gd name="T0" fmla="*/ 10 w 526"/>
                    <a:gd name="T1" fmla="*/ 0 h 733"/>
                    <a:gd name="T2" fmla="*/ 46 w 526"/>
                    <a:gd name="T3" fmla="*/ 4 h 733"/>
                    <a:gd name="T4" fmla="*/ 83 w 526"/>
                    <a:gd name="T5" fmla="*/ 11 h 733"/>
                    <a:gd name="T6" fmla="*/ 121 w 526"/>
                    <a:gd name="T7" fmla="*/ 32 h 733"/>
                    <a:gd name="T8" fmla="*/ 149 w 526"/>
                    <a:gd name="T9" fmla="*/ 49 h 733"/>
                    <a:gd name="T10" fmla="*/ 167 w 526"/>
                    <a:gd name="T11" fmla="*/ 72 h 733"/>
                    <a:gd name="T12" fmla="*/ 175 w 526"/>
                    <a:gd name="T13" fmla="*/ 86 h 733"/>
                    <a:gd name="T14" fmla="*/ 158 w 526"/>
                    <a:gd name="T15" fmla="*/ 125 h 733"/>
                    <a:gd name="T16" fmla="*/ 132 w 526"/>
                    <a:gd name="T17" fmla="*/ 150 h 733"/>
                    <a:gd name="T18" fmla="*/ 100 w 526"/>
                    <a:gd name="T19" fmla="*/ 167 h 733"/>
                    <a:gd name="T20" fmla="*/ 84 w 526"/>
                    <a:gd name="T21" fmla="*/ 178 h 733"/>
                    <a:gd name="T22" fmla="*/ 55 w 526"/>
                    <a:gd name="T23" fmla="*/ 183 h 733"/>
                    <a:gd name="T24" fmla="*/ 54 w 526"/>
                    <a:gd name="T25" fmla="*/ 195 h 733"/>
                    <a:gd name="T26" fmla="*/ 76 w 526"/>
                    <a:gd name="T27" fmla="*/ 204 h 733"/>
                    <a:gd name="T28" fmla="*/ 107 w 526"/>
                    <a:gd name="T29" fmla="*/ 213 h 733"/>
                    <a:gd name="T30" fmla="*/ 137 w 526"/>
                    <a:gd name="T31" fmla="*/ 229 h 733"/>
                    <a:gd name="T32" fmla="*/ 125 w 526"/>
                    <a:gd name="T33" fmla="*/ 241 h 733"/>
                    <a:gd name="T34" fmla="*/ 113 w 526"/>
                    <a:gd name="T35" fmla="*/ 245 h 733"/>
                    <a:gd name="T36" fmla="*/ 95 w 526"/>
                    <a:gd name="T37" fmla="*/ 227 h 733"/>
                    <a:gd name="T38" fmla="*/ 68 w 526"/>
                    <a:gd name="T39" fmla="*/ 216 h 733"/>
                    <a:gd name="T40" fmla="*/ 46 w 526"/>
                    <a:gd name="T41" fmla="*/ 208 h 733"/>
                    <a:gd name="T42" fmla="*/ 46 w 526"/>
                    <a:gd name="T43" fmla="*/ 192 h 733"/>
                    <a:gd name="T44" fmla="*/ 50 w 526"/>
                    <a:gd name="T45" fmla="*/ 174 h 733"/>
                    <a:gd name="T46" fmla="*/ 64 w 526"/>
                    <a:gd name="T47" fmla="*/ 167 h 733"/>
                    <a:gd name="T48" fmla="*/ 107 w 526"/>
                    <a:gd name="T49" fmla="*/ 150 h 733"/>
                    <a:gd name="T50" fmla="*/ 132 w 526"/>
                    <a:gd name="T51" fmla="*/ 123 h 733"/>
                    <a:gd name="T52" fmla="*/ 150 w 526"/>
                    <a:gd name="T53" fmla="*/ 94 h 733"/>
                    <a:gd name="T54" fmla="*/ 146 w 526"/>
                    <a:gd name="T55" fmla="*/ 80 h 733"/>
                    <a:gd name="T56" fmla="*/ 132 w 526"/>
                    <a:gd name="T57" fmla="*/ 64 h 733"/>
                    <a:gd name="T58" fmla="*/ 99 w 526"/>
                    <a:gd name="T59" fmla="*/ 41 h 733"/>
                    <a:gd name="T60" fmla="*/ 59 w 526"/>
                    <a:gd name="T61" fmla="*/ 32 h 733"/>
                    <a:gd name="T62" fmla="*/ 33 w 526"/>
                    <a:gd name="T63" fmla="*/ 31 h 733"/>
                    <a:gd name="T64" fmla="*/ 10 w 526"/>
                    <a:gd name="T65" fmla="*/ 31 h 733"/>
                    <a:gd name="T66" fmla="*/ 0 w 526"/>
                    <a:gd name="T67" fmla="*/ 16 h 733"/>
                    <a:gd name="T68" fmla="*/ 10 w 526"/>
                    <a:gd name="T69" fmla="*/ 0 h 73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26"/>
                    <a:gd name="T106" fmla="*/ 0 h 733"/>
                    <a:gd name="T107" fmla="*/ 526 w 526"/>
                    <a:gd name="T108" fmla="*/ 733 h 73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26" h="733">
                      <a:moveTo>
                        <a:pt x="29" y="0"/>
                      </a:moveTo>
                      <a:lnTo>
                        <a:pt x="137" y="12"/>
                      </a:lnTo>
                      <a:lnTo>
                        <a:pt x="248" y="32"/>
                      </a:lnTo>
                      <a:lnTo>
                        <a:pt x="364" y="97"/>
                      </a:lnTo>
                      <a:lnTo>
                        <a:pt x="447" y="146"/>
                      </a:lnTo>
                      <a:lnTo>
                        <a:pt x="501" y="216"/>
                      </a:lnTo>
                      <a:lnTo>
                        <a:pt x="526" y="256"/>
                      </a:lnTo>
                      <a:lnTo>
                        <a:pt x="476" y="375"/>
                      </a:lnTo>
                      <a:lnTo>
                        <a:pt x="397" y="448"/>
                      </a:lnTo>
                      <a:lnTo>
                        <a:pt x="302" y="500"/>
                      </a:lnTo>
                      <a:lnTo>
                        <a:pt x="252" y="533"/>
                      </a:lnTo>
                      <a:lnTo>
                        <a:pt x="165" y="549"/>
                      </a:lnTo>
                      <a:lnTo>
                        <a:pt x="162" y="582"/>
                      </a:lnTo>
                      <a:lnTo>
                        <a:pt x="228" y="611"/>
                      </a:lnTo>
                      <a:lnTo>
                        <a:pt x="323" y="636"/>
                      </a:lnTo>
                      <a:lnTo>
                        <a:pt x="413" y="684"/>
                      </a:lnTo>
                      <a:lnTo>
                        <a:pt x="377" y="721"/>
                      </a:lnTo>
                      <a:lnTo>
                        <a:pt x="339" y="733"/>
                      </a:lnTo>
                      <a:lnTo>
                        <a:pt x="286" y="679"/>
                      </a:lnTo>
                      <a:lnTo>
                        <a:pt x="203" y="647"/>
                      </a:lnTo>
                      <a:lnTo>
                        <a:pt x="137" y="623"/>
                      </a:lnTo>
                      <a:lnTo>
                        <a:pt x="137" y="574"/>
                      </a:lnTo>
                      <a:lnTo>
                        <a:pt x="149" y="522"/>
                      </a:lnTo>
                      <a:lnTo>
                        <a:pt x="191" y="500"/>
                      </a:lnTo>
                      <a:lnTo>
                        <a:pt x="323" y="448"/>
                      </a:lnTo>
                      <a:lnTo>
                        <a:pt x="397" y="367"/>
                      </a:lnTo>
                      <a:lnTo>
                        <a:pt x="451" y="281"/>
                      </a:lnTo>
                      <a:lnTo>
                        <a:pt x="438" y="240"/>
                      </a:lnTo>
                      <a:lnTo>
                        <a:pt x="397" y="191"/>
                      </a:lnTo>
                      <a:lnTo>
                        <a:pt x="298" y="123"/>
                      </a:lnTo>
                      <a:lnTo>
                        <a:pt x="178" y="97"/>
                      </a:lnTo>
                      <a:lnTo>
                        <a:pt x="99" y="94"/>
                      </a:lnTo>
                      <a:lnTo>
                        <a:pt x="29" y="94"/>
                      </a:lnTo>
                      <a:lnTo>
                        <a:pt x="0" y="49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25122" name="Freeform 25"/>
                <p:cNvSpPr>
                  <a:spLocks noChangeArrowheads="1"/>
                </p:cNvSpPr>
                <p:nvPr/>
              </p:nvSpPr>
              <p:spPr bwMode="auto">
                <a:xfrm>
                  <a:off x="1161" y="2021"/>
                  <a:ext cx="213" cy="395"/>
                </a:xfrm>
                <a:custGeom>
                  <a:avLst/>
                  <a:gdLst>
                    <a:gd name="T0" fmla="*/ 24 w 639"/>
                    <a:gd name="T1" fmla="*/ 0 h 1185"/>
                    <a:gd name="T2" fmla="*/ 5 w 639"/>
                    <a:gd name="T3" fmla="*/ 0 h 1185"/>
                    <a:gd name="T4" fmla="*/ 0 w 639"/>
                    <a:gd name="T5" fmla="*/ 28 h 1185"/>
                    <a:gd name="T6" fmla="*/ 14 w 639"/>
                    <a:gd name="T7" fmla="*/ 45 h 1185"/>
                    <a:gd name="T8" fmla="*/ 58 w 639"/>
                    <a:gd name="T9" fmla="*/ 84 h 1185"/>
                    <a:gd name="T10" fmla="*/ 97 w 639"/>
                    <a:gd name="T11" fmla="*/ 134 h 1185"/>
                    <a:gd name="T12" fmla="*/ 122 w 639"/>
                    <a:gd name="T13" fmla="*/ 186 h 1185"/>
                    <a:gd name="T14" fmla="*/ 125 w 639"/>
                    <a:gd name="T15" fmla="*/ 220 h 1185"/>
                    <a:gd name="T16" fmla="*/ 124 w 639"/>
                    <a:gd name="T17" fmla="*/ 244 h 1185"/>
                    <a:gd name="T18" fmla="*/ 113 w 639"/>
                    <a:gd name="T19" fmla="*/ 300 h 1185"/>
                    <a:gd name="T20" fmla="*/ 99 w 639"/>
                    <a:gd name="T21" fmla="*/ 345 h 1185"/>
                    <a:gd name="T22" fmla="*/ 87 w 639"/>
                    <a:gd name="T23" fmla="*/ 371 h 1185"/>
                    <a:gd name="T24" fmla="*/ 84 w 639"/>
                    <a:gd name="T25" fmla="*/ 387 h 1185"/>
                    <a:gd name="T26" fmla="*/ 97 w 639"/>
                    <a:gd name="T27" fmla="*/ 387 h 1185"/>
                    <a:gd name="T28" fmla="*/ 116 w 639"/>
                    <a:gd name="T29" fmla="*/ 382 h 1185"/>
                    <a:gd name="T30" fmla="*/ 122 w 639"/>
                    <a:gd name="T31" fmla="*/ 383 h 1185"/>
                    <a:gd name="T32" fmla="*/ 162 w 639"/>
                    <a:gd name="T33" fmla="*/ 385 h 1185"/>
                    <a:gd name="T34" fmla="*/ 192 w 639"/>
                    <a:gd name="T35" fmla="*/ 395 h 1185"/>
                    <a:gd name="T36" fmla="*/ 203 w 639"/>
                    <a:gd name="T37" fmla="*/ 390 h 1185"/>
                    <a:gd name="T38" fmla="*/ 213 w 639"/>
                    <a:gd name="T39" fmla="*/ 369 h 1185"/>
                    <a:gd name="T40" fmla="*/ 203 w 639"/>
                    <a:gd name="T41" fmla="*/ 358 h 1185"/>
                    <a:gd name="T42" fmla="*/ 158 w 639"/>
                    <a:gd name="T43" fmla="*/ 357 h 1185"/>
                    <a:gd name="T44" fmla="*/ 125 w 639"/>
                    <a:gd name="T45" fmla="*/ 361 h 1185"/>
                    <a:gd name="T46" fmla="*/ 109 w 639"/>
                    <a:gd name="T47" fmla="*/ 369 h 1185"/>
                    <a:gd name="T48" fmla="*/ 112 w 639"/>
                    <a:gd name="T49" fmla="*/ 350 h 1185"/>
                    <a:gd name="T50" fmla="*/ 128 w 639"/>
                    <a:gd name="T51" fmla="*/ 322 h 1185"/>
                    <a:gd name="T52" fmla="*/ 142 w 639"/>
                    <a:gd name="T53" fmla="*/ 277 h 1185"/>
                    <a:gd name="T54" fmla="*/ 153 w 639"/>
                    <a:gd name="T55" fmla="*/ 239 h 1185"/>
                    <a:gd name="T56" fmla="*/ 145 w 639"/>
                    <a:gd name="T57" fmla="*/ 196 h 1185"/>
                    <a:gd name="T58" fmla="*/ 133 w 639"/>
                    <a:gd name="T59" fmla="*/ 149 h 1185"/>
                    <a:gd name="T60" fmla="*/ 107 w 639"/>
                    <a:gd name="T61" fmla="*/ 96 h 1185"/>
                    <a:gd name="T62" fmla="*/ 72 w 639"/>
                    <a:gd name="T63" fmla="*/ 48 h 1185"/>
                    <a:gd name="T64" fmla="*/ 41 w 639"/>
                    <a:gd name="T65" fmla="*/ 12 h 1185"/>
                    <a:gd name="T66" fmla="*/ 24 w 639"/>
                    <a:gd name="T67" fmla="*/ 0 h 118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39"/>
                    <a:gd name="T103" fmla="*/ 0 h 1185"/>
                    <a:gd name="T104" fmla="*/ 639 w 639"/>
                    <a:gd name="T105" fmla="*/ 1185 h 1185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39" h="1185">
                      <a:moveTo>
                        <a:pt x="73" y="0"/>
                      </a:moveTo>
                      <a:lnTo>
                        <a:pt x="16" y="0"/>
                      </a:lnTo>
                      <a:lnTo>
                        <a:pt x="0" y="85"/>
                      </a:lnTo>
                      <a:lnTo>
                        <a:pt x="41" y="135"/>
                      </a:lnTo>
                      <a:lnTo>
                        <a:pt x="174" y="253"/>
                      </a:lnTo>
                      <a:lnTo>
                        <a:pt x="290" y="403"/>
                      </a:lnTo>
                      <a:lnTo>
                        <a:pt x="365" y="558"/>
                      </a:lnTo>
                      <a:lnTo>
                        <a:pt x="376" y="659"/>
                      </a:lnTo>
                      <a:lnTo>
                        <a:pt x="372" y="733"/>
                      </a:lnTo>
                      <a:lnTo>
                        <a:pt x="340" y="900"/>
                      </a:lnTo>
                      <a:lnTo>
                        <a:pt x="297" y="1035"/>
                      </a:lnTo>
                      <a:lnTo>
                        <a:pt x="261" y="1112"/>
                      </a:lnTo>
                      <a:lnTo>
                        <a:pt x="252" y="1161"/>
                      </a:lnTo>
                      <a:lnTo>
                        <a:pt x="290" y="1161"/>
                      </a:lnTo>
                      <a:lnTo>
                        <a:pt x="347" y="1145"/>
                      </a:lnTo>
                      <a:lnTo>
                        <a:pt x="365" y="1149"/>
                      </a:lnTo>
                      <a:lnTo>
                        <a:pt x="485" y="1156"/>
                      </a:lnTo>
                      <a:lnTo>
                        <a:pt x="576" y="1185"/>
                      </a:lnTo>
                      <a:lnTo>
                        <a:pt x="609" y="1169"/>
                      </a:lnTo>
                      <a:lnTo>
                        <a:pt x="639" y="1107"/>
                      </a:lnTo>
                      <a:lnTo>
                        <a:pt x="609" y="1075"/>
                      </a:lnTo>
                      <a:lnTo>
                        <a:pt x="473" y="1071"/>
                      </a:lnTo>
                      <a:lnTo>
                        <a:pt x="376" y="1084"/>
                      </a:lnTo>
                      <a:lnTo>
                        <a:pt x="327" y="1107"/>
                      </a:lnTo>
                      <a:lnTo>
                        <a:pt x="335" y="1051"/>
                      </a:lnTo>
                      <a:lnTo>
                        <a:pt x="385" y="965"/>
                      </a:lnTo>
                      <a:lnTo>
                        <a:pt x="426" y="831"/>
                      </a:lnTo>
                      <a:lnTo>
                        <a:pt x="460" y="717"/>
                      </a:lnTo>
                      <a:lnTo>
                        <a:pt x="435" y="587"/>
                      </a:lnTo>
                      <a:lnTo>
                        <a:pt x="398" y="448"/>
                      </a:lnTo>
                      <a:lnTo>
                        <a:pt x="322" y="289"/>
                      </a:lnTo>
                      <a:lnTo>
                        <a:pt x="215" y="143"/>
                      </a:lnTo>
                      <a:lnTo>
                        <a:pt x="123" y="36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25123" name="Freeform 26"/>
                <p:cNvSpPr>
                  <a:spLocks noChangeArrowheads="1"/>
                </p:cNvSpPr>
                <p:nvPr/>
              </p:nvSpPr>
              <p:spPr bwMode="auto">
                <a:xfrm>
                  <a:off x="1027" y="2020"/>
                  <a:ext cx="143" cy="403"/>
                </a:xfrm>
                <a:custGeom>
                  <a:avLst/>
                  <a:gdLst>
                    <a:gd name="T0" fmla="*/ 99 w 430"/>
                    <a:gd name="T1" fmla="*/ 0 h 1208"/>
                    <a:gd name="T2" fmla="*/ 81 w 430"/>
                    <a:gd name="T3" fmla="*/ 38 h 1208"/>
                    <a:gd name="T4" fmla="*/ 69 w 430"/>
                    <a:gd name="T5" fmla="*/ 94 h 1208"/>
                    <a:gd name="T6" fmla="*/ 54 w 430"/>
                    <a:gd name="T7" fmla="*/ 155 h 1208"/>
                    <a:gd name="T8" fmla="*/ 40 w 430"/>
                    <a:gd name="T9" fmla="*/ 217 h 1208"/>
                    <a:gd name="T10" fmla="*/ 40 w 430"/>
                    <a:gd name="T11" fmla="*/ 240 h 1208"/>
                    <a:gd name="T12" fmla="*/ 54 w 430"/>
                    <a:gd name="T13" fmla="*/ 281 h 1208"/>
                    <a:gd name="T14" fmla="*/ 73 w 430"/>
                    <a:gd name="T15" fmla="*/ 303 h 1208"/>
                    <a:gd name="T16" fmla="*/ 91 w 430"/>
                    <a:gd name="T17" fmla="*/ 330 h 1208"/>
                    <a:gd name="T18" fmla="*/ 103 w 430"/>
                    <a:gd name="T19" fmla="*/ 350 h 1208"/>
                    <a:gd name="T20" fmla="*/ 98 w 430"/>
                    <a:gd name="T21" fmla="*/ 360 h 1208"/>
                    <a:gd name="T22" fmla="*/ 66 w 430"/>
                    <a:gd name="T23" fmla="*/ 364 h 1208"/>
                    <a:gd name="T24" fmla="*/ 15 w 430"/>
                    <a:gd name="T25" fmla="*/ 372 h 1208"/>
                    <a:gd name="T26" fmla="*/ 0 w 430"/>
                    <a:gd name="T27" fmla="*/ 384 h 1208"/>
                    <a:gd name="T28" fmla="*/ 12 w 430"/>
                    <a:gd name="T29" fmla="*/ 395 h 1208"/>
                    <a:gd name="T30" fmla="*/ 41 w 430"/>
                    <a:gd name="T31" fmla="*/ 403 h 1208"/>
                    <a:gd name="T32" fmla="*/ 74 w 430"/>
                    <a:gd name="T33" fmla="*/ 387 h 1208"/>
                    <a:gd name="T34" fmla="*/ 99 w 430"/>
                    <a:gd name="T35" fmla="*/ 376 h 1208"/>
                    <a:gd name="T36" fmla="*/ 131 w 430"/>
                    <a:gd name="T37" fmla="*/ 372 h 1208"/>
                    <a:gd name="T38" fmla="*/ 143 w 430"/>
                    <a:gd name="T39" fmla="*/ 368 h 1208"/>
                    <a:gd name="T40" fmla="*/ 139 w 430"/>
                    <a:gd name="T41" fmla="*/ 354 h 1208"/>
                    <a:gd name="T42" fmla="*/ 103 w 430"/>
                    <a:gd name="T43" fmla="*/ 319 h 1208"/>
                    <a:gd name="T44" fmla="*/ 82 w 430"/>
                    <a:gd name="T45" fmla="*/ 282 h 1208"/>
                    <a:gd name="T46" fmla="*/ 65 w 430"/>
                    <a:gd name="T47" fmla="*/ 258 h 1208"/>
                    <a:gd name="T48" fmla="*/ 62 w 430"/>
                    <a:gd name="T49" fmla="*/ 234 h 1208"/>
                    <a:gd name="T50" fmla="*/ 70 w 430"/>
                    <a:gd name="T51" fmla="*/ 193 h 1208"/>
                    <a:gd name="T52" fmla="*/ 89 w 430"/>
                    <a:gd name="T53" fmla="*/ 151 h 1208"/>
                    <a:gd name="T54" fmla="*/ 110 w 430"/>
                    <a:gd name="T55" fmla="*/ 79 h 1208"/>
                    <a:gd name="T56" fmla="*/ 128 w 430"/>
                    <a:gd name="T57" fmla="*/ 37 h 1208"/>
                    <a:gd name="T58" fmla="*/ 126 w 430"/>
                    <a:gd name="T59" fmla="*/ 12 h 1208"/>
                    <a:gd name="T60" fmla="*/ 110 w 430"/>
                    <a:gd name="T61" fmla="*/ 0 h 1208"/>
                    <a:gd name="T62" fmla="*/ 99 w 430"/>
                    <a:gd name="T63" fmla="*/ 0 h 120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30"/>
                    <a:gd name="T97" fmla="*/ 0 h 1208"/>
                    <a:gd name="T98" fmla="*/ 430 w 430"/>
                    <a:gd name="T99" fmla="*/ 1208 h 120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30" h="1208">
                      <a:moveTo>
                        <a:pt x="298" y="0"/>
                      </a:moveTo>
                      <a:lnTo>
                        <a:pt x="244" y="114"/>
                      </a:lnTo>
                      <a:lnTo>
                        <a:pt x="206" y="281"/>
                      </a:lnTo>
                      <a:lnTo>
                        <a:pt x="161" y="465"/>
                      </a:lnTo>
                      <a:lnTo>
                        <a:pt x="120" y="651"/>
                      </a:lnTo>
                      <a:lnTo>
                        <a:pt x="120" y="720"/>
                      </a:lnTo>
                      <a:lnTo>
                        <a:pt x="161" y="843"/>
                      </a:lnTo>
                      <a:lnTo>
                        <a:pt x="219" y="908"/>
                      </a:lnTo>
                      <a:lnTo>
                        <a:pt x="273" y="989"/>
                      </a:lnTo>
                      <a:lnTo>
                        <a:pt x="310" y="1049"/>
                      </a:lnTo>
                      <a:lnTo>
                        <a:pt x="294" y="1078"/>
                      </a:lnTo>
                      <a:lnTo>
                        <a:pt x="199" y="1090"/>
                      </a:lnTo>
                      <a:lnTo>
                        <a:pt x="45" y="1114"/>
                      </a:lnTo>
                      <a:lnTo>
                        <a:pt x="0" y="1152"/>
                      </a:lnTo>
                      <a:lnTo>
                        <a:pt x="37" y="1184"/>
                      </a:lnTo>
                      <a:lnTo>
                        <a:pt x="124" y="1208"/>
                      </a:lnTo>
                      <a:lnTo>
                        <a:pt x="224" y="1159"/>
                      </a:lnTo>
                      <a:lnTo>
                        <a:pt x="298" y="1127"/>
                      </a:lnTo>
                      <a:lnTo>
                        <a:pt x="393" y="1114"/>
                      </a:lnTo>
                      <a:lnTo>
                        <a:pt x="430" y="1103"/>
                      </a:lnTo>
                      <a:lnTo>
                        <a:pt x="418" y="1062"/>
                      </a:lnTo>
                      <a:lnTo>
                        <a:pt x="310" y="957"/>
                      </a:lnTo>
                      <a:lnTo>
                        <a:pt x="248" y="846"/>
                      </a:lnTo>
                      <a:lnTo>
                        <a:pt x="194" y="773"/>
                      </a:lnTo>
                      <a:lnTo>
                        <a:pt x="186" y="700"/>
                      </a:lnTo>
                      <a:lnTo>
                        <a:pt x="211" y="579"/>
                      </a:lnTo>
                      <a:lnTo>
                        <a:pt x="269" y="452"/>
                      </a:lnTo>
                      <a:lnTo>
                        <a:pt x="332" y="237"/>
                      </a:lnTo>
                      <a:lnTo>
                        <a:pt x="385" y="110"/>
                      </a:lnTo>
                      <a:lnTo>
                        <a:pt x="380" y="37"/>
                      </a:lnTo>
                      <a:lnTo>
                        <a:pt x="332" y="0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</p:grpSp>
          <p:grpSp>
            <p:nvGrpSpPr>
              <p:cNvPr id="125115" name="Group 27"/>
              <p:cNvGrpSpPr>
                <a:grpSpLocks/>
              </p:cNvGrpSpPr>
              <p:nvPr/>
            </p:nvGrpSpPr>
            <p:grpSpPr bwMode="auto">
              <a:xfrm>
                <a:off x="1180" y="1374"/>
                <a:ext cx="87" cy="118"/>
                <a:chOff x="1180" y="1374"/>
                <a:chExt cx="87" cy="118"/>
              </a:xfrm>
            </p:grpSpPr>
            <p:sp>
              <p:nvSpPr>
                <p:cNvPr id="125116" name="Freeform 28"/>
                <p:cNvSpPr>
                  <a:spLocks noChangeArrowheads="1"/>
                </p:cNvSpPr>
                <p:nvPr/>
              </p:nvSpPr>
              <p:spPr bwMode="auto">
                <a:xfrm>
                  <a:off x="1197" y="1374"/>
                  <a:ext cx="71" cy="82"/>
                </a:xfrm>
                <a:custGeom>
                  <a:avLst/>
                  <a:gdLst>
                    <a:gd name="T0" fmla="*/ 8 w 212"/>
                    <a:gd name="T1" fmla="*/ 4 h 247"/>
                    <a:gd name="T2" fmla="*/ 27 w 212"/>
                    <a:gd name="T3" fmla="*/ 0 h 247"/>
                    <a:gd name="T4" fmla="*/ 46 w 212"/>
                    <a:gd name="T5" fmla="*/ 1 h 247"/>
                    <a:gd name="T6" fmla="*/ 63 w 212"/>
                    <a:gd name="T7" fmla="*/ 9 h 247"/>
                    <a:gd name="T8" fmla="*/ 71 w 212"/>
                    <a:gd name="T9" fmla="*/ 24 h 247"/>
                    <a:gd name="T10" fmla="*/ 71 w 212"/>
                    <a:gd name="T11" fmla="*/ 36 h 247"/>
                    <a:gd name="T12" fmla="*/ 63 w 212"/>
                    <a:gd name="T13" fmla="*/ 52 h 247"/>
                    <a:gd name="T14" fmla="*/ 49 w 212"/>
                    <a:gd name="T15" fmla="*/ 62 h 247"/>
                    <a:gd name="T16" fmla="*/ 27 w 212"/>
                    <a:gd name="T17" fmla="*/ 62 h 247"/>
                    <a:gd name="T18" fmla="*/ 15 w 212"/>
                    <a:gd name="T19" fmla="*/ 70 h 247"/>
                    <a:gd name="T20" fmla="*/ 11 w 212"/>
                    <a:gd name="T21" fmla="*/ 82 h 247"/>
                    <a:gd name="T22" fmla="*/ 0 w 212"/>
                    <a:gd name="T23" fmla="*/ 78 h 247"/>
                    <a:gd name="T24" fmla="*/ 4 w 212"/>
                    <a:gd name="T25" fmla="*/ 62 h 247"/>
                    <a:gd name="T26" fmla="*/ 19 w 212"/>
                    <a:gd name="T27" fmla="*/ 52 h 247"/>
                    <a:gd name="T28" fmla="*/ 44 w 212"/>
                    <a:gd name="T29" fmla="*/ 50 h 247"/>
                    <a:gd name="T30" fmla="*/ 54 w 212"/>
                    <a:gd name="T31" fmla="*/ 40 h 247"/>
                    <a:gd name="T32" fmla="*/ 57 w 212"/>
                    <a:gd name="T33" fmla="*/ 25 h 247"/>
                    <a:gd name="T34" fmla="*/ 46 w 212"/>
                    <a:gd name="T35" fmla="*/ 12 h 247"/>
                    <a:gd name="T36" fmla="*/ 29 w 212"/>
                    <a:gd name="T37" fmla="*/ 12 h 247"/>
                    <a:gd name="T38" fmla="*/ 11 w 212"/>
                    <a:gd name="T39" fmla="*/ 16 h 247"/>
                    <a:gd name="T40" fmla="*/ 4 w 212"/>
                    <a:gd name="T41" fmla="*/ 12 h 247"/>
                    <a:gd name="T42" fmla="*/ 8 w 212"/>
                    <a:gd name="T43" fmla="*/ 4 h 24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12"/>
                    <a:gd name="T67" fmla="*/ 0 h 247"/>
                    <a:gd name="T68" fmla="*/ 212 w 212"/>
                    <a:gd name="T69" fmla="*/ 247 h 24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12" h="247">
                      <a:moveTo>
                        <a:pt x="25" y="11"/>
                      </a:moveTo>
                      <a:lnTo>
                        <a:pt x="82" y="0"/>
                      </a:lnTo>
                      <a:lnTo>
                        <a:pt x="137" y="3"/>
                      </a:lnTo>
                      <a:lnTo>
                        <a:pt x="187" y="27"/>
                      </a:lnTo>
                      <a:lnTo>
                        <a:pt x="212" y="72"/>
                      </a:lnTo>
                      <a:lnTo>
                        <a:pt x="212" y="108"/>
                      </a:lnTo>
                      <a:lnTo>
                        <a:pt x="187" y="157"/>
                      </a:lnTo>
                      <a:lnTo>
                        <a:pt x="145" y="186"/>
                      </a:lnTo>
                      <a:lnTo>
                        <a:pt x="82" y="186"/>
                      </a:lnTo>
                      <a:lnTo>
                        <a:pt x="45" y="210"/>
                      </a:lnTo>
                      <a:lnTo>
                        <a:pt x="32" y="247"/>
                      </a:lnTo>
                      <a:lnTo>
                        <a:pt x="0" y="235"/>
                      </a:lnTo>
                      <a:lnTo>
                        <a:pt x="12" y="186"/>
                      </a:lnTo>
                      <a:lnTo>
                        <a:pt x="57" y="157"/>
                      </a:lnTo>
                      <a:lnTo>
                        <a:pt x="132" y="150"/>
                      </a:lnTo>
                      <a:lnTo>
                        <a:pt x="162" y="121"/>
                      </a:lnTo>
                      <a:lnTo>
                        <a:pt x="170" y="76"/>
                      </a:lnTo>
                      <a:lnTo>
                        <a:pt x="137" y="36"/>
                      </a:lnTo>
                      <a:lnTo>
                        <a:pt x="87" y="36"/>
                      </a:lnTo>
                      <a:lnTo>
                        <a:pt x="32" y="48"/>
                      </a:lnTo>
                      <a:lnTo>
                        <a:pt x="12" y="36"/>
                      </a:lnTo>
                      <a:lnTo>
                        <a:pt x="2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25117" name="Freeform 29"/>
                <p:cNvSpPr>
                  <a:spLocks noChangeArrowheads="1"/>
                </p:cNvSpPr>
                <p:nvPr/>
              </p:nvSpPr>
              <p:spPr bwMode="auto">
                <a:xfrm>
                  <a:off x="1180" y="1470"/>
                  <a:ext cx="22" cy="23"/>
                </a:xfrm>
                <a:custGeom>
                  <a:avLst/>
                  <a:gdLst>
                    <a:gd name="T0" fmla="*/ 22 w 67"/>
                    <a:gd name="T1" fmla="*/ 1 h 67"/>
                    <a:gd name="T2" fmla="*/ 11 w 67"/>
                    <a:gd name="T3" fmla="*/ 0 h 67"/>
                    <a:gd name="T4" fmla="*/ 3 w 67"/>
                    <a:gd name="T5" fmla="*/ 9 h 67"/>
                    <a:gd name="T6" fmla="*/ 0 w 67"/>
                    <a:gd name="T7" fmla="*/ 22 h 67"/>
                    <a:gd name="T8" fmla="*/ 11 w 67"/>
                    <a:gd name="T9" fmla="*/ 23 h 67"/>
                    <a:gd name="T10" fmla="*/ 20 w 67"/>
                    <a:gd name="T11" fmla="*/ 17 h 67"/>
                    <a:gd name="T12" fmla="*/ 22 w 67"/>
                    <a:gd name="T13" fmla="*/ 1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7"/>
                    <a:gd name="T22" fmla="*/ 0 h 67"/>
                    <a:gd name="T23" fmla="*/ 67 w 67"/>
                    <a:gd name="T24" fmla="*/ 67 h 6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7" h="67">
                      <a:moveTo>
                        <a:pt x="67" y="3"/>
                      </a:moveTo>
                      <a:lnTo>
                        <a:pt x="33" y="0"/>
                      </a:lnTo>
                      <a:lnTo>
                        <a:pt x="10" y="25"/>
                      </a:lnTo>
                      <a:lnTo>
                        <a:pt x="0" y="63"/>
                      </a:lnTo>
                      <a:lnTo>
                        <a:pt x="33" y="67"/>
                      </a:lnTo>
                      <a:lnTo>
                        <a:pt x="60" y="50"/>
                      </a:lnTo>
                      <a:lnTo>
                        <a:pt x="67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</p:grpSp>
        </p:grpSp>
        <p:sp>
          <p:nvSpPr>
            <p:cNvPr id="124937" name="Freeform 30"/>
            <p:cNvSpPr>
              <a:spLocks noChangeArrowheads="1"/>
            </p:cNvSpPr>
            <p:nvPr/>
          </p:nvSpPr>
          <p:spPr bwMode="auto">
            <a:xfrm>
              <a:off x="1229" y="824"/>
              <a:ext cx="756" cy="677"/>
            </a:xfrm>
            <a:custGeom>
              <a:avLst/>
              <a:gdLst>
                <a:gd name="T0" fmla="*/ 336 w 1511"/>
                <a:gd name="T1" fmla="*/ 0 h 1354"/>
                <a:gd name="T2" fmla="*/ 327 w 1511"/>
                <a:gd name="T3" fmla="*/ 1 h 1354"/>
                <a:gd name="T4" fmla="*/ 319 w 1511"/>
                <a:gd name="T5" fmla="*/ 2 h 1354"/>
                <a:gd name="T6" fmla="*/ 303 w 1511"/>
                <a:gd name="T7" fmla="*/ 8 h 1354"/>
                <a:gd name="T8" fmla="*/ 289 w 1511"/>
                <a:gd name="T9" fmla="*/ 17 h 1354"/>
                <a:gd name="T10" fmla="*/ 277 w 1511"/>
                <a:gd name="T11" fmla="*/ 30 h 1354"/>
                <a:gd name="T12" fmla="*/ 266 w 1511"/>
                <a:gd name="T13" fmla="*/ 44 h 1354"/>
                <a:gd name="T14" fmla="*/ 259 w 1511"/>
                <a:gd name="T15" fmla="*/ 61 h 1354"/>
                <a:gd name="T16" fmla="*/ 254 w 1511"/>
                <a:gd name="T17" fmla="*/ 79 h 1354"/>
                <a:gd name="T18" fmla="*/ 252 w 1511"/>
                <a:gd name="T19" fmla="*/ 99 h 1354"/>
                <a:gd name="T20" fmla="*/ 252 w 1511"/>
                <a:gd name="T21" fmla="*/ 347 h 1354"/>
                <a:gd name="T22" fmla="*/ 0 w 1511"/>
                <a:gd name="T23" fmla="*/ 677 h 1354"/>
                <a:gd name="T24" fmla="*/ 252 w 1511"/>
                <a:gd name="T25" fmla="*/ 496 h 1354"/>
                <a:gd name="T26" fmla="*/ 254 w 1511"/>
                <a:gd name="T27" fmla="*/ 516 h 1354"/>
                <a:gd name="T28" fmla="*/ 259 w 1511"/>
                <a:gd name="T29" fmla="*/ 534 h 1354"/>
                <a:gd name="T30" fmla="*/ 266 w 1511"/>
                <a:gd name="T31" fmla="*/ 551 h 1354"/>
                <a:gd name="T32" fmla="*/ 277 w 1511"/>
                <a:gd name="T33" fmla="*/ 566 h 1354"/>
                <a:gd name="T34" fmla="*/ 289 w 1511"/>
                <a:gd name="T35" fmla="*/ 578 h 1354"/>
                <a:gd name="T36" fmla="*/ 303 w 1511"/>
                <a:gd name="T37" fmla="*/ 588 h 1354"/>
                <a:gd name="T38" fmla="*/ 319 w 1511"/>
                <a:gd name="T39" fmla="*/ 593 h 1354"/>
                <a:gd name="T40" fmla="*/ 327 w 1511"/>
                <a:gd name="T41" fmla="*/ 594 h 1354"/>
                <a:gd name="T42" fmla="*/ 336 w 1511"/>
                <a:gd name="T43" fmla="*/ 595 h 1354"/>
                <a:gd name="T44" fmla="*/ 462 w 1511"/>
                <a:gd name="T45" fmla="*/ 595 h 1354"/>
                <a:gd name="T46" fmla="*/ 672 w 1511"/>
                <a:gd name="T47" fmla="*/ 595 h 1354"/>
                <a:gd name="T48" fmla="*/ 680 w 1511"/>
                <a:gd name="T49" fmla="*/ 594 h 1354"/>
                <a:gd name="T50" fmla="*/ 689 w 1511"/>
                <a:gd name="T51" fmla="*/ 593 h 1354"/>
                <a:gd name="T52" fmla="*/ 704 w 1511"/>
                <a:gd name="T53" fmla="*/ 588 h 1354"/>
                <a:gd name="T54" fmla="*/ 718 w 1511"/>
                <a:gd name="T55" fmla="*/ 578 h 1354"/>
                <a:gd name="T56" fmla="*/ 731 w 1511"/>
                <a:gd name="T57" fmla="*/ 566 h 1354"/>
                <a:gd name="T58" fmla="*/ 741 w 1511"/>
                <a:gd name="T59" fmla="*/ 551 h 1354"/>
                <a:gd name="T60" fmla="*/ 749 w 1511"/>
                <a:gd name="T61" fmla="*/ 534 h 1354"/>
                <a:gd name="T62" fmla="*/ 754 w 1511"/>
                <a:gd name="T63" fmla="*/ 516 h 1354"/>
                <a:gd name="T64" fmla="*/ 756 w 1511"/>
                <a:gd name="T65" fmla="*/ 496 h 1354"/>
                <a:gd name="T66" fmla="*/ 756 w 1511"/>
                <a:gd name="T67" fmla="*/ 347 h 1354"/>
                <a:gd name="T68" fmla="*/ 756 w 1511"/>
                <a:gd name="T69" fmla="*/ 99 h 1354"/>
                <a:gd name="T70" fmla="*/ 754 w 1511"/>
                <a:gd name="T71" fmla="*/ 79 h 1354"/>
                <a:gd name="T72" fmla="*/ 749 w 1511"/>
                <a:gd name="T73" fmla="*/ 61 h 1354"/>
                <a:gd name="T74" fmla="*/ 741 w 1511"/>
                <a:gd name="T75" fmla="*/ 44 h 1354"/>
                <a:gd name="T76" fmla="*/ 731 w 1511"/>
                <a:gd name="T77" fmla="*/ 30 h 1354"/>
                <a:gd name="T78" fmla="*/ 718 w 1511"/>
                <a:gd name="T79" fmla="*/ 17 h 1354"/>
                <a:gd name="T80" fmla="*/ 704 w 1511"/>
                <a:gd name="T81" fmla="*/ 8 h 1354"/>
                <a:gd name="T82" fmla="*/ 689 w 1511"/>
                <a:gd name="T83" fmla="*/ 2 h 1354"/>
                <a:gd name="T84" fmla="*/ 680 w 1511"/>
                <a:gd name="T85" fmla="*/ 1 h 1354"/>
                <a:gd name="T86" fmla="*/ 672 w 1511"/>
                <a:gd name="T87" fmla="*/ 0 h 1354"/>
                <a:gd name="T88" fmla="*/ 462 w 1511"/>
                <a:gd name="T89" fmla="*/ 0 h 1354"/>
                <a:gd name="T90" fmla="*/ 336 w 1511"/>
                <a:gd name="T91" fmla="*/ 0 h 135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11"/>
                <a:gd name="T139" fmla="*/ 0 h 1354"/>
                <a:gd name="T140" fmla="*/ 1511 w 1511"/>
                <a:gd name="T141" fmla="*/ 1354 h 135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11" h="1354">
                  <a:moveTo>
                    <a:pt x="671" y="0"/>
                  </a:moveTo>
                  <a:lnTo>
                    <a:pt x="654" y="1"/>
                  </a:lnTo>
                  <a:lnTo>
                    <a:pt x="637" y="3"/>
                  </a:lnTo>
                  <a:lnTo>
                    <a:pt x="606" y="15"/>
                  </a:lnTo>
                  <a:lnTo>
                    <a:pt x="578" y="34"/>
                  </a:lnTo>
                  <a:lnTo>
                    <a:pt x="553" y="59"/>
                  </a:lnTo>
                  <a:lnTo>
                    <a:pt x="532" y="87"/>
                  </a:lnTo>
                  <a:lnTo>
                    <a:pt x="517" y="122"/>
                  </a:lnTo>
                  <a:lnTo>
                    <a:pt x="507" y="158"/>
                  </a:lnTo>
                  <a:lnTo>
                    <a:pt x="503" y="198"/>
                  </a:lnTo>
                  <a:lnTo>
                    <a:pt x="503" y="694"/>
                  </a:lnTo>
                  <a:lnTo>
                    <a:pt x="0" y="1354"/>
                  </a:lnTo>
                  <a:lnTo>
                    <a:pt x="503" y="991"/>
                  </a:lnTo>
                  <a:lnTo>
                    <a:pt x="507" y="1031"/>
                  </a:lnTo>
                  <a:lnTo>
                    <a:pt x="517" y="1068"/>
                  </a:lnTo>
                  <a:lnTo>
                    <a:pt x="532" y="1102"/>
                  </a:lnTo>
                  <a:lnTo>
                    <a:pt x="553" y="1131"/>
                  </a:lnTo>
                  <a:lnTo>
                    <a:pt x="578" y="1155"/>
                  </a:lnTo>
                  <a:lnTo>
                    <a:pt x="606" y="1175"/>
                  </a:lnTo>
                  <a:lnTo>
                    <a:pt x="637" y="1186"/>
                  </a:lnTo>
                  <a:lnTo>
                    <a:pt x="654" y="1188"/>
                  </a:lnTo>
                  <a:lnTo>
                    <a:pt x="671" y="1190"/>
                  </a:lnTo>
                  <a:lnTo>
                    <a:pt x="923" y="1190"/>
                  </a:lnTo>
                  <a:lnTo>
                    <a:pt x="1343" y="1190"/>
                  </a:lnTo>
                  <a:lnTo>
                    <a:pt x="1360" y="1188"/>
                  </a:lnTo>
                  <a:lnTo>
                    <a:pt x="1377" y="1186"/>
                  </a:lnTo>
                  <a:lnTo>
                    <a:pt x="1408" y="1175"/>
                  </a:lnTo>
                  <a:lnTo>
                    <a:pt x="1436" y="1155"/>
                  </a:lnTo>
                  <a:lnTo>
                    <a:pt x="1461" y="1131"/>
                  </a:lnTo>
                  <a:lnTo>
                    <a:pt x="1482" y="1102"/>
                  </a:lnTo>
                  <a:lnTo>
                    <a:pt x="1498" y="1068"/>
                  </a:lnTo>
                  <a:lnTo>
                    <a:pt x="1507" y="1031"/>
                  </a:lnTo>
                  <a:lnTo>
                    <a:pt x="1511" y="991"/>
                  </a:lnTo>
                  <a:lnTo>
                    <a:pt x="1511" y="694"/>
                  </a:lnTo>
                  <a:lnTo>
                    <a:pt x="1511" y="198"/>
                  </a:lnTo>
                  <a:lnTo>
                    <a:pt x="1507" y="158"/>
                  </a:lnTo>
                  <a:lnTo>
                    <a:pt x="1498" y="122"/>
                  </a:lnTo>
                  <a:lnTo>
                    <a:pt x="1482" y="87"/>
                  </a:lnTo>
                  <a:lnTo>
                    <a:pt x="1461" y="59"/>
                  </a:lnTo>
                  <a:lnTo>
                    <a:pt x="1436" y="34"/>
                  </a:lnTo>
                  <a:lnTo>
                    <a:pt x="1408" y="15"/>
                  </a:lnTo>
                  <a:lnTo>
                    <a:pt x="1377" y="3"/>
                  </a:lnTo>
                  <a:lnTo>
                    <a:pt x="1360" y="1"/>
                  </a:lnTo>
                  <a:lnTo>
                    <a:pt x="1343" y="0"/>
                  </a:lnTo>
                  <a:lnTo>
                    <a:pt x="923" y="0"/>
                  </a:lnTo>
                  <a:lnTo>
                    <a:pt x="671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24938" name="Freeform 31"/>
            <p:cNvSpPr>
              <a:spLocks noChangeArrowheads="1"/>
            </p:cNvSpPr>
            <p:nvPr/>
          </p:nvSpPr>
          <p:spPr bwMode="auto">
            <a:xfrm>
              <a:off x="3771" y="870"/>
              <a:ext cx="639" cy="1027"/>
            </a:xfrm>
            <a:custGeom>
              <a:avLst/>
              <a:gdLst>
                <a:gd name="T0" fmla="*/ 84 w 1278"/>
                <a:gd name="T1" fmla="*/ 0 h 2054"/>
                <a:gd name="T2" fmla="*/ 76 w 1278"/>
                <a:gd name="T3" fmla="*/ 1 h 2054"/>
                <a:gd name="T4" fmla="*/ 67 w 1278"/>
                <a:gd name="T5" fmla="*/ 2 h 2054"/>
                <a:gd name="T6" fmla="*/ 59 w 1278"/>
                <a:gd name="T7" fmla="*/ 5 h 2054"/>
                <a:gd name="T8" fmla="*/ 52 w 1278"/>
                <a:gd name="T9" fmla="*/ 10 h 2054"/>
                <a:gd name="T10" fmla="*/ 44 w 1278"/>
                <a:gd name="T11" fmla="*/ 15 h 2054"/>
                <a:gd name="T12" fmla="*/ 37 w 1278"/>
                <a:gd name="T13" fmla="*/ 20 h 2054"/>
                <a:gd name="T14" fmla="*/ 25 w 1278"/>
                <a:gd name="T15" fmla="*/ 34 h 2054"/>
                <a:gd name="T16" fmla="*/ 14 w 1278"/>
                <a:gd name="T17" fmla="*/ 51 h 2054"/>
                <a:gd name="T18" fmla="*/ 7 w 1278"/>
                <a:gd name="T19" fmla="*/ 70 h 2054"/>
                <a:gd name="T20" fmla="*/ 2 w 1278"/>
                <a:gd name="T21" fmla="*/ 92 h 2054"/>
                <a:gd name="T22" fmla="*/ 0 w 1278"/>
                <a:gd name="T23" fmla="*/ 115 h 2054"/>
                <a:gd name="T24" fmla="*/ 0 w 1278"/>
                <a:gd name="T25" fmla="*/ 401 h 2054"/>
                <a:gd name="T26" fmla="*/ 0 w 1278"/>
                <a:gd name="T27" fmla="*/ 573 h 2054"/>
                <a:gd name="T28" fmla="*/ 2 w 1278"/>
                <a:gd name="T29" fmla="*/ 595 h 2054"/>
                <a:gd name="T30" fmla="*/ 7 w 1278"/>
                <a:gd name="T31" fmla="*/ 617 h 2054"/>
                <a:gd name="T32" fmla="*/ 14 w 1278"/>
                <a:gd name="T33" fmla="*/ 636 h 2054"/>
                <a:gd name="T34" fmla="*/ 25 w 1278"/>
                <a:gd name="T35" fmla="*/ 654 h 2054"/>
                <a:gd name="T36" fmla="*/ 37 w 1278"/>
                <a:gd name="T37" fmla="*/ 667 h 2054"/>
                <a:gd name="T38" fmla="*/ 44 w 1278"/>
                <a:gd name="T39" fmla="*/ 673 h 2054"/>
                <a:gd name="T40" fmla="*/ 52 w 1278"/>
                <a:gd name="T41" fmla="*/ 678 h 2054"/>
                <a:gd name="T42" fmla="*/ 59 w 1278"/>
                <a:gd name="T43" fmla="*/ 682 h 2054"/>
                <a:gd name="T44" fmla="*/ 67 w 1278"/>
                <a:gd name="T45" fmla="*/ 685 h 2054"/>
                <a:gd name="T46" fmla="*/ 76 w 1278"/>
                <a:gd name="T47" fmla="*/ 686 h 2054"/>
                <a:gd name="T48" fmla="*/ 84 w 1278"/>
                <a:gd name="T49" fmla="*/ 687 h 2054"/>
                <a:gd name="T50" fmla="*/ 294 w 1278"/>
                <a:gd name="T51" fmla="*/ 687 h 2054"/>
                <a:gd name="T52" fmla="*/ 639 w 1278"/>
                <a:gd name="T53" fmla="*/ 1027 h 2054"/>
                <a:gd name="T54" fmla="*/ 420 w 1278"/>
                <a:gd name="T55" fmla="*/ 687 h 2054"/>
                <a:gd name="T56" fmla="*/ 429 w 1278"/>
                <a:gd name="T57" fmla="*/ 686 h 2054"/>
                <a:gd name="T58" fmla="*/ 437 w 1278"/>
                <a:gd name="T59" fmla="*/ 685 h 2054"/>
                <a:gd name="T60" fmla="*/ 445 w 1278"/>
                <a:gd name="T61" fmla="*/ 682 h 2054"/>
                <a:gd name="T62" fmla="*/ 452 w 1278"/>
                <a:gd name="T63" fmla="*/ 678 h 2054"/>
                <a:gd name="T64" fmla="*/ 460 w 1278"/>
                <a:gd name="T65" fmla="*/ 673 h 2054"/>
                <a:gd name="T66" fmla="*/ 467 w 1278"/>
                <a:gd name="T67" fmla="*/ 667 h 2054"/>
                <a:gd name="T68" fmla="*/ 479 w 1278"/>
                <a:gd name="T69" fmla="*/ 654 h 2054"/>
                <a:gd name="T70" fmla="*/ 490 w 1278"/>
                <a:gd name="T71" fmla="*/ 636 h 2054"/>
                <a:gd name="T72" fmla="*/ 497 w 1278"/>
                <a:gd name="T73" fmla="*/ 617 h 2054"/>
                <a:gd name="T74" fmla="*/ 502 w 1278"/>
                <a:gd name="T75" fmla="*/ 595 h 2054"/>
                <a:gd name="T76" fmla="*/ 504 w 1278"/>
                <a:gd name="T77" fmla="*/ 573 h 2054"/>
                <a:gd name="T78" fmla="*/ 504 w 1278"/>
                <a:gd name="T79" fmla="*/ 401 h 2054"/>
                <a:gd name="T80" fmla="*/ 504 w 1278"/>
                <a:gd name="T81" fmla="*/ 115 h 2054"/>
                <a:gd name="T82" fmla="*/ 502 w 1278"/>
                <a:gd name="T83" fmla="*/ 92 h 2054"/>
                <a:gd name="T84" fmla="*/ 497 w 1278"/>
                <a:gd name="T85" fmla="*/ 70 h 2054"/>
                <a:gd name="T86" fmla="*/ 490 w 1278"/>
                <a:gd name="T87" fmla="*/ 51 h 2054"/>
                <a:gd name="T88" fmla="*/ 479 w 1278"/>
                <a:gd name="T89" fmla="*/ 34 h 2054"/>
                <a:gd name="T90" fmla="*/ 467 w 1278"/>
                <a:gd name="T91" fmla="*/ 20 h 2054"/>
                <a:gd name="T92" fmla="*/ 460 w 1278"/>
                <a:gd name="T93" fmla="*/ 15 h 2054"/>
                <a:gd name="T94" fmla="*/ 452 w 1278"/>
                <a:gd name="T95" fmla="*/ 10 h 2054"/>
                <a:gd name="T96" fmla="*/ 445 w 1278"/>
                <a:gd name="T97" fmla="*/ 5 h 2054"/>
                <a:gd name="T98" fmla="*/ 437 w 1278"/>
                <a:gd name="T99" fmla="*/ 2 h 2054"/>
                <a:gd name="T100" fmla="*/ 429 w 1278"/>
                <a:gd name="T101" fmla="*/ 1 h 2054"/>
                <a:gd name="T102" fmla="*/ 420 w 1278"/>
                <a:gd name="T103" fmla="*/ 0 h 2054"/>
                <a:gd name="T104" fmla="*/ 294 w 1278"/>
                <a:gd name="T105" fmla="*/ 0 h 2054"/>
                <a:gd name="T106" fmla="*/ 84 w 1278"/>
                <a:gd name="T107" fmla="*/ 0 h 205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278"/>
                <a:gd name="T163" fmla="*/ 0 h 2054"/>
                <a:gd name="T164" fmla="*/ 1278 w 1278"/>
                <a:gd name="T165" fmla="*/ 2054 h 205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278" h="2054">
                  <a:moveTo>
                    <a:pt x="168" y="0"/>
                  </a:moveTo>
                  <a:lnTo>
                    <a:pt x="151" y="2"/>
                  </a:lnTo>
                  <a:lnTo>
                    <a:pt x="133" y="4"/>
                  </a:lnTo>
                  <a:lnTo>
                    <a:pt x="118" y="10"/>
                  </a:lnTo>
                  <a:lnTo>
                    <a:pt x="103" y="19"/>
                  </a:lnTo>
                  <a:lnTo>
                    <a:pt x="88" y="29"/>
                  </a:lnTo>
                  <a:lnTo>
                    <a:pt x="74" y="40"/>
                  </a:lnTo>
                  <a:lnTo>
                    <a:pt x="49" y="67"/>
                  </a:lnTo>
                  <a:lnTo>
                    <a:pt x="28" y="101"/>
                  </a:lnTo>
                  <a:lnTo>
                    <a:pt x="13" y="139"/>
                  </a:lnTo>
                  <a:lnTo>
                    <a:pt x="4" y="183"/>
                  </a:lnTo>
                  <a:lnTo>
                    <a:pt x="0" y="229"/>
                  </a:lnTo>
                  <a:lnTo>
                    <a:pt x="0" y="801"/>
                  </a:lnTo>
                  <a:lnTo>
                    <a:pt x="0" y="1145"/>
                  </a:lnTo>
                  <a:lnTo>
                    <a:pt x="4" y="1190"/>
                  </a:lnTo>
                  <a:lnTo>
                    <a:pt x="13" y="1234"/>
                  </a:lnTo>
                  <a:lnTo>
                    <a:pt x="28" y="1272"/>
                  </a:lnTo>
                  <a:lnTo>
                    <a:pt x="49" y="1307"/>
                  </a:lnTo>
                  <a:lnTo>
                    <a:pt x="74" y="1333"/>
                  </a:lnTo>
                  <a:lnTo>
                    <a:pt x="88" y="1345"/>
                  </a:lnTo>
                  <a:lnTo>
                    <a:pt x="103" y="1356"/>
                  </a:lnTo>
                  <a:lnTo>
                    <a:pt x="118" y="1364"/>
                  </a:lnTo>
                  <a:lnTo>
                    <a:pt x="133" y="1370"/>
                  </a:lnTo>
                  <a:lnTo>
                    <a:pt x="151" y="1372"/>
                  </a:lnTo>
                  <a:lnTo>
                    <a:pt x="168" y="1373"/>
                  </a:lnTo>
                  <a:lnTo>
                    <a:pt x="587" y="1373"/>
                  </a:lnTo>
                  <a:lnTo>
                    <a:pt x="1278" y="2054"/>
                  </a:lnTo>
                  <a:lnTo>
                    <a:pt x="839" y="1373"/>
                  </a:lnTo>
                  <a:lnTo>
                    <a:pt x="857" y="1372"/>
                  </a:lnTo>
                  <a:lnTo>
                    <a:pt x="874" y="1370"/>
                  </a:lnTo>
                  <a:lnTo>
                    <a:pt x="889" y="1364"/>
                  </a:lnTo>
                  <a:lnTo>
                    <a:pt x="904" y="1356"/>
                  </a:lnTo>
                  <a:lnTo>
                    <a:pt x="919" y="1345"/>
                  </a:lnTo>
                  <a:lnTo>
                    <a:pt x="933" y="1333"/>
                  </a:lnTo>
                  <a:lnTo>
                    <a:pt x="958" y="1307"/>
                  </a:lnTo>
                  <a:lnTo>
                    <a:pt x="979" y="1272"/>
                  </a:lnTo>
                  <a:lnTo>
                    <a:pt x="994" y="1234"/>
                  </a:lnTo>
                  <a:lnTo>
                    <a:pt x="1003" y="1190"/>
                  </a:lnTo>
                  <a:lnTo>
                    <a:pt x="1007" y="1145"/>
                  </a:lnTo>
                  <a:lnTo>
                    <a:pt x="1007" y="801"/>
                  </a:lnTo>
                  <a:lnTo>
                    <a:pt x="1007" y="229"/>
                  </a:lnTo>
                  <a:lnTo>
                    <a:pt x="1003" y="183"/>
                  </a:lnTo>
                  <a:lnTo>
                    <a:pt x="994" y="139"/>
                  </a:lnTo>
                  <a:lnTo>
                    <a:pt x="979" y="101"/>
                  </a:lnTo>
                  <a:lnTo>
                    <a:pt x="958" y="67"/>
                  </a:lnTo>
                  <a:lnTo>
                    <a:pt x="933" y="40"/>
                  </a:lnTo>
                  <a:lnTo>
                    <a:pt x="919" y="29"/>
                  </a:lnTo>
                  <a:lnTo>
                    <a:pt x="904" y="19"/>
                  </a:lnTo>
                  <a:lnTo>
                    <a:pt x="889" y="10"/>
                  </a:lnTo>
                  <a:lnTo>
                    <a:pt x="874" y="4"/>
                  </a:lnTo>
                  <a:lnTo>
                    <a:pt x="857" y="2"/>
                  </a:lnTo>
                  <a:lnTo>
                    <a:pt x="839" y="0"/>
                  </a:lnTo>
                  <a:lnTo>
                    <a:pt x="587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24939" name="Rectangle 32"/>
            <p:cNvSpPr>
              <a:spLocks noChangeArrowheads="1"/>
            </p:cNvSpPr>
            <p:nvPr/>
          </p:nvSpPr>
          <p:spPr bwMode="auto">
            <a:xfrm>
              <a:off x="3771" y="915"/>
              <a:ext cx="623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24940" name="Rectangle 33"/>
            <p:cNvSpPr>
              <a:spLocks noChangeArrowheads="1"/>
            </p:cNvSpPr>
            <p:nvPr/>
          </p:nvSpPr>
          <p:spPr bwMode="auto">
            <a:xfrm>
              <a:off x="3826" y="951"/>
              <a:ext cx="3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11010010</a:t>
              </a:r>
            </a:p>
          </p:txBody>
        </p:sp>
        <p:sp>
          <p:nvSpPr>
            <p:cNvPr id="124941" name="Rectangle 34"/>
            <p:cNvSpPr>
              <a:spLocks noChangeArrowheads="1"/>
            </p:cNvSpPr>
            <p:nvPr/>
          </p:nvSpPr>
          <p:spPr bwMode="auto">
            <a:xfrm>
              <a:off x="3826" y="1042"/>
              <a:ext cx="3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01010010</a:t>
              </a:r>
            </a:p>
          </p:txBody>
        </p:sp>
        <p:sp>
          <p:nvSpPr>
            <p:cNvPr id="124942" name="Rectangle 35"/>
            <p:cNvSpPr>
              <a:spLocks noChangeArrowheads="1"/>
            </p:cNvSpPr>
            <p:nvPr/>
          </p:nvSpPr>
          <p:spPr bwMode="auto">
            <a:xfrm>
              <a:off x="3826" y="1134"/>
              <a:ext cx="3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11010101</a:t>
              </a:r>
            </a:p>
          </p:txBody>
        </p:sp>
        <p:sp>
          <p:nvSpPr>
            <p:cNvPr id="124943" name="Rectangle 36"/>
            <p:cNvSpPr>
              <a:spLocks noChangeArrowheads="1"/>
            </p:cNvSpPr>
            <p:nvPr/>
          </p:nvSpPr>
          <p:spPr bwMode="auto">
            <a:xfrm>
              <a:off x="3826" y="1225"/>
              <a:ext cx="3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01001011</a:t>
              </a:r>
            </a:p>
          </p:txBody>
        </p:sp>
        <p:sp>
          <p:nvSpPr>
            <p:cNvPr id="124944" name="Rectangle 37"/>
            <p:cNvSpPr>
              <a:spLocks noChangeArrowheads="1"/>
            </p:cNvSpPr>
            <p:nvPr/>
          </p:nvSpPr>
          <p:spPr bwMode="auto">
            <a:xfrm>
              <a:off x="3826" y="1317"/>
              <a:ext cx="3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01100011</a:t>
              </a:r>
            </a:p>
          </p:txBody>
        </p:sp>
        <p:sp>
          <p:nvSpPr>
            <p:cNvPr id="124945" name="Rectangle 38"/>
            <p:cNvSpPr>
              <a:spLocks noChangeArrowheads="1"/>
            </p:cNvSpPr>
            <p:nvPr/>
          </p:nvSpPr>
          <p:spPr bwMode="auto">
            <a:xfrm>
              <a:off x="3826" y="1408"/>
              <a:ext cx="19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....</a:t>
              </a:r>
            </a:p>
          </p:txBody>
        </p:sp>
        <p:sp>
          <p:nvSpPr>
            <p:cNvPr id="124946" name="Rectangle 39"/>
            <p:cNvSpPr>
              <a:spLocks noChangeArrowheads="1"/>
            </p:cNvSpPr>
            <p:nvPr/>
          </p:nvSpPr>
          <p:spPr bwMode="auto">
            <a:xfrm>
              <a:off x="1481" y="824"/>
              <a:ext cx="505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24947" name="Rectangle 40"/>
            <p:cNvSpPr>
              <a:spLocks noChangeArrowheads="1"/>
            </p:cNvSpPr>
            <p:nvPr/>
          </p:nvSpPr>
          <p:spPr bwMode="auto">
            <a:xfrm>
              <a:off x="1612" y="857"/>
              <a:ext cx="2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Shall I</a:t>
              </a:r>
            </a:p>
          </p:txBody>
        </p:sp>
        <p:sp>
          <p:nvSpPr>
            <p:cNvPr id="124948" name="Rectangle 41"/>
            <p:cNvSpPr>
              <a:spLocks noChangeArrowheads="1"/>
            </p:cNvSpPr>
            <p:nvPr/>
          </p:nvSpPr>
          <p:spPr bwMode="auto">
            <a:xfrm>
              <a:off x="1576" y="967"/>
              <a:ext cx="33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compare</a:t>
              </a:r>
            </a:p>
          </p:txBody>
        </p:sp>
        <p:sp>
          <p:nvSpPr>
            <p:cNvPr id="124949" name="Rectangle 42"/>
            <p:cNvSpPr>
              <a:spLocks noChangeArrowheads="1"/>
            </p:cNvSpPr>
            <p:nvPr/>
          </p:nvSpPr>
          <p:spPr bwMode="auto">
            <a:xfrm>
              <a:off x="1577" y="1077"/>
              <a:ext cx="18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thee </a:t>
              </a:r>
            </a:p>
          </p:txBody>
        </p:sp>
        <p:sp>
          <p:nvSpPr>
            <p:cNvPr id="124950" name="Rectangle 43"/>
            <p:cNvSpPr>
              <a:spLocks noChangeArrowheads="1"/>
            </p:cNvSpPr>
            <p:nvPr/>
          </p:nvSpPr>
          <p:spPr bwMode="auto">
            <a:xfrm>
              <a:off x="1791" y="1071"/>
              <a:ext cx="14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to a</a:t>
              </a:r>
            </a:p>
          </p:txBody>
        </p:sp>
        <p:sp>
          <p:nvSpPr>
            <p:cNvPr id="124951" name="Rectangle 44"/>
            <p:cNvSpPr>
              <a:spLocks noChangeArrowheads="1"/>
            </p:cNvSpPr>
            <p:nvPr/>
          </p:nvSpPr>
          <p:spPr bwMode="auto">
            <a:xfrm>
              <a:off x="1585" y="1186"/>
              <a:ext cx="31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summer</a:t>
              </a:r>
            </a:p>
          </p:txBody>
        </p:sp>
        <p:sp>
          <p:nvSpPr>
            <p:cNvPr id="124952" name="Rectangle 45"/>
            <p:cNvSpPr>
              <a:spLocks noChangeArrowheads="1"/>
            </p:cNvSpPr>
            <p:nvPr/>
          </p:nvSpPr>
          <p:spPr bwMode="auto">
            <a:xfrm>
              <a:off x="1545" y="1296"/>
              <a:ext cx="37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day........?</a:t>
              </a:r>
            </a:p>
          </p:txBody>
        </p:sp>
        <p:grpSp>
          <p:nvGrpSpPr>
            <p:cNvPr id="124953" name="Group 46"/>
            <p:cNvGrpSpPr>
              <a:grpSpLocks/>
            </p:cNvGrpSpPr>
            <p:nvPr/>
          </p:nvGrpSpPr>
          <p:grpSpPr bwMode="auto">
            <a:xfrm>
              <a:off x="4320" y="1968"/>
              <a:ext cx="1205" cy="228"/>
              <a:chOff x="4320" y="1968"/>
              <a:chExt cx="1205" cy="228"/>
            </a:xfrm>
          </p:grpSpPr>
          <p:sp>
            <p:nvSpPr>
              <p:cNvPr id="124954" name="Rectangle 47"/>
              <p:cNvSpPr>
                <a:spLocks noChangeArrowheads="1"/>
              </p:cNvSpPr>
              <p:nvPr/>
            </p:nvSpPr>
            <p:spPr bwMode="auto">
              <a:xfrm>
                <a:off x="4411" y="2033"/>
                <a:ext cx="1107" cy="89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24955" name="Line 48"/>
              <p:cNvSpPr>
                <a:spLocks noChangeShapeType="1"/>
              </p:cNvSpPr>
              <p:nvPr/>
            </p:nvSpPr>
            <p:spPr bwMode="auto">
              <a:xfrm flipH="1" flipV="1">
                <a:off x="4319" y="1967"/>
                <a:ext cx="93" cy="6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24956" name="Line 49"/>
              <p:cNvSpPr>
                <a:spLocks noChangeShapeType="1"/>
              </p:cNvSpPr>
              <p:nvPr/>
            </p:nvSpPr>
            <p:spPr bwMode="auto">
              <a:xfrm flipH="1" flipV="1">
                <a:off x="5435" y="1967"/>
                <a:ext cx="92" cy="6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24957" name="Line 50"/>
              <p:cNvSpPr>
                <a:spLocks noChangeShapeType="1"/>
              </p:cNvSpPr>
              <p:nvPr/>
            </p:nvSpPr>
            <p:spPr bwMode="auto">
              <a:xfrm flipH="1" flipV="1">
                <a:off x="4319" y="2065"/>
                <a:ext cx="93" cy="6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24958" name="Line 51"/>
              <p:cNvSpPr>
                <a:spLocks noChangeShapeType="1"/>
              </p:cNvSpPr>
              <p:nvPr/>
            </p:nvSpPr>
            <p:spPr bwMode="auto">
              <a:xfrm flipV="1">
                <a:off x="4320" y="1967"/>
                <a:ext cx="1" cy="10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24959" name="Line 52"/>
              <p:cNvSpPr>
                <a:spLocks noChangeShapeType="1"/>
              </p:cNvSpPr>
              <p:nvPr/>
            </p:nvSpPr>
            <p:spPr bwMode="auto">
              <a:xfrm>
                <a:off x="4320" y="1968"/>
                <a:ext cx="113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grpSp>
            <p:nvGrpSpPr>
              <p:cNvPr id="124960" name="Group 53"/>
              <p:cNvGrpSpPr>
                <a:grpSpLocks/>
              </p:cNvGrpSpPr>
              <p:nvPr/>
            </p:nvGrpSpPr>
            <p:grpSpPr bwMode="auto">
              <a:xfrm>
                <a:off x="4434" y="2100"/>
                <a:ext cx="44" cy="96"/>
                <a:chOff x="4434" y="2100"/>
                <a:chExt cx="44" cy="96"/>
              </a:xfrm>
            </p:grpSpPr>
            <p:sp>
              <p:nvSpPr>
                <p:cNvPr id="125106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449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07" name="Line 55"/>
                <p:cNvSpPr>
                  <a:spLocks noChangeShapeType="1"/>
                </p:cNvSpPr>
                <p:nvPr/>
              </p:nvSpPr>
              <p:spPr bwMode="auto">
                <a:xfrm>
                  <a:off x="4449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0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464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0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464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10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4433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11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434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1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479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13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433" y="2100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61" name="Group 62"/>
              <p:cNvGrpSpPr>
                <a:grpSpLocks/>
              </p:cNvGrpSpPr>
              <p:nvPr/>
            </p:nvGrpSpPr>
            <p:grpSpPr bwMode="auto">
              <a:xfrm>
                <a:off x="4502" y="2100"/>
                <a:ext cx="44" cy="96"/>
                <a:chOff x="4502" y="2100"/>
                <a:chExt cx="44" cy="96"/>
              </a:xfrm>
            </p:grpSpPr>
            <p:sp>
              <p:nvSpPr>
                <p:cNvPr id="125098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517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99" name="Line 64"/>
                <p:cNvSpPr>
                  <a:spLocks noChangeShapeType="1"/>
                </p:cNvSpPr>
                <p:nvPr/>
              </p:nvSpPr>
              <p:spPr bwMode="auto">
                <a:xfrm>
                  <a:off x="4517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00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532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0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532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02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4501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03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502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0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547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1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4501" y="2100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62" name="Group 71"/>
              <p:cNvGrpSpPr>
                <a:grpSpLocks/>
              </p:cNvGrpSpPr>
              <p:nvPr/>
            </p:nvGrpSpPr>
            <p:grpSpPr bwMode="auto">
              <a:xfrm>
                <a:off x="4569" y="2100"/>
                <a:ext cx="45" cy="96"/>
                <a:chOff x="4569" y="2100"/>
                <a:chExt cx="45" cy="96"/>
              </a:xfrm>
            </p:grpSpPr>
            <p:sp>
              <p:nvSpPr>
                <p:cNvPr id="125090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585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91" name="Line 73"/>
                <p:cNvSpPr>
                  <a:spLocks noChangeShapeType="1"/>
                </p:cNvSpPr>
                <p:nvPr/>
              </p:nvSpPr>
              <p:spPr bwMode="auto">
                <a:xfrm>
                  <a:off x="4585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92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4600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9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4600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94" name="Line 76"/>
                <p:cNvSpPr>
                  <a:spLocks noChangeShapeType="1"/>
                </p:cNvSpPr>
                <p:nvPr/>
              </p:nvSpPr>
              <p:spPr bwMode="auto">
                <a:xfrm flipH="1" flipV="1">
                  <a:off x="4568" y="2135"/>
                  <a:ext cx="18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9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4569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96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4615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97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4568" y="2100"/>
                  <a:ext cx="48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63" name="Group 80"/>
              <p:cNvGrpSpPr>
                <a:grpSpLocks/>
              </p:cNvGrpSpPr>
              <p:nvPr/>
            </p:nvGrpSpPr>
            <p:grpSpPr bwMode="auto">
              <a:xfrm>
                <a:off x="4638" y="2100"/>
                <a:ext cx="44" cy="96"/>
                <a:chOff x="4638" y="2100"/>
                <a:chExt cx="44" cy="96"/>
              </a:xfrm>
            </p:grpSpPr>
            <p:sp>
              <p:nvSpPr>
                <p:cNvPr id="125082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4653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83" name="Line 82"/>
                <p:cNvSpPr>
                  <a:spLocks noChangeShapeType="1"/>
                </p:cNvSpPr>
                <p:nvPr/>
              </p:nvSpPr>
              <p:spPr bwMode="auto">
                <a:xfrm>
                  <a:off x="4653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84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668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85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668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86" name="Line 85"/>
                <p:cNvSpPr>
                  <a:spLocks noChangeShapeType="1"/>
                </p:cNvSpPr>
                <p:nvPr/>
              </p:nvSpPr>
              <p:spPr bwMode="auto">
                <a:xfrm flipH="1" flipV="1">
                  <a:off x="4637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87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638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88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683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89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4637" y="2100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64" name="Group 89"/>
              <p:cNvGrpSpPr>
                <a:grpSpLocks/>
              </p:cNvGrpSpPr>
              <p:nvPr/>
            </p:nvGrpSpPr>
            <p:grpSpPr bwMode="auto">
              <a:xfrm>
                <a:off x="4706" y="2100"/>
                <a:ext cx="44" cy="96"/>
                <a:chOff x="4706" y="2100"/>
                <a:chExt cx="44" cy="96"/>
              </a:xfrm>
            </p:grpSpPr>
            <p:sp>
              <p:nvSpPr>
                <p:cNvPr id="125074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721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75" name="Line 91"/>
                <p:cNvSpPr>
                  <a:spLocks noChangeShapeType="1"/>
                </p:cNvSpPr>
                <p:nvPr/>
              </p:nvSpPr>
              <p:spPr bwMode="auto">
                <a:xfrm>
                  <a:off x="4721" y="2197"/>
                  <a:ext cx="14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7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4735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77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735" y="2135"/>
                  <a:ext cx="16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78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4705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79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706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80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4751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81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4705" y="2100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65" name="Group 98"/>
              <p:cNvGrpSpPr>
                <a:grpSpLocks/>
              </p:cNvGrpSpPr>
              <p:nvPr/>
            </p:nvGrpSpPr>
            <p:grpSpPr bwMode="auto">
              <a:xfrm>
                <a:off x="4774" y="2100"/>
                <a:ext cx="44" cy="96"/>
                <a:chOff x="4774" y="2100"/>
                <a:chExt cx="44" cy="96"/>
              </a:xfrm>
            </p:grpSpPr>
            <p:sp>
              <p:nvSpPr>
                <p:cNvPr id="125066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789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67" name="Line 100"/>
                <p:cNvSpPr>
                  <a:spLocks noChangeShapeType="1"/>
                </p:cNvSpPr>
                <p:nvPr/>
              </p:nvSpPr>
              <p:spPr bwMode="auto">
                <a:xfrm>
                  <a:off x="4789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68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804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69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804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70" name="Line 103"/>
                <p:cNvSpPr>
                  <a:spLocks noChangeShapeType="1"/>
                </p:cNvSpPr>
                <p:nvPr/>
              </p:nvSpPr>
              <p:spPr bwMode="auto">
                <a:xfrm flipH="1" flipV="1">
                  <a:off x="4773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71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774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72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4819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73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4773" y="2100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66" name="Group 107"/>
              <p:cNvGrpSpPr>
                <a:grpSpLocks/>
              </p:cNvGrpSpPr>
              <p:nvPr/>
            </p:nvGrpSpPr>
            <p:grpSpPr bwMode="auto">
              <a:xfrm>
                <a:off x="4841" y="2100"/>
                <a:ext cx="45" cy="96"/>
                <a:chOff x="4841" y="2100"/>
                <a:chExt cx="45" cy="96"/>
              </a:xfrm>
            </p:grpSpPr>
            <p:sp>
              <p:nvSpPr>
                <p:cNvPr id="125058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4857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59" name="Line 109"/>
                <p:cNvSpPr>
                  <a:spLocks noChangeShapeType="1"/>
                </p:cNvSpPr>
                <p:nvPr/>
              </p:nvSpPr>
              <p:spPr bwMode="auto">
                <a:xfrm>
                  <a:off x="4857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60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872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6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4872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62" name="Line 112"/>
                <p:cNvSpPr>
                  <a:spLocks noChangeShapeType="1"/>
                </p:cNvSpPr>
                <p:nvPr/>
              </p:nvSpPr>
              <p:spPr bwMode="auto">
                <a:xfrm flipH="1" flipV="1">
                  <a:off x="4840" y="2135"/>
                  <a:ext cx="18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6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4841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64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4887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65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4840" y="2100"/>
                  <a:ext cx="48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67" name="Group 116"/>
              <p:cNvGrpSpPr>
                <a:grpSpLocks/>
              </p:cNvGrpSpPr>
              <p:nvPr/>
            </p:nvGrpSpPr>
            <p:grpSpPr bwMode="auto">
              <a:xfrm>
                <a:off x="4910" y="2100"/>
                <a:ext cx="44" cy="96"/>
                <a:chOff x="4910" y="2100"/>
                <a:chExt cx="44" cy="96"/>
              </a:xfrm>
            </p:grpSpPr>
            <p:sp>
              <p:nvSpPr>
                <p:cNvPr id="125050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4925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51" name="Line 118"/>
                <p:cNvSpPr>
                  <a:spLocks noChangeShapeType="1"/>
                </p:cNvSpPr>
                <p:nvPr/>
              </p:nvSpPr>
              <p:spPr bwMode="auto">
                <a:xfrm>
                  <a:off x="4925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52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4940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53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4940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54" name="Line 121"/>
                <p:cNvSpPr>
                  <a:spLocks noChangeShapeType="1"/>
                </p:cNvSpPr>
                <p:nvPr/>
              </p:nvSpPr>
              <p:spPr bwMode="auto">
                <a:xfrm flipH="1" flipV="1">
                  <a:off x="4909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55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4910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56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955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57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4909" y="2100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68" name="Group 125"/>
              <p:cNvGrpSpPr>
                <a:grpSpLocks/>
              </p:cNvGrpSpPr>
              <p:nvPr/>
            </p:nvGrpSpPr>
            <p:grpSpPr bwMode="auto">
              <a:xfrm>
                <a:off x="4978" y="2100"/>
                <a:ext cx="45" cy="96"/>
                <a:chOff x="4978" y="2100"/>
                <a:chExt cx="45" cy="96"/>
              </a:xfrm>
            </p:grpSpPr>
            <p:sp>
              <p:nvSpPr>
                <p:cNvPr id="125042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4993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43" name="Line 127"/>
                <p:cNvSpPr>
                  <a:spLocks noChangeShapeType="1"/>
                </p:cNvSpPr>
                <p:nvPr/>
              </p:nvSpPr>
              <p:spPr bwMode="auto">
                <a:xfrm>
                  <a:off x="4993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44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5008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45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5008" y="2135"/>
                  <a:ext cx="16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46" name="Line 130"/>
                <p:cNvSpPr>
                  <a:spLocks noChangeShapeType="1"/>
                </p:cNvSpPr>
                <p:nvPr/>
              </p:nvSpPr>
              <p:spPr bwMode="auto">
                <a:xfrm flipH="1" flipV="1">
                  <a:off x="4977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47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4978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48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5024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49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4977" y="2100"/>
                  <a:ext cx="48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69" name="Group 134"/>
              <p:cNvGrpSpPr>
                <a:grpSpLocks/>
              </p:cNvGrpSpPr>
              <p:nvPr/>
            </p:nvGrpSpPr>
            <p:grpSpPr bwMode="auto">
              <a:xfrm>
                <a:off x="5045" y="2100"/>
                <a:ext cx="45" cy="96"/>
                <a:chOff x="5045" y="2100"/>
                <a:chExt cx="45" cy="96"/>
              </a:xfrm>
            </p:grpSpPr>
            <p:sp>
              <p:nvSpPr>
                <p:cNvPr id="125034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5061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35" name="Line 136"/>
                <p:cNvSpPr>
                  <a:spLocks noChangeShapeType="1"/>
                </p:cNvSpPr>
                <p:nvPr/>
              </p:nvSpPr>
              <p:spPr bwMode="auto">
                <a:xfrm>
                  <a:off x="5061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36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5076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37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5076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38" name="Line 139"/>
                <p:cNvSpPr>
                  <a:spLocks noChangeShapeType="1"/>
                </p:cNvSpPr>
                <p:nvPr/>
              </p:nvSpPr>
              <p:spPr bwMode="auto">
                <a:xfrm flipH="1" flipV="1">
                  <a:off x="5044" y="2135"/>
                  <a:ext cx="18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39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5045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40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5091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41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5044" y="2100"/>
                  <a:ext cx="48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70" name="Group 143"/>
              <p:cNvGrpSpPr>
                <a:grpSpLocks/>
              </p:cNvGrpSpPr>
              <p:nvPr/>
            </p:nvGrpSpPr>
            <p:grpSpPr bwMode="auto">
              <a:xfrm>
                <a:off x="5114" y="2100"/>
                <a:ext cx="44" cy="96"/>
                <a:chOff x="5114" y="2100"/>
                <a:chExt cx="44" cy="96"/>
              </a:xfrm>
            </p:grpSpPr>
            <p:sp>
              <p:nvSpPr>
                <p:cNvPr id="125026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5129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27" name="Line 145"/>
                <p:cNvSpPr>
                  <a:spLocks noChangeShapeType="1"/>
                </p:cNvSpPr>
                <p:nvPr/>
              </p:nvSpPr>
              <p:spPr bwMode="auto">
                <a:xfrm>
                  <a:off x="5129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28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5144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29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5144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30" name="Line 148"/>
                <p:cNvSpPr>
                  <a:spLocks noChangeShapeType="1"/>
                </p:cNvSpPr>
                <p:nvPr/>
              </p:nvSpPr>
              <p:spPr bwMode="auto">
                <a:xfrm flipH="1" flipV="1">
                  <a:off x="5113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31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5114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32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5159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33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5113" y="2100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71" name="Group 152"/>
              <p:cNvGrpSpPr>
                <a:grpSpLocks/>
              </p:cNvGrpSpPr>
              <p:nvPr/>
            </p:nvGrpSpPr>
            <p:grpSpPr bwMode="auto">
              <a:xfrm>
                <a:off x="5182" y="2100"/>
                <a:ext cx="44" cy="96"/>
                <a:chOff x="5182" y="2100"/>
                <a:chExt cx="44" cy="96"/>
              </a:xfrm>
            </p:grpSpPr>
            <p:sp>
              <p:nvSpPr>
                <p:cNvPr id="125018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5197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19" name="Line 154"/>
                <p:cNvSpPr>
                  <a:spLocks noChangeShapeType="1"/>
                </p:cNvSpPr>
                <p:nvPr/>
              </p:nvSpPr>
              <p:spPr bwMode="auto">
                <a:xfrm>
                  <a:off x="5197" y="2197"/>
                  <a:ext cx="14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20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5211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21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5211" y="2135"/>
                  <a:ext cx="16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22" name="Line 157"/>
                <p:cNvSpPr>
                  <a:spLocks noChangeShapeType="1"/>
                </p:cNvSpPr>
                <p:nvPr/>
              </p:nvSpPr>
              <p:spPr bwMode="auto">
                <a:xfrm flipH="1" flipV="1">
                  <a:off x="5181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23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5182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24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5227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25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5181" y="2100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72" name="Group 161"/>
              <p:cNvGrpSpPr>
                <a:grpSpLocks/>
              </p:cNvGrpSpPr>
              <p:nvPr/>
            </p:nvGrpSpPr>
            <p:grpSpPr bwMode="auto">
              <a:xfrm>
                <a:off x="5250" y="2100"/>
                <a:ext cx="44" cy="96"/>
                <a:chOff x="5250" y="2100"/>
                <a:chExt cx="44" cy="96"/>
              </a:xfrm>
            </p:grpSpPr>
            <p:sp>
              <p:nvSpPr>
                <p:cNvPr id="125010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5265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11" name="Line 163"/>
                <p:cNvSpPr>
                  <a:spLocks noChangeShapeType="1"/>
                </p:cNvSpPr>
                <p:nvPr/>
              </p:nvSpPr>
              <p:spPr bwMode="auto">
                <a:xfrm>
                  <a:off x="5265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12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5280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13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5280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14" name="Line 166"/>
                <p:cNvSpPr>
                  <a:spLocks noChangeShapeType="1"/>
                </p:cNvSpPr>
                <p:nvPr/>
              </p:nvSpPr>
              <p:spPr bwMode="auto">
                <a:xfrm flipH="1" flipV="1">
                  <a:off x="5249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15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5250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16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5295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17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5249" y="2100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73" name="Group 170"/>
              <p:cNvGrpSpPr>
                <a:grpSpLocks/>
              </p:cNvGrpSpPr>
              <p:nvPr/>
            </p:nvGrpSpPr>
            <p:grpSpPr bwMode="auto">
              <a:xfrm>
                <a:off x="5317" y="2100"/>
                <a:ext cx="45" cy="96"/>
                <a:chOff x="5317" y="2100"/>
                <a:chExt cx="45" cy="96"/>
              </a:xfrm>
            </p:grpSpPr>
            <p:sp>
              <p:nvSpPr>
                <p:cNvPr id="125002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5333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03" name="Line 172"/>
                <p:cNvSpPr>
                  <a:spLocks noChangeShapeType="1"/>
                </p:cNvSpPr>
                <p:nvPr/>
              </p:nvSpPr>
              <p:spPr bwMode="auto">
                <a:xfrm>
                  <a:off x="5333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04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5348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05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5348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06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5316" y="2135"/>
                  <a:ext cx="18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07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5317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08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5363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09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5316" y="2100"/>
                  <a:ext cx="48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74" name="Group 179"/>
              <p:cNvGrpSpPr>
                <a:grpSpLocks/>
              </p:cNvGrpSpPr>
              <p:nvPr/>
            </p:nvGrpSpPr>
            <p:grpSpPr bwMode="auto">
              <a:xfrm>
                <a:off x="5386" y="2100"/>
                <a:ext cx="44" cy="96"/>
                <a:chOff x="5386" y="2100"/>
                <a:chExt cx="44" cy="96"/>
              </a:xfrm>
            </p:grpSpPr>
            <p:sp>
              <p:nvSpPr>
                <p:cNvPr id="124994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401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95" name="Line 181"/>
                <p:cNvSpPr>
                  <a:spLocks noChangeShapeType="1"/>
                </p:cNvSpPr>
                <p:nvPr/>
              </p:nvSpPr>
              <p:spPr bwMode="auto">
                <a:xfrm>
                  <a:off x="5401" y="2197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96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5416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97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5416" y="2135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98" name="Line 184"/>
                <p:cNvSpPr>
                  <a:spLocks noChangeShapeType="1"/>
                </p:cNvSpPr>
                <p:nvPr/>
              </p:nvSpPr>
              <p:spPr bwMode="auto">
                <a:xfrm flipH="1" flipV="1">
                  <a:off x="5385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99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5386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00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5431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5001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5385" y="2100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75" name="Group 188"/>
              <p:cNvGrpSpPr>
                <a:grpSpLocks/>
              </p:cNvGrpSpPr>
              <p:nvPr/>
            </p:nvGrpSpPr>
            <p:grpSpPr bwMode="auto">
              <a:xfrm>
                <a:off x="5454" y="2100"/>
                <a:ext cx="44" cy="96"/>
                <a:chOff x="5454" y="2100"/>
                <a:chExt cx="44" cy="96"/>
              </a:xfrm>
            </p:grpSpPr>
            <p:sp>
              <p:nvSpPr>
                <p:cNvPr id="124986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5469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87" name="Line 190"/>
                <p:cNvSpPr>
                  <a:spLocks noChangeShapeType="1"/>
                </p:cNvSpPr>
                <p:nvPr/>
              </p:nvSpPr>
              <p:spPr bwMode="auto">
                <a:xfrm>
                  <a:off x="5469" y="2197"/>
                  <a:ext cx="14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88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5483" y="2147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89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5483" y="2135"/>
                  <a:ext cx="16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90" name="Line 193"/>
                <p:cNvSpPr>
                  <a:spLocks noChangeShapeType="1"/>
                </p:cNvSpPr>
                <p:nvPr/>
              </p:nvSpPr>
              <p:spPr bwMode="auto">
                <a:xfrm flipH="1" flipV="1">
                  <a:off x="5453" y="2135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91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5454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92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5499" y="2099"/>
                  <a:ext cx="1" cy="38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93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5453" y="2100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grpSp>
            <p:nvGrpSpPr>
              <p:cNvPr id="124976" name="Group 197"/>
              <p:cNvGrpSpPr>
                <a:grpSpLocks/>
              </p:cNvGrpSpPr>
              <p:nvPr/>
            </p:nvGrpSpPr>
            <p:grpSpPr bwMode="auto">
              <a:xfrm>
                <a:off x="4366" y="2066"/>
                <a:ext cx="44" cy="98"/>
                <a:chOff x="4366" y="2066"/>
                <a:chExt cx="44" cy="98"/>
              </a:xfrm>
            </p:grpSpPr>
            <p:sp>
              <p:nvSpPr>
                <p:cNvPr id="124978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4381" y="2115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79" name="Line 199"/>
                <p:cNvSpPr>
                  <a:spLocks noChangeShapeType="1"/>
                </p:cNvSpPr>
                <p:nvPr/>
              </p:nvSpPr>
              <p:spPr bwMode="auto">
                <a:xfrm>
                  <a:off x="4381" y="2165"/>
                  <a:ext cx="15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80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4396" y="2115"/>
                  <a:ext cx="1" cy="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81" name="Line 201"/>
                <p:cNvSpPr>
                  <a:spLocks noChangeShapeType="1"/>
                </p:cNvSpPr>
                <p:nvPr/>
              </p:nvSpPr>
              <p:spPr bwMode="auto">
                <a:xfrm flipV="1">
                  <a:off x="4396" y="2103"/>
                  <a:ext cx="15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82" name="Line 202"/>
                <p:cNvSpPr>
                  <a:spLocks noChangeShapeType="1"/>
                </p:cNvSpPr>
                <p:nvPr/>
              </p:nvSpPr>
              <p:spPr bwMode="auto">
                <a:xfrm flipH="1" flipV="1">
                  <a:off x="4365" y="2103"/>
                  <a:ext cx="17" cy="14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83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4366" y="2065"/>
                  <a:ext cx="1" cy="40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84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4411" y="2065"/>
                  <a:ext cx="1" cy="40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24985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4365" y="2066"/>
                  <a:ext cx="47" cy="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sp>
            <p:nvSpPr>
              <p:cNvPr id="124977" name="Freeform 206"/>
              <p:cNvSpPr>
                <a:spLocks noChangeArrowheads="1"/>
              </p:cNvSpPr>
              <p:nvPr/>
            </p:nvSpPr>
            <p:spPr bwMode="auto">
              <a:xfrm>
                <a:off x="4320" y="1968"/>
                <a:ext cx="91" cy="164"/>
              </a:xfrm>
              <a:custGeom>
                <a:avLst/>
                <a:gdLst>
                  <a:gd name="T0" fmla="*/ 91 w 181"/>
                  <a:gd name="T1" fmla="*/ 71 h 328"/>
                  <a:gd name="T2" fmla="*/ 0 w 181"/>
                  <a:gd name="T3" fmla="*/ 0 h 328"/>
                  <a:gd name="T4" fmla="*/ 0 w 181"/>
                  <a:gd name="T5" fmla="*/ 94 h 328"/>
                  <a:gd name="T6" fmla="*/ 91 w 181"/>
                  <a:gd name="T7" fmla="*/ 164 h 328"/>
                  <a:gd name="T8" fmla="*/ 91 w 181"/>
                  <a:gd name="T9" fmla="*/ 71 h 3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328"/>
                  <a:gd name="T17" fmla="*/ 181 w 181"/>
                  <a:gd name="T18" fmla="*/ 328 h 3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328">
                    <a:moveTo>
                      <a:pt x="181" y="142"/>
                    </a:moveTo>
                    <a:lnTo>
                      <a:pt x="0" y="0"/>
                    </a:lnTo>
                    <a:lnTo>
                      <a:pt x="0" y="187"/>
                    </a:lnTo>
                    <a:lnTo>
                      <a:pt x="181" y="328"/>
                    </a:lnTo>
                    <a:lnTo>
                      <a:pt x="181" y="142"/>
                    </a:lnTo>
                    <a:close/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NZ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078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1"/>
          <p:cNvSpPr txBox="1">
            <a:spLocks noChangeArrowheads="1"/>
          </p:cNvSpPr>
          <p:nvPr/>
        </p:nvSpPr>
        <p:spPr bwMode="auto">
          <a:xfrm>
            <a:off x="1714500" y="188913"/>
            <a:ext cx="2503488" cy="398462"/>
          </a:xfrm>
          <a:prstGeom prst="rect">
            <a:avLst/>
          </a:prstGeom>
          <a:noFill/>
          <a:ln w="2844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The Assembler Option</a:t>
            </a:r>
          </a:p>
        </p:txBody>
      </p:sp>
      <p:pic>
        <p:nvPicPr>
          <p:cNvPr id="1269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052513"/>
            <a:ext cx="76327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774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2000" dirty="0"/>
              <a:t>7-</a:t>
            </a:r>
            <a:fld id="{3AEAB545-74C5-4890-A781-6CC34C473929}" type="slidenum">
              <a:rPr lang="en-US" altLang="en-US" sz="2000"/>
              <a:pPr algn="r"/>
              <a:t>12</a:t>
            </a:fld>
            <a:endParaRPr lang="en-US" altLang="en-US" sz="20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Human-Readable Machine Language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Computers like ones and zeros</a:t>
            </a:r>
            <a:r>
              <a:rPr lang="en-US" altLang="en-US" dirty="0"/>
              <a:t>…</a:t>
            </a:r>
          </a:p>
          <a:p>
            <a:endParaRPr lang="en-US" altLang="en-US" dirty="0"/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Humans like symbols</a:t>
            </a:r>
            <a:r>
              <a:rPr lang="en-US" altLang="en-US" dirty="0"/>
              <a:t>…</a:t>
            </a:r>
          </a:p>
          <a:p>
            <a:endParaRPr lang="en-US" altLang="en-US" dirty="0"/>
          </a:p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Assembler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is a program that turns symbols into machine instructions.</a:t>
            </a:r>
          </a:p>
          <a:p>
            <a:pPr lvl="2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close correspondence between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symbols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instruction set</a:t>
            </a:r>
          </a:p>
          <a:p>
            <a:pPr lvl="2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mnemonics for opcodes</a:t>
            </a:r>
          </a:p>
          <a:p>
            <a:pPr lvl="2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labels for memory locations</a:t>
            </a:r>
          </a:p>
          <a:p>
            <a:pPr lvl="2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Additional operations for allocating storage and initializing data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352705" y="3359604"/>
            <a:ext cx="634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CE0000"/>
                </a:solidFill>
                <a:latin typeface="Courier New" panose="02070309020205020404" pitchFamily="49" charset="0"/>
              </a:rPr>
              <a:t>ADD	R6,R2,R6	</a:t>
            </a:r>
            <a:r>
              <a:rPr lang="en-US" altLang="en-US" i="1" dirty="0">
                <a:solidFill>
                  <a:srgbClr val="CE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2000" i="1" dirty="0">
                <a:solidFill>
                  <a:srgbClr val="CE0000"/>
                </a:solidFill>
                <a:latin typeface="Courier New" panose="02070309020205020404" pitchFamily="49" charset="0"/>
              </a:rPr>
              <a:t>increment index reg.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986821" y="1760292"/>
            <a:ext cx="310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CE0000"/>
                </a:solidFill>
                <a:latin typeface="Courier New" panose="02070309020205020404" pitchFamily="49" charset="0"/>
              </a:rPr>
              <a:t>0001110010000110</a:t>
            </a:r>
            <a:endParaRPr lang="en-US" altLang="en-US" sz="2000" b="1" i="1" dirty="0">
              <a:solidFill>
                <a:srgbClr val="CE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2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B22222"/>
                </a:solidFill>
                <a:effectLst/>
                <a:latin typeface="Arial" panose="020B0604020202020204" pitchFamily="34" charset="0"/>
              </a:rPr>
              <a:t>Mnemonics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096" y="1825625"/>
            <a:ext cx="10279703" cy="34750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There are two key ideas:</a:t>
            </a:r>
          </a:p>
          <a:p>
            <a:pPr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mnemonic opcodes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: we use abbreviations of English language words to denote operations. 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Mnemonics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are a set of readily memorized programming instructions that are later translated into pure machine code by a piece of software called an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'assembler’.</a:t>
            </a:r>
          </a:p>
          <a:p>
            <a:pPr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	</a:t>
            </a:r>
          </a:p>
          <a:p>
            <a:pPr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4077" y="6176963"/>
            <a:ext cx="462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Source: https://slideplayer.com/slide/5219000/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D258E-DC6A-4B40-8175-A1FC02668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515" y="4212494"/>
            <a:ext cx="269829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 AL, 32h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DC329-DFA6-4475-9D27-FD288085A38F}"/>
              </a:ext>
            </a:extLst>
          </p:cNvPr>
          <p:cNvSpPr txBox="1"/>
          <p:nvPr/>
        </p:nvSpPr>
        <p:spPr>
          <a:xfrm>
            <a:off x="1074096" y="4835424"/>
            <a:ext cx="104020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command is instructing the CPU to load 32 hex immediately into a register called AL. It is common practice for the CPU registers to have a two or three letter name.</a:t>
            </a:r>
          </a:p>
        </p:txBody>
      </p:sp>
    </p:spTree>
    <p:extLst>
      <p:ext uri="{BB962C8B-B14F-4D97-AF65-F5344CB8AC3E}">
        <p14:creationId xmlns:p14="http://schemas.microsoft.com/office/powerpoint/2010/main" val="167125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70A2-2E29-4BA7-8F85-29A6E948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B22222"/>
                </a:solidFill>
                <a:effectLst/>
                <a:latin typeface="Arial" panose="020B0604020202020204" pitchFamily="34" charset="0"/>
              </a:rPr>
              <a:t>Instruction set</a:t>
            </a:r>
            <a:br>
              <a:rPr lang="en-US" b="1" i="0" dirty="0">
                <a:solidFill>
                  <a:srgbClr val="B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6342-B21A-4CE7-89E7-BC997B8A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38943"/>
            <a:ext cx="11542939" cy="4809445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Assembly language consists of a set of mnemonics that can be used to program a CPU.</a:t>
            </a:r>
          </a:p>
          <a:p>
            <a:pPr algn="just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several mnemonics that together make up the complete instruction set of the CPU. They can be grouped according to the kind of processing they cover.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in the Intel 80186 instruction set some of the mnemonics are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Arithmetic mnemonics : ADD, SUB, DIV, MUL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transfer mnemonics: MOV, POP, IN, OUT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Logic mnemonics : AND, OR, XOR, NOT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Jump mnemonics : JMP, JZ (jump if zero)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Miscellaneous mnemonics : NOP (Do nothing for a bit)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One of the skills in writing assembly code is to become familiar with the instruction set of the target CPU.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9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341438"/>
            <a:ext cx="8208962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1703389" y="188913"/>
            <a:ext cx="2663825" cy="398462"/>
          </a:xfrm>
          <a:prstGeom prst="rect">
            <a:avLst/>
          </a:prstGeom>
          <a:solidFill>
            <a:srgbClr val="FFFFFF"/>
          </a:solidFill>
          <a:ln w="2844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The PIC 16 Series ALU</a:t>
            </a:r>
            <a:r>
              <a:rPr lang="en-GB" altLang="en-US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1076" name="Text Box 3"/>
          <p:cNvSpPr txBox="1">
            <a:spLocks noChangeArrowheads="1"/>
          </p:cNvSpPr>
          <p:nvPr/>
        </p:nvSpPr>
        <p:spPr bwMode="auto">
          <a:xfrm>
            <a:off x="5029201" y="188914"/>
            <a:ext cx="5236027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f</a:t>
            </a:r>
            <a:r>
              <a:rPr lang="en-US" altLang="en-US" sz="1600" dirty="0">
                <a:solidFill>
                  <a:srgbClr val="000000"/>
                </a:solidFill>
              </a:rPr>
              <a:t> for file (i.e. memory location in RAM), a 7-bit number; </a:t>
            </a:r>
          </a:p>
          <a:p>
            <a:pPr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b</a:t>
            </a:r>
            <a:r>
              <a:rPr lang="en-US" altLang="en-US" sz="1600" dirty="0">
                <a:solidFill>
                  <a:srgbClr val="000000"/>
                </a:solidFill>
              </a:rPr>
              <a:t> for bit, to be found within a file also specified, a single bit; </a:t>
            </a:r>
          </a:p>
          <a:p>
            <a:pPr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d</a:t>
            </a:r>
            <a:r>
              <a:rPr lang="en-US" altLang="en-US" sz="1600" dirty="0">
                <a:solidFill>
                  <a:srgbClr val="000000"/>
                </a:solidFill>
              </a:rPr>
              <a:t> for destination, as described above, a single bit;  </a:t>
            </a:r>
          </a:p>
          <a:p>
            <a:pPr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k</a:t>
            </a:r>
            <a:r>
              <a:rPr lang="en-US" altLang="en-US" sz="1600" dirty="0">
                <a:solidFill>
                  <a:srgbClr val="000000"/>
                </a:solidFill>
              </a:rPr>
              <a:t> for literal, an 8-bit number if data, or 11-bit if address</a:t>
            </a:r>
            <a:r>
              <a:rPr lang="en-GB" altLang="en-US" sz="16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2900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4" y="81643"/>
            <a:ext cx="869247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327706" y="139927"/>
            <a:ext cx="1439862" cy="1312862"/>
          </a:xfrm>
          <a:prstGeom prst="rect">
            <a:avLst/>
          </a:prstGeom>
          <a:noFill/>
          <a:ln w="2844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The PIC </a:t>
            </a:r>
          </a:p>
          <a:p>
            <a:pPr algn="ctr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16 Series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955015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1"/>
          <p:cNvSpPr txBox="1">
            <a:spLocks noChangeArrowheads="1"/>
          </p:cNvSpPr>
          <p:nvPr/>
        </p:nvSpPr>
        <p:spPr bwMode="auto">
          <a:xfrm>
            <a:off x="1703389" y="692151"/>
            <a:ext cx="8713787" cy="608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675"/>
              </a:spcBef>
              <a:buClrTx/>
            </a:pPr>
            <a:r>
              <a:rPr lang="en-US" altLang="en-US" sz="1800" b="1" dirty="0" err="1">
                <a:solidFill>
                  <a:srgbClr val="000000"/>
                </a:solidFill>
              </a:rPr>
              <a:t>clrw</a:t>
            </a:r>
            <a:r>
              <a:rPr lang="en-US" altLang="en-US" sz="1800" b="1" dirty="0">
                <a:solidFill>
                  <a:srgbClr val="000000"/>
                </a:solidFill>
              </a:rPr>
              <a:t>   </a:t>
            </a:r>
            <a:r>
              <a:rPr lang="en-US" altLang="en-US" sz="1800" dirty="0">
                <a:solidFill>
                  <a:srgbClr val="000000"/>
                </a:solidFill>
              </a:rPr>
              <a:t>clears the value in the W register to zero. There are no operands to specify. Column 5 tells us that the Status register </a:t>
            </a:r>
            <a:r>
              <a:rPr lang="en-US" altLang="en-US" sz="1800" b="1" dirty="0">
                <a:solidFill>
                  <a:srgbClr val="000000"/>
                </a:solidFill>
              </a:rPr>
              <a:t>Z </a:t>
            </a:r>
            <a:r>
              <a:rPr lang="en-US" altLang="en-US" sz="1800" dirty="0">
                <a:solidFill>
                  <a:srgbClr val="000000"/>
                </a:solidFill>
              </a:rPr>
              <a:t>bit is affected by the instruction. As the result of this instruction is always zero, the bit is always set to 1. No other Status register bits are affected.</a:t>
            </a:r>
          </a:p>
          <a:p>
            <a:pPr>
              <a:spcBef>
                <a:spcPts val="675"/>
              </a:spcBef>
              <a:buClrTx/>
            </a:pPr>
            <a:r>
              <a:rPr lang="en-US" altLang="en-US" sz="1800" b="1" dirty="0" err="1">
                <a:solidFill>
                  <a:srgbClr val="000000"/>
                </a:solidFill>
              </a:rPr>
              <a:t>clrf</a:t>
            </a:r>
            <a:r>
              <a:rPr lang="en-US" altLang="en-US" sz="1800" b="1" dirty="0">
                <a:solidFill>
                  <a:srgbClr val="000000"/>
                </a:solidFill>
              </a:rPr>
              <a:t> f</a:t>
            </a:r>
            <a:r>
              <a:rPr lang="en-US" altLang="en-US" sz="1800" dirty="0">
                <a:solidFill>
                  <a:srgbClr val="000000"/>
                </a:solidFill>
              </a:rPr>
              <a:t>   clears the value of a memory location, </a:t>
            </a:r>
            <a:r>
              <a:rPr lang="en-US" altLang="en-US" sz="1800" dirty="0" err="1">
                <a:solidFill>
                  <a:srgbClr val="000000"/>
                </a:solidFill>
              </a:rPr>
              <a:t>symbolised</a:t>
            </a:r>
            <a:r>
              <a:rPr lang="en-US" altLang="en-US" sz="1800" dirty="0">
                <a:solidFill>
                  <a:srgbClr val="000000"/>
                </a:solidFill>
              </a:rPr>
              <a:t> as </a:t>
            </a:r>
            <a:r>
              <a:rPr lang="en-US" altLang="en-US" sz="1800" b="1" dirty="0">
                <a:solidFill>
                  <a:srgbClr val="000000"/>
                </a:solidFill>
              </a:rPr>
              <a:t>f</a:t>
            </a:r>
            <a:r>
              <a:rPr lang="en-US" altLang="en-US" sz="1800" dirty="0">
                <a:solidFill>
                  <a:srgbClr val="000000"/>
                </a:solidFill>
              </a:rPr>
              <a:t>. It is up to the programmer to specify a value for </a:t>
            </a:r>
            <a:r>
              <a:rPr lang="en-US" altLang="en-US" sz="1800" b="1" dirty="0">
                <a:solidFill>
                  <a:srgbClr val="000000"/>
                </a:solidFill>
              </a:rPr>
              <a:t>f, </a:t>
            </a:r>
            <a:r>
              <a:rPr lang="en-US" altLang="en-US" sz="1800" dirty="0">
                <a:solidFill>
                  <a:srgbClr val="000000"/>
                </a:solidFill>
              </a:rPr>
              <a:t>which needs to be a valid memory address. Again, because the result is zero, the Status register </a:t>
            </a:r>
            <a:r>
              <a:rPr lang="en-US" altLang="en-US" sz="1800" b="1" dirty="0">
                <a:solidFill>
                  <a:srgbClr val="000000"/>
                </a:solidFill>
              </a:rPr>
              <a:t>Z </a:t>
            </a:r>
            <a:r>
              <a:rPr lang="en-US" altLang="en-US" sz="1800" dirty="0">
                <a:solidFill>
                  <a:srgbClr val="000000"/>
                </a:solidFill>
              </a:rPr>
              <a:t>bit is affected.</a:t>
            </a:r>
          </a:p>
          <a:p>
            <a:pPr>
              <a:spcBef>
                <a:spcPts val="675"/>
              </a:spcBef>
              <a:buClrTx/>
            </a:pPr>
            <a:r>
              <a:rPr lang="en-US" altLang="en-US" sz="1800" b="1" dirty="0" err="1">
                <a:solidFill>
                  <a:srgbClr val="000000"/>
                </a:solidFill>
              </a:rPr>
              <a:t>addwf</a:t>
            </a:r>
            <a:r>
              <a:rPr lang="en-US" altLang="en-US" sz="1800" b="1" dirty="0">
                <a:solidFill>
                  <a:srgbClr val="000000"/>
                </a:solidFill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</a:rPr>
              <a:t>f,d</a:t>
            </a:r>
            <a:r>
              <a:rPr lang="en-US" altLang="en-US" sz="1800" b="1" dirty="0">
                <a:solidFill>
                  <a:srgbClr val="000000"/>
                </a:solidFill>
              </a:rPr>
              <a:t>   </a:t>
            </a:r>
            <a:r>
              <a:rPr lang="en-US" altLang="en-US" sz="1800" dirty="0">
                <a:solidFill>
                  <a:srgbClr val="000000"/>
                </a:solidFill>
              </a:rPr>
              <a:t>adds the contents of the W register to the contents of a memory location </a:t>
            </a:r>
            <a:r>
              <a:rPr lang="en-US" altLang="en-US" sz="1800" dirty="0" err="1">
                <a:solidFill>
                  <a:srgbClr val="000000"/>
                </a:solidFill>
              </a:rPr>
              <a:t>symbolised</a:t>
            </a:r>
            <a:r>
              <a:rPr lang="en-US" altLang="en-US" sz="1800" dirty="0">
                <a:solidFill>
                  <a:srgbClr val="000000"/>
                </a:solidFill>
              </a:rPr>
              <a:t> by </a:t>
            </a:r>
            <a:r>
              <a:rPr lang="en-US" altLang="en-US" sz="1800" b="1" dirty="0">
                <a:solidFill>
                  <a:srgbClr val="000000"/>
                </a:solidFill>
              </a:rPr>
              <a:t>f</a:t>
            </a:r>
            <a:r>
              <a:rPr lang="en-US" altLang="en-US" sz="1800" dirty="0">
                <a:solidFill>
                  <a:srgbClr val="000000"/>
                </a:solidFill>
              </a:rPr>
              <a:t>. There is a choice of where the result is placed, determined by the value of the operand bit </a:t>
            </a:r>
            <a:r>
              <a:rPr lang="en-US" altLang="en-US" sz="1800" b="1" dirty="0">
                <a:solidFill>
                  <a:srgbClr val="000000"/>
                </a:solidFill>
              </a:rPr>
              <a:t>d</a:t>
            </a:r>
            <a:r>
              <a:rPr lang="en-US" altLang="en-US" sz="1800" dirty="0">
                <a:solidFill>
                  <a:srgbClr val="000000"/>
                </a:solidFill>
              </a:rPr>
              <a:t>. Because of the different values that the result can take, all three condition code bits, i.e. </a:t>
            </a:r>
            <a:r>
              <a:rPr lang="en-US" altLang="en-US" sz="1800" b="1" dirty="0">
                <a:solidFill>
                  <a:srgbClr val="000000"/>
                </a:solidFill>
              </a:rPr>
              <a:t>Z</a:t>
            </a:r>
            <a:r>
              <a:rPr lang="en-US" altLang="en-US" sz="1800" dirty="0">
                <a:solidFill>
                  <a:srgbClr val="000000"/>
                </a:solidFill>
              </a:rPr>
              <a:t>, </a:t>
            </a:r>
            <a:r>
              <a:rPr lang="en-US" altLang="en-US" sz="1800" b="1" dirty="0">
                <a:solidFill>
                  <a:srgbClr val="000000"/>
                </a:solidFill>
              </a:rPr>
              <a:t>C</a:t>
            </a:r>
            <a:r>
              <a:rPr lang="en-US" altLang="en-US" sz="1800" dirty="0">
                <a:solidFill>
                  <a:srgbClr val="000000"/>
                </a:solidFill>
              </a:rPr>
              <a:t>, and </a:t>
            </a:r>
            <a:r>
              <a:rPr lang="en-US" altLang="en-US" sz="1800" b="1" dirty="0">
                <a:solidFill>
                  <a:srgbClr val="000000"/>
                </a:solidFill>
              </a:rPr>
              <a:t>DC </a:t>
            </a:r>
            <a:r>
              <a:rPr lang="en-US" altLang="en-US" sz="1800" dirty="0">
                <a:solidFill>
                  <a:srgbClr val="000000"/>
                </a:solidFill>
              </a:rPr>
              <a:t>are affected by the instruction. </a:t>
            </a:r>
          </a:p>
          <a:p>
            <a:pPr>
              <a:spcBef>
                <a:spcPts val="675"/>
              </a:spcBef>
              <a:buClrTx/>
            </a:pPr>
            <a:r>
              <a:rPr lang="en-US" altLang="en-US" sz="1800" b="1" dirty="0" err="1">
                <a:solidFill>
                  <a:srgbClr val="000000"/>
                </a:solidFill>
              </a:rPr>
              <a:t>addlw</a:t>
            </a:r>
            <a:r>
              <a:rPr lang="en-US" altLang="en-US" sz="1800" b="1" dirty="0">
                <a:solidFill>
                  <a:srgbClr val="000000"/>
                </a:solidFill>
              </a:rPr>
              <a:t> k   </a:t>
            </a:r>
            <a:r>
              <a:rPr lang="en-US" altLang="en-US" sz="1800" dirty="0">
                <a:solidFill>
                  <a:srgbClr val="000000"/>
                </a:solidFill>
              </a:rPr>
              <a:t>adds a </a:t>
            </a:r>
            <a:r>
              <a:rPr lang="en-US" altLang="en-US" sz="1800" i="1" dirty="0">
                <a:solidFill>
                  <a:srgbClr val="000000"/>
                </a:solidFill>
              </a:rPr>
              <a:t>literal</a:t>
            </a:r>
            <a:r>
              <a:rPr lang="en-US" altLang="en-US" sz="1800" dirty="0">
                <a:solidFill>
                  <a:srgbClr val="000000"/>
                </a:solidFill>
              </a:rPr>
              <a:t>, i.e. an 8-bit number written into the program and represented by </a:t>
            </a:r>
            <a:r>
              <a:rPr lang="en-US" altLang="en-US" sz="1800" b="1" dirty="0">
                <a:solidFill>
                  <a:srgbClr val="000000"/>
                </a:solidFill>
              </a:rPr>
              <a:t>k</a:t>
            </a:r>
            <a:r>
              <a:rPr lang="en-US" altLang="en-US" sz="1800" dirty="0">
                <a:solidFill>
                  <a:srgbClr val="000000"/>
                </a:solidFill>
              </a:rPr>
              <a:t>, to the value held in the </a:t>
            </a:r>
            <a:r>
              <a:rPr lang="en-US" altLang="en-US" sz="1800" b="1" dirty="0">
                <a:solidFill>
                  <a:srgbClr val="000000"/>
                </a:solidFill>
              </a:rPr>
              <a:t>W</a:t>
            </a:r>
            <a:r>
              <a:rPr lang="en-US" altLang="en-US" sz="1800" dirty="0">
                <a:solidFill>
                  <a:srgbClr val="000000"/>
                </a:solidFill>
              </a:rPr>
              <a:t> register. Like the </a:t>
            </a:r>
            <a:r>
              <a:rPr lang="en-US" altLang="en-US" sz="1800" b="1" dirty="0" err="1">
                <a:solidFill>
                  <a:srgbClr val="000000"/>
                </a:solidFill>
              </a:rPr>
              <a:t>addwf</a:t>
            </a:r>
            <a:r>
              <a:rPr lang="en-US" altLang="en-US" sz="1800" b="1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0000"/>
                </a:solidFill>
              </a:rPr>
              <a:t>instruction, The </a:t>
            </a:r>
            <a:r>
              <a:rPr lang="en-US" altLang="en-US" sz="1800" b="1" dirty="0">
                <a:solidFill>
                  <a:srgbClr val="000000"/>
                </a:solidFill>
              </a:rPr>
              <a:t>Z, C</a:t>
            </a:r>
            <a:r>
              <a:rPr lang="en-US" altLang="en-US" sz="1800" dirty="0">
                <a:solidFill>
                  <a:srgbClr val="000000"/>
                </a:solidFill>
              </a:rPr>
              <a:t>, and</a:t>
            </a:r>
            <a:r>
              <a:rPr lang="en-US" altLang="en-US" sz="1800" b="1" dirty="0">
                <a:solidFill>
                  <a:srgbClr val="000000"/>
                </a:solidFill>
              </a:rPr>
              <a:t> DC </a:t>
            </a:r>
            <a:r>
              <a:rPr lang="en-US" altLang="en-US" sz="1800" dirty="0">
                <a:solidFill>
                  <a:srgbClr val="000000"/>
                </a:solidFill>
              </a:rPr>
              <a:t>Status register bits can all be affected by the instruction.  </a:t>
            </a:r>
          </a:p>
          <a:p>
            <a:pPr>
              <a:spcBef>
                <a:spcPts val="675"/>
              </a:spcBef>
              <a:buClrTx/>
            </a:pPr>
            <a:r>
              <a:rPr lang="en-US" altLang="en-US" sz="1800" b="1" dirty="0" err="1">
                <a:solidFill>
                  <a:srgbClr val="000000"/>
                </a:solidFill>
              </a:rPr>
              <a:t>bcf</a:t>
            </a:r>
            <a:r>
              <a:rPr lang="en-US" altLang="en-US" sz="1800" b="1" dirty="0">
                <a:solidFill>
                  <a:srgbClr val="000000"/>
                </a:solidFill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</a:rPr>
              <a:t>f,b</a:t>
            </a:r>
            <a:r>
              <a:rPr lang="en-US" altLang="en-US" sz="1800" b="1" dirty="0">
                <a:solidFill>
                  <a:srgbClr val="000000"/>
                </a:solidFill>
              </a:rPr>
              <a:t>   </a:t>
            </a:r>
            <a:r>
              <a:rPr lang="en-US" altLang="en-US" sz="1800" dirty="0">
                <a:solidFill>
                  <a:srgbClr val="000000"/>
                </a:solidFill>
              </a:rPr>
              <a:t>clears a single bit in a memory location, </a:t>
            </a:r>
            <a:r>
              <a:rPr lang="en-US" altLang="en-US" sz="1800" dirty="0" err="1">
                <a:solidFill>
                  <a:srgbClr val="000000"/>
                </a:solidFill>
              </a:rPr>
              <a:t>symbolised</a:t>
            </a:r>
            <a:r>
              <a:rPr lang="en-US" altLang="en-US" sz="1800" dirty="0">
                <a:solidFill>
                  <a:srgbClr val="000000"/>
                </a:solidFill>
              </a:rPr>
              <a:t> by </a:t>
            </a:r>
            <a:r>
              <a:rPr lang="en-US" altLang="en-US" sz="1800" b="1" dirty="0">
                <a:solidFill>
                  <a:srgbClr val="000000"/>
                </a:solidFill>
              </a:rPr>
              <a:t>f</a:t>
            </a:r>
            <a:r>
              <a:rPr lang="en-US" altLang="en-US" sz="1800" dirty="0">
                <a:solidFill>
                  <a:srgbClr val="000000"/>
                </a:solidFill>
              </a:rPr>
              <a:t>. The bit number </a:t>
            </a:r>
            <a:r>
              <a:rPr lang="en-US" altLang="en-US" sz="1800" b="1" dirty="0">
                <a:solidFill>
                  <a:srgbClr val="000000"/>
                </a:solidFill>
              </a:rPr>
              <a:t>b</a:t>
            </a:r>
            <a:r>
              <a:rPr lang="en-US" altLang="en-US" sz="1800" dirty="0">
                <a:solidFill>
                  <a:srgbClr val="000000"/>
                </a:solidFill>
              </a:rPr>
              <a:t> will take a value from 0 to 7, to identify any one of the 8 bits in a memory location. No Status register flags are affected, even though it is possible to imagine that the result of the instruction could be to set a memory location to zero.</a:t>
            </a:r>
          </a:p>
          <a:p>
            <a:pPr>
              <a:spcBef>
                <a:spcPts val="675"/>
              </a:spcBef>
              <a:buClrTx/>
            </a:pPr>
            <a:r>
              <a:rPr lang="en-US" altLang="en-US" sz="1800" b="1" dirty="0" err="1">
                <a:solidFill>
                  <a:srgbClr val="000000"/>
                </a:solidFill>
              </a:rPr>
              <a:t>goto</a:t>
            </a:r>
            <a:r>
              <a:rPr lang="en-US" altLang="en-US" sz="1800" b="1" dirty="0">
                <a:solidFill>
                  <a:srgbClr val="000000"/>
                </a:solidFill>
              </a:rPr>
              <a:t> k   </a:t>
            </a:r>
            <a:r>
              <a:rPr lang="en-US" altLang="en-US" sz="1800" dirty="0">
                <a:solidFill>
                  <a:srgbClr val="000000"/>
                </a:solidFill>
              </a:rPr>
              <a:t>This instruction causes the program execution to jump to another point in the program, whose address is given by the constant </a:t>
            </a:r>
            <a:r>
              <a:rPr lang="en-US" altLang="en-US" sz="1800" b="1" dirty="0">
                <a:solidFill>
                  <a:srgbClr val="000000"/>
                </a:solidFill>
              </a:rPr>
              <a:t>k</a:t>
            </a:r>
            <a:r>
              <a:rPr lang="en-US" altLang="en-US" sz="1800" dirty="0">
                <a:solidFill>
                  <a:srgbClr val="000000"/>
                </a:solidFill>
              </a:rPr>
              <a:t>. It is up to the programmer to give a value for </a:t>
            </a:r>
            <a:r>
              <a:rPr lang="en-US" altLang="en-US" sz="1800" b="1" dirty="0">
                <a:solidFill>
                  <a:srgbClr val="000000"/>
                </a:solidFill>
              </a:rPr>
              <a:t>k. </a:t>
            </a:r>
            <a:r>
              <a:rPr lang="en-US" altLang="en-US" sz="1800" dirty="0">
                <a:solidFill>
                  <a:srgbClr val="000000"/>
                </a:solidFill>
              </a:rPr>
              <a:t>No Status bits are affected.</a:t>
            </a: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1703389" y="188913"/>
            <a:ext cx="3095625" cy="398462"/>
          </a:xfrm>
          <a:prstGeom prst="rect">
            <a:avLst/>
          </a:prstGeom>
          <a:noFill/>
          <a:ln w="2844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Some Example Instructions</a:t>
            </a:r>
            <a:r>
              <a:rPr lang="en-GB" altLang="en-US" sz="20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21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2000"/>
              <a:t>7-</a:t>
            </a:r>
            <a:fld id="{1CF71459-BD52-42EE-85C2-47CA44176B25}" type="slidenum">
              <a:rPr lang="en-US" altLang="en-US" sz="2000"/>
              <a:pPr algn="r"/>
              <a:t>18</a:t>
            </a:fld>
            <a:endParaRPr lang="en-US" altLang="en-US" sz="20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6698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Opcodes and Operands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3203" y="1173957"/>
            <a:ext cx="8686800" cy="5334000"/>
          </a:xfrm>
        </p:spPr>
        <p:txBody>
          <a:bodyPr>
            <a:normAutofit/>
          </a:bodyPr>
          <a:lstStyle/>
          <a:p>
            <a:pPr>
              <a:tabLst>
                <a:tab pos="1370013" algn="l"/>
                <a:tab pos="1993900" algn="l"/>
              </a:tabLst>
            </a:pPr>
            <a:r>
              <a:rPr lang="en-US" altLang="en-US" dirty="0">
                <a:solidFill>
                  <a:srgbClr val="CE0000"/>
                </a:solidFill>
              </a:rPr>
              <a:t>Opcodes (</a:t>
            </a:r>
            <a:r>
              <a:rPr lang="en-NZ" dirty="0"/>
              <a:t>An opcode is short for 'Operation Code'.</a:t>
            </a:r>
            <a:r>
              <a:rPr lang="en-US" altLang="en-US" dirty="0">
                <a:solidFill>
                  <a:srgbClr val="CE0000"/>
                </a:solidFill>
              </a:rPr>
              <a:t>)</a:t>
            </a:r>
          </a:p>
          <a:p>
            <a:pPr lvl="1">
              <a:tabLst>
                <a:tab pos="1370013" algn="l"/>
                <a:tab pos="1993900" algn="l"/>
              </a:tabLst>
            </a:pPr>
            <a:r>
              <a:rPr lang="en-US" altLang="en-US" dirty="0"/>
              <a:t>reserved symbols that correspond to instructions</a:t>
            </a:r>
          </a:p>
          <a:p>
            <a:pPr marL="914400" lvl="2" indent="0">
              <a:buNone/>
              <a:tabLst>
                <a:tab pos="1370013" algn="l"/>
                <a:tab pos="1993900" algn="l"/>
              </a:tabLst>
            </a:pPr>
            <a:r>
              <a:rPr lang="en-US" altLang="en-US" dirty="0"/>
              <a:t>( </a:t>
            </a:r>
            <a:r>
              <a:rPr lang="en-US" altLang="en-US" sz="2400" dirty="0">
                <a:latin typeface="Courier New" panose="02070309020205020404" pitchFamily="49" charset="0"/>
              </a:rPr>
              <a:t>ADD</a:t>
            </a:r>
            <a:r>
              <a:rPr lang="en-US" altLang="en-US" sz="2400" dirty="0"/>
              <a:t>,</a:t>
            </a:r>
            <a:r>
              <a:rPr lang="en-US" altLang="en-US" sz="2400" dirty="0">
                <a:latin typeface="Courier New" panose="02070309020205020404" pitchFamily="49" charset="0"/>
              </a:rPr>
              <a:t> AND</a:t>
            </a:r>
            <a:r>
              <a:rPr lang="en-US" altLang="en-US" sz="2400" dirty="0"/>
              <a:t>,</a:t>
            </a:r>
            <a:r>
              <a:rPr lang="en-US" altLang="en-US" sz="2400" dirty="0">
                <a:latin typeface="Courier New" panose="02070309020205020404" pitchFamily="49" charset="0"/>
              </a:rPr>
              <a:t> MOV</a:t>
            </a:r>
            <a:r>
              <a:rPr lang="en-US" altLang="en-US" sz="2400" dirty="0"/>
              <a:t>,</a:t>
            </a:r>
            <a:r>
              <a:rPr lang="en-US" altLang="en-US" sz="2400" dirty="0">
                <a:latin typeface="Courier New" panose="02070309020205020404" pitchFamily="49" charset="0"/>
              </a:rPr>
              <a:t> BSF</a:t>
            </a:r>
            <a:r>
              <a:rPr lang="en-US" altLang="en-US" sz="2400" dirty="0"/>
              <a:t>, …)</a:t>
            </a:r>
          </a:p>
          <a:p>
            <a:pPr lvl="2">
              <a:tabLst>
                <a:tab pos="1370013" algn="l"/>
                <a:tab pos="1993900" algn="l"/>
              </a:tabLst>
            </a:pPr>
            <a:r>
              <a:rPr lang="en-US" altLang="en-US" sz="2400" dirty="0"/>
              <a:t>ex: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AL, 34h</a:t>
            </a:r>
            <a:r>
              <a:rPr lang="en-US" altLang="en-US" sz="32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marL="914400" lvl="2" indent="0">
              <a:buNone/>
              <a:tabLst>
                <a:tab pos="1370013" algn="l"/>
                <a:tab pos="1993900" algn="l"/>
              </a:tabLst>
            </a:pPr>
            <a:r>
              <a:rPr lang="en-NZ" sz="2400" dirty="0"/>
              <a:t>The opcode is the MOV instruction. The other parts are called the 'operands'.</a:t>
            </a:r>
            <a:endParaRPr lang="en-US" altLang="en-US" sz="2400" dirty="0"/>
          </a:p>
          <a:p>
            <a:pPr>
              <a:tabLst>
                <a:tab pos="1370013" algn="l"/>
                <a:tab pos="1993900" algn="l"/>
              </a:tabLst>
            </a:pPr>
            <a:r>
              <a:rPr lang="en-US" altLang="en-US" dirty="0">
                <a:solidFill>
                  <a:srgbClr val="CE0000"/>
                </a:solidFill>
              </a:rPr>
              <a:t>Operands</a:t>
            </a:r>
          </a:p>
          <a:p>
            <a:pPr lvl="1">
              <a:tabLst>
                <a:tab pos="1370013" algn="l"/>
                <a:tab pos="1993900" algn="l"/>
              </a:tabLst>
            </a:pPr>
            <a:r>
              <a:rPr lang="en-NZ" dirty="0"/>
              <a:t>Operands are manipulated by the opcode. </a:t>
            </a:r>
          </a:p>
          <a:p>
            <a:pPr marL="457200" lvl="1" indent="0">
              <a:buNone/>
              <a:tabLst>
                <a:tab pos="1370013" algn="l"/>
                <a:tab pos="1993900" algn="l"/>
              </a:tabLst>
            </a:pPr>
            <a:r>
              <a:rPr lang="en-NZ" dirty="0"/>
              <a:t>In the given example, the operands are the register named AL and the value 34 hex.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7842" y="5584706"/>
            <a:ext cx="927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Source: </a:t>
            </a:r>
            <a:r>
              <a:rPr lang="en-NZ" dirty="0">
                <a:hlinkClick r:id="rId3"/>
              </a:rPr>
              <a:t>http://www.teach-ict.com/as_as_computing/ocr/H447/F453/3_3_8/features/miniweb/pg4.htm</a:t>
            </a:r>
            <a:r>
              <a:rPr lang="en-N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131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1D2-ABFD-49A4-A2E9-018C52DD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B22222"/>
                </a:solidFill>
                <a:effectLst/>
                <a:latin typeface="Arial" panose="020B0604020202020204" pitchFamily="34" charset="0"/>
              </a:rPr>
              <a:t>Symbolic addressing</a:t>
            </a:r>
            <a:br>
              <a:rPr lang="en-US" b="1" i="0" dirty="0">
                <a:solidFill>
                  <a:srgbClr val="B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9E6A-A1AC-47FE-9D73-45134BE90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5" y="130311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Another key aspect of programming is to fetch or store data and instructions from memory.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simplest way to do this is to refer directly to a memory location such as #3001. However, it is difficult to see the meaning of the data in location #3001.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symbolic addresses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: we invent “meaningful” names for memory storage locations we need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911B02-B1DB-42BA-AD02-B1826E350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78540"/>
              </p:ext>
            </p:extLst>
          </p:nvPr>
        </p:nvGraphicFramePr>
        <p:xfrm>
          <a:off x="1147082" y="5187175"/>
          <a:ext cx="9417505" cy="1097280"/>
        </p:xfrm>
        <a:graphic>
          <a:graphicData uri="http://schemas.openxmlformats.org/drawingml/2006/table">
            <a:tbl>
              <a:tblPr/>
              <a:tblGrid>
                <a:gridCol w="3946701">
                  <a:extLst>
                    <a:ext uri="{9D8B030D-6E8A-4147-A177-3AD203B41FA5}">
                      <a16:colId xmlns:a16="http://schemas.microsoft.com/office/drawing/2014/main" val="3756277609"/>
                    </a:ext>
                  </a:extLst>
                </a:gridCol>
                <a:gridCol w="2735402">
                  <a:extLst>
                    <a:ext uri="{9D8B030D-6E8A-4147-A177-3AD203B41FA5}">
                      <a16:colId xmlns:a16="http://schemas.microsoft.com/office/drawing/2014/main" val="677500875"/>
                    </a:ext>
                  </a:extLst>
                </a:gridCol>
                <a:gridCol w="2735402">
                  <a:extLst>
                    <a:ext uri="{9D8B030D-6E8A-4147-A177-3AD203B41FA5}">
                      <a16:colId xmlns:a16="http://schemas.microsoft.com/office/drawing/2014/main" val="3445246053"/>
                    </a:ext>
                  </a:extLst>
                </a:gridCol>
              </a:tblGrid>
              <a:tr h="570481">
                <a:tc>
                  <a:txBody>
                    <a:bodyPr/>
                    <a:lstStyle/>
                    <a:p>
                      <a:r>
                        <a:rPr lang="en-US" sz="2400" dirty="0"/>
                        <a:t>DIAM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EQU 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define a constant called diam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049857"/>
                  </a:ext>
                </a:extLst>
              </a:tr>
              <a:tr h="29616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17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4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NZ" sz="40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In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The difference between High-Level and Low-Level programming languages</a:t>
            </a:r>
          </a:p>
          <a:p>
            <a:r>
              <a:rPr lang="en-NZ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What is and why assembly language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Writing in Assembler</a:t>
            </a:r>
          </a:p>
          <a:p>
            <a:r>
              <a:rPr lang="en-NZ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 Writing our first (Simple) Assembly language program in MPLAB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134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/>
          <p:cNvSpPr>
            <a:spLocks noChangeArrowheads="1"/>
          </p:cNvSpPr>
          <p:nvPr/>
        </p:nvSpPr>
        <p:spPr bwMode="auto">
          <a:xfrm>
            <a:off x="1711325" y="201613"/>
            <a:ext cx="3181350" cy="398462"/>
          </a:xfrm>
          <a:prstGeom prst="rect">
            <a:avLst/>
          </a:prstGeom>
          <a:noFill/>
          <a:ln w="2844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Developing a Simple Project </a:t>
            </a:r>
          </a:p>
        </p:txBody>
      </p:sp>
      <p:sp>
        <p:nvSpPr>
          <p:cNvPr id="129027" name="Rectangle 2"/>
          <p:cNvSpPr>
            <a:spLocks noChangeArrowheads="1"/>
          </p:cNvSpPr>
          <p:nvPr/>
        </p:nvSpPr>
        <p:spPr bwMode="auto">
          <a:xfrm>
            <a:off x="4576763" y="1609725"/>
            <a:ext cx="27162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4575175" y="1700213"/>
            <a:ext cx="276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Write/modify Source Code</a:t>
            </a:r>
          </a:p>
        </p:txBody>
      </p:sp>
      <p:sp>
        <p:nvSpPr>
          <p:cNvPr id="129029" name="Rectangle 4"/>
          <p:cNvSpPr>
            <a:spLocks noChangeArrowheads="1"/>
          </p:cNvSpPr>
          <p:nvPr/>
        </p:nvSpPr>
        <p:spPr bwMode="auto">
          <a:xfrm>
            <a:off x="4683125" y="2465389"/>
            <a:ext cx="271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0" name="Rectangle 5"/>
          <p:cNvSpPr>
            <a:spLocks noChangeArrowheads="1"/>
          </p:cNvSpPr>
          <p:nvPr/>
        </p:nvSpPr>
        <p:spPr bwMode="auto">
          <a:xfrm>
            <a:off x="5011739" y="2565400"/>
            <a:ext cx="1951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Assemble/Compile</a:t>
            </a:r>
          </a:p>
        </p:txBody>
      </p:sp>
      <p:sp>
        <p:nvSpPr>
          <p:cNvPr id="129031" name="Rectangle 6"/>
          <p:cNvSpPr>
            <a:spLocks noChangeArrowheads="1"/>
          </p:cNvSpPr>
          <p:nvPr/>
        </p:nvSpPr>
        <p:spPr bwMode="auto">
          <a:xfrm>
            <a:off x="5216525" y="3321051"/>
            <a:ext cx="1614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2" name="Rectangle 7"/>
          <p:cNvSpPr>
            <a:spLocks noChangeArrowheads="1"/>
          </p:cNvSpPr>
          <p:nvPr/>
        </p:nvSpPr>
        <p:spPr bwMode="auto">
          <a:xfrm>
            <a:off x="5445125" y="3429000"/>
            <a:ext cx="1074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(Simulate)</a:t>
            </a:r>
          </a:p>
        </p:txBody>
      </p:sp>
      <p:sp>
        <p:nvSpPr>
          <p:cNvPr id="129033" name="Rectangle 8"/>
          <p:cNvSpPr>
            <a:spLocks noChangeArrowheads="1"/>
          </p:cNvSpPr>
          <p:nvPr/>
        </p:nvSpPr>
        <p:spPr bwMode="auto">
          <a:xfrm>
            <a:off x="5216526" y="4283076"/>
            <a:ext cx="15970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4" name="Rectangle 9"/>
          <p:cNvSpPr>
            <a:spLocks noChangeArrowheads="1"/>
          </p:cNvSpPr>
          <p:nvPr/>
        </p:nvSpPr>
        <p:spPr bwMode="auto">
          <a:xfrm>
            <a:off x="5445126" y="4365625"/>
            <a:ext cx="1065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Download</a:t>
            </a:r>
          </a:p>
        </p:txBody>
      </p:sp>
      <p:sp>
        <p:nvSpPr>
          <p:cNvPr id="129035" name="Rectangle 10"/>
          <p:cNvSpPr>
            <a:spLocks noChangeArrowheads="1"/>
          </p:cNvSpPr>
          <p:nvPr/>
        </p:nvSpPr>
        <p:spPr bwMode="auto">
          <a:xfrm>
            <a:off x="4789489" y="5246689"/>
            <a:ext cx="24860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6" name="Rectangle 11"/>
          <p:cNvSpPr>
            <a:spLocks noChangeArrowheads="1"/>
          </p:cNvSpPr>
          <p:nvPr/>
        </p:nvSpPr>
        <p:spPr bwMode="auto">
          <a:xfrm>
            <a:off x="5084763" y="5300663"/>
            <a:ext cx="177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Test in Hardware</a:t>
            </a:r>
          </a:p>
        </p:txBody>
      </p:sp>
      <p:grpSp>
        <p:nvGrpSpPr>
          <p:cNvPr id="129037" name="Group 12"/>
          <p:cNvGrpSpPr>
            <a:grpSpLocks/>
          </p:cNvGrpSpPr>
          <p:nvPr/>
        </p:nvGrpSpPr>
        <p:grpSpPr bwMode="auto">
          <a:xfrm>
            <a:off x="5878513" y="2144713"/>
            <a:ext cx="169862" cy="425450"/>
            <a:chOff x="2743" y="1351"/>
            <a:chExt cx="107" cy="268"/>
          </a:xfrm>
        </p:grpSpPr>
        <p:sp>
          <p:nvSpPr>
            <p:cNvPr id="129059" name="Rectangle 13"/>
            <p:cNvSpPr>
              <a:spLocks noChangeArrowheads="1"/>
            </p:cNvSpPr>
            <p:nvPr/>
          </p:nvSpPr>
          <p:spPr bwMode="auto">
            <a:xfrm>
              <a:off x="2789" y="1351"/>
              <a:ext cx="17" cy="164"/>
            </a:xfrm>
            <a:prstGeom prst="rect">
              <a:avLst/>
            </a:prstGeom>
            <a:solidFill>
              <a:srgbClr val="3333CC"/>
            </a:solidFill>
            <a:ln w="936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29060" name="Freeform 14"/>
            <p:cNvSpPr>
              <a:spLocks noChangeArrowheads="1"/>
            </p:cNvSpPr>
            <p:nvPr/>
          </p:nvSpPr>
          <p:spPr bwMode="auto">
            <a:xfrm>
              <a:off x="2743" y="1512"/>
              <a:ext cx="108" cy="108"/>
            </a:xfrm>
            <a:custGeom>
              <a:avLst/>
              <a:gdLst>
                <a:gd name="T0" fmla="*/ 0 w 108"/>
                <a:gd name="T1" fmla="*/ 0 h 108"/>
                <a:gd name="T2" fmla="*/ 54 w 108"/>
                <a:gd name="T3" fmla="*/ 108 h 108"/>
                <a:gd name="T4" fmla="*/ 108 w 108"/>
                <a:gd name="T5" fmla="*/ 0 h 108"/>
                <a:gd name="T6" fmla="*/ 0 w 108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08"/>
                <a:gd name="T14" fmla="*/ 108 w 108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08">
                  <a:moveTo>
                    <a:pt x="0" y="0"/>
                  </a:moveTo>
                  <a:lnTo>
                    <a:pt x="54" y="108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  <a:ln w="936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129038" name="Group 15"/>
          <p:cNvGrpSpPr>
            <a:grpSpLocks/>
          </p:cNvGrpSpPr>
          <p:nvPr/>
        </p:nvGrpSpPr>
        <p:grpSpPr bwMode="auto">
          <a:xfrm>
            <a:off x="5878513" y="3000375"/>
            <a:ext cx="169862" cy="425450"/>
            <a:chOff x="2743" y="1890"/>
            <a:chExt cx="107" cy="268"/>
          </a:xfrm>
        </p:grpSpPr>
        <p:sp>
          <p:nvSpPr>
            <p:cNvPr id="129057" name="Rectangle 16"/>
            <p:cNvSpPr>
              <a:spLocks noChangeArrowheads="1"/>
            </p:cNvSpPr>
            <p:nvPr/>
          </p:nvSpPr>
          <p:spPr bwMode="auto">
            <a:xfrm>
              <a:off x="2789" y="1890"/>
              <a:ext cx="17" cy="164"/>
            </a:xfrm>
            <a:prstGeom prst="rect">
              <a:avLst/>
            </a:prstGeom>
            <a:solidFill>
              <a:srgbClr val="3333CC"/>
            </a:solidFill>
            <a:ln w="936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29058" name="Freeform 17"/>
            <p:cNvSpPr>
              <a:spLocks noChangeArrowheads="1"/>
            </p:cNvSpPr>
            <p:nvPr/>
          </p:nvSpPr>
          <p:spPr bwMode="auto">
            <a:xfrm>
              <a:off x="2743" y="2051"/>
              <a:ext cx="108" cy="108"/>
            </a:xfrm>
            <a:custGeom>
              <a:avLst/>
              <a:gdLst>
                <a:gd name="T0" fmla="*/ 0 w 108"/>
                <a:gd name="T1" fmla="*/ 0 h 108"/>
                <a:gd name="T2" fmla="*/ 54 w 108"/>
                <a:gd name="T3" fmla="*/ 108 h 108"/>
                <a:gd name="T4" fmla="*/ 108 w 108"/>
                <a:gd name="T5" fmla="*/ 0 h 108"/>
                <a:gd name="T6" fmla="*/ 0 w 108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08"/>
                <a:gd name="T14" fmla="*/ 108 w 108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08">
                  <a:moveTo>
                    <a:pt x="0" y="0"/>
                  </a:moveTo>
                  <a:lnTo>
                    <a:pt x="54" y="108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  <a:ln w="936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129039" name="Group 18"/>
          <p:cNvGrpSpPr>
            <a:grpSpLocks/>
          </p:cNvGrpSpPr>
          <p:nvPr/>
        </p:nvGrpSpPr>
        <p:grpSpPr bwMode="auto">
          <a:xfrm>
            <a:off x="5878513" y="3856038"/>
            <a:ext cx="169862" cy="425450"/>
            <a:chOff x="2743" y="2429"/>
            <a:chExt cx="107" cy="268"/>
          </a:xfrm>
        </p:grpSpPr>
        <p:sp>
          <p:nvSpPr>
            <p:cNvPr id="129055" name="Rectangle 19"/>
            <p:cNvSpPr>
              <a:spLocks noChangeArrowheads="1"/>
            </p:cNvSpPr>
            <p:nvPr/>
          </p:nvSpPr>
          <p:spPr bwMode="auto">
            <a:xfrm>
              <a:off x="2789" y="2429"/>
              <a:ext cx="17" cy="164"/>
            </a:xfrm>
            <a:prstGeom prst="rect">
              <a:avLst/>
            </a:prstGeom>
            <a:solidFill>
              <a:srgbClr val="3333CC"/>
            </a:solidFill>
            <a:ln w="936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29056" name="Freeform 20"/>
            <p:cNvSpPr>
              <a:spLocks noChangeArrowheads="1"/>
            </p:cNvSpPr>
            <p:nvPr/>
          </p:nvSpPr>
          <p:spPr bwMode="auto">
            <a:xfrm>
              <a:off x="2743" y="2590"/>
              <a:ext cx="108" cy="108"/>
            </a:xfrm>
            <a:custGeom>
              <a:avLst/>
              <a:gdLst>
                <a:gd name="T0" fmla="*/ 0 w 108"/>
                <a:gd name="T1" fmla="*/ 0 h 108"/>
                <a:gd name="T2" fmla="*/ 54 w 108"/>
                <a:gd name="T3" fmla="*/ 108 h 108"/>
                <a:gd name="T4" fmla="*/ 108 w 108"/>
                <a:gd name="T5" fmla="*/ 0 h 108"/>
                <a:gd name="T6" fmla="*/ 0 w 108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08"/>
                <a:gd name="T14" fmla="*/ 108 w 108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08">
                  <a:moveTo>
                    <a:pt x="0" y="0"/>
                  </a:moveTo>
                  <a:lnTo>
                    <a:pt x="54" y="108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  <a:ln w="936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129040" name="Group 21"/>
          <p:cNvGrpSpPr>
            <a:grpSpLocks/>
          </p:cNvGrpSpPr>
          <p:nvPr/>
        </p:nvGrpSpPr>
        <p:grpSpPr bwMode="auto">
          <a:xfrm>
            <a:off x="5878513" y="4818064"/>
            <a:ext cx="169862" cy="427037"/>
            <a:chOff x="2743" y="3035"/>
            <a:chExt cx="107" cy="269"/>
          </a:xfrm>
        </p:grpSpPr>
        <p:sp>
          <p:nvSpPr>
            <p:cNvPr id="129053" name="Rectangle 22"/>
            <p:cNvSpPr>
              <a:spLocks noChangeArrowheads="1"/>
            </p:cNvSpPr>
            <p:nvPr/>
          </p:nvSpPr>
          <p:spPr bwMode="auto">
            <a:xfrm>
              <a:off x="2789" y="3035"/>
              <a:ext cx="17" cy="165"/>
            </a:xfrm>
            <a:prstGeom prst="rect">
              <a:avLst/>
            </a:prstGeom>
            <a:solidFill>
              <a:srgbClr val="3333CC"/>
            </a:solidFill>
            <a:ln w="936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29054" name="Freeform 23"/>
            <p:cNvSpPr>
              <a:spLocks noChangeArrowheads="1"/>
            </p:cNvSpPr>
            <p:nvPr/>
          </p:nvSpPr>
          <p:spPr bwMode="auto">
            <a:xfrm>
              <a:off x="2743" y="3197"/>
              <a:ext cx="108" cy="108"/>
            </a:xfrm>
            <a:custGeom>
              <a:avLst/>
              <a:gdLst>
                <a:gd name="T0" fmla="*/ 0 w 108"/>
                <a:gd name="T1" fmla="*/ 0 h 108"/>
                <a:gd name="T2" fmla="*/ 54 w 108"/>
                <a:gd name="T3" fmla="*/ 108 h 108"/>
                <a:gd name="T4" fmla="*/ 108 w 108"/>
                <a:gd name="T5" fmla="*/ 0 h 108"/>
                <a:gd name="T6" fmla="*/ 0 w 108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08"/>
                <a:gd name="T14" fmla="*/ 108 w 108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08">
                  <a:moveTo>
                    <a:pt x="0" y="0"/>
                  </a:moveTo>
                  <a:lnTo>
                    <a:pt x="54" y="108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  <a:ln w="936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129041" name="Freeform 24"/>
          <p:cNvSpPr>
            <a:spLocks noChangeArrowheads="1"/>
          </p:cNvSpPr>
          <p:nvPr/>
        </p:nvSpPr>
        <p:spPr bwMode="auto">
          <a:xfrm>
            <a:off x="4349751" y="1274764"/>
            <a:ext cx="982663" cy="2808287"/>
          </a:xfrm>
          <a:custGeom>
            <a:avLst/>
            <a:gdLst>
              <a:gd name="T0" fmla="*/ 982663 w 619"/>
              <a:gd name="T1" fmla="*/ 0 h 1769"/>
              <a:gd name="T2" fmla="*/ 947738 w 619"/>
              <a:gd name="T3" fmla="*/ 0 h 1769"/>
              <a:gd name="T4" fmla="*/ 852488 w 619"/>
              <a:gd name="T5" fmla="*/ 6350 h 1769"/>
              <a:gd name="T6" fmla="*/ 800100 w 619"/>
              <a:gd name="T7" fmla="*/ 17462 h 1769"/>
              <a:gd name="T8" fmla="*/ 709613 w 619"/>
              <a:gd name="T9" fmla="*/ 44450 h 1769"/>
              <a:gd name="T10" fmla="*/ 620713 w 619"/>
              <a:gd name="T11" fmla="*/ 87312 h 1769"/>
              <a:gd name="T12" fmla="*/ 573088 w 619"/>
              <a:gd name="T13" fmla="*/ 114300 h 1769"/>
              <a:gd name="T14" fmla="*/ 492125 w 619"/>
              <a:gd name="T15" fmla="*/ 171450 h 1769"/>
              <a:gd name="T16" fmla="*/ 415925 w 619"/>
              <a:gd name="T17" fmla="*/ 242887 h 1769"/>
              <a:gd name="T18" fmla="*/ 342900 w 619"/>
              <a:gd name="T19" fmla="*/ 323850 h 1769"/>
              <a:gd name="T20" fmla="*/ 277813 w 619"/>
              <a:gd name="T21" fmla="*/ 412750 h 1769"/>
              <a:gd name="T22" fmla="*/ 215900 w 619"/>
              <a:gd name="T23" fmla="*/ 512762 h 1769"/>
              <a:gd name="T24" fmla="*/ 160338 w 619"/>
              <a:gd name="T25" fmla="*/ 631825 h 1769"/>
              <a:gd name="T26" fmla="*/ 73025 w 619"/>
              <a:gd name="T27" fmla="*/ 866775 h 1769"/>
              <a:gd name="T28" fmla="*/ 19050 w 619"/>
              <a:gd name="T29" fmla="*/ 1130300 h 1769"/>
              <a:gd name="T30" fmla="*/ 4763 w 619"/>
              <a:gd name="T31" fmla="*/ 1268412 h 1769"/>
              <a:gd name="T32" fmla="*/ 0 w 619"/>
              <a:gd name="T33" fmla="*/ 1411287 h 1769"/>
              <a:gd name="T34" fmla="*/ 15875 w 619"/>
              <a:gd name="T35" fmla="*/ 1666875 h 1769"/>
              <a:gd name="T36" fmla="*/ 61913 w 619"/>
              <a:gd name="T37" fmla="*/ 1909762 h 1769"/>
              <a:gd name="T38" fmla="*/ 133350 w 619"/>
              <a:gd name="T39" fmla="*/ 2130425 h 1769"/>
              <a:gd name="T40" fmla="*/ 182563 w 619"/>
              <a:gd name="T41" fmla="*/ 2244725 h 1769"/>
              <a:gd name="T42" fmla="*/ 290513 w 619"/>
              <a:gd name="T43" fmla="*/ 2428875 h 1769"/>
              <a:gd name="T44" fmla="*/ 417513 w 619"/>
              <a:gd name="T45" fmla="*/ 2582862 h 1769"/>
              <a:gd name="T46" fmla="*/ 488950 w 619"/>
              <a:gd name="T47" fmla="*/ 2647950 h 1769"/>
              <a:gd name="T48" fmla="*/ 565150 w 619"/>
              <a:gd name="T49" fmla="*/ 2703512 h 1769"/>
              <a:gd name="T50" fmla="*/ 609600 w 619"/>
              <a:gd name="T51" fmla="*/ 2728912 h 1769"/>
              <a:gd name="T52" fmla="*/ 688975 w 619"/>
              <a:gd name="T53" fmla="*/ 2768600 h 1769"/>
              <a:gd name="T54" fmla="*/ 774700 w 619"/>
              <a:gd name="T55" fmla="*/ 2797175 h 1769"/>
              <a:gd name="T56" fmla="*/ 820738 w 619"/>
              <a:gd name="T57" fmla="*/ 2808287 h 1769"/>
              <a:gd name="T58" fmla="*/ 781050 w 619"/>
              <a:gd name="T59" fmla="*/ 2770187 h 1769"/>
              <a:gd name="T60" fmla="*/ 785813 w 619"/>
              <a:gd name="T61" fmla="*/ 2773362 h 1769"/>
              <a:gd name="T62" fmla="*/ 700088 w 619"/>
              <a:gd name="T63" fmla="*/ 2743200 h 1769"/>
              <a:gd name="T64" fmla="*/ 620713 w 619"/>
              <a:gd name="T65" fmla="*/ 2703512 h 1769"/>
              <a:gd name="T66" fmla="*/ 576263 w 619"/>
              <a:gd name="T67" fmla="*/ 2692400 h 1769"/>
              <a:gd name="T68" fmla="*/ 547688 w 619"/>
              <a:gd name="T69" fmla="*/ 2657475 h 1769"/>
              <a:gd name="T70" fmla="*/ 473075 w 619"/>
              <a:gd name="T71" fmla="*/ 2597150 h 1769"/>
              <a:gd name="T72" fmla="*/ 373063 w 619"/>
              <a:gd name="T73" fmla="*/ 2489200 h 1769"/>
              <a:gd name="T74" fmla="*/ 254000 w 619"/>
              <a:gd name="T75" fmla="*/ 2320925 h 1769"/>
              <a:gd name="T76" fmla="*/ 157163 w 619"/>
              <a:gd name="T77" fmla="*/ 2122487 h 1769"/>
              <a:gd name="T78" fmla="*/ 160338 w 619"/>
              <a:gd name="T79" fmla="*/ 2130425 h 1769"/>
              <a:gd name="T80" fmla="*/ 88900 w 619"/>
              <a:gd name="T81" fmla="*/ 1909762 h 1769"/>
              <a:gd name="T82" fmla="*/ 41275 w 619"/>
              <a:gd name="T83" fmla="*/ 1666875 h 1769"/>
              <a:gd name="T84" fmla="*/ 26988 w 619"/>
              <a:gd name="T85" fmla="*/ 1411287 h 1769"/>
              <a:gd name="T86" fmla="*/ 30163 w 619"/>
              <a:gd name="T87" fmla="*/ 1268412 h 1769"/>
              <a:gd name="T88" fmla="*/ 46038 w 619"/>
              <a:gd name="T89" fmla="*/ 1130300 h 1769"/>
              <a:gd name="T90" fmla="*/ 100013 w 619"/>
              <a:gd name="T91" fmla="*/ 866775 h 1769"/>
              <a:gd name="T92" fmla="*/ 185738 w 619"/>
              <a:gd name="T93" fmla="*/ 631825 h 1769"/>
              <a:gd name="T94" fmla="*/ 182563 w 619"/>
              <a:gd name="T95" fmla="*/ 639762 h 1769"/>
              <a:gd name="T96" fmla="*/ 266700 w 619"/>
              <a:gd name="T97" fmla="*/ 481012 h 1769"/>
              <a:gd name="T98" fmla="*/ 328613 w 619"/>
              <a:gd name="T99" fmla="*/ 387350 h 1769"/>
              <a:gd name="T100" fmla="*/ 398463 w 619"/>
              <a:gd name="T101" fmla="*/ 301625 h 1769"/>
              <a:gd name="T102" fmla="*/ 473075 w 619"/>
              <a:gd name="T103" fmla="*/ 225425 h 1769"/>
              <a:gd name="T104" fmla="*/ 550863 w 619"/>
              <a:gd name="T105" fmla="*/ 160337 h 1769"/>
              <a:gd name="T106" fmla="*/ 584200 w 619"/>
              <a:gd name="T107" fmla="*/ 122237 h 1769"/>
              <a:gd name="T108" fmla="*/ 631825 w 619"/>
              <a:gd name="T109" fmla="*/ 111125 h 1769"/>
              <a:gd name="T110" fmla="*/ 720725 w 619"/>
              <a:gd name="T111" fmla="*/ 69850 h 1769"/>
              <a:gd name="T112" fmla="*/ 811213 w 619"/>
              <a:gd name="T113" fmla="*/ 42862 h 1769"/>
              <a:gd name="T114" fmla="*/ 804863 w 619"/>
              <a:gd name="T115" fmla="*/ 42862 h 1769"/>
              <a:gd name="T116" fmla="*/ 898525 w 619"/>
              <a:gd name="T117" fmla="*/ 28575 h 1769"/>
              <a:gd name="T118" fmla="*/ 965200 w 619"/>
              <a:gd name="T119" fmla="*/ 26987 h 176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19"/>
              <a:gd name="T181" fmla="*/ 0 h 1769"/>
              <a:gd name="T182" fmla="*/ 619 w 619"/>
              <a:gd name="T183" fmla="*/ 1769 h 176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19" h="1769">
                <a:moveTo>
                  <a:pt x="619" y="17"/>
                </a:moveTo>
                <a:lnTo>
                  <a:pt x="619" y="0"/>
                </a:lnTo>
                <a:lnTo>
                  <a:pt x="608" y="0"/>
                </a:lnTo>
                <a:lnTo>
                  <a:pt x="597" y="0"/>
                </a:lnTo>
                <a:lnTo>
                  <a:pt x="566" y="2"/>
                </a:lnTo>
                <a:lnTo>
                  <a:pt x="537" y="4"/>
                </a:lnTo>
                <a:lnTo>
                  <a:pt x="507" y="10"/>
                </a:lnTo>
                <a:lnTo>
                  <a:pt x="504" y="11"/>
                </a:lnTo>
                <a:lnTo>
                  <a:pt x="475" y="18"/>
                </a:lnTo>
                <a:lnTo>
                  <a:pt x="447" y="28"/>
                </a:lnTo>
                <a:lnTo>
                  <a:pt x="419" y="41"/>
                </a:lnTo>
                <a:lnTo>
                  <a:pt x="391" y="55"/>
                </a:lnTo>
                <a:lnTo>
                  <a:pt x="364" y="70"/>
                </a:lnTo>
                <a:lnTo>
                  <a:pt x="361" y="72"/>
                </a:lnTo>
                <a:lnTo>
                  <a:pt x="335" y="89"/>
                </a:lnTo>
                <a:lnTo>
                  <a:pt x="310" y="108"/>
                </a:lnTo>
                <a:lnTo>
                  <a:pt x="286" y="129"/>
                </a:lnTo>
                <a:lnTo>
                  <a:pt x="262" y="153"/>
                </a:lnTo>
                <a:lnTo>
                  <a:pt x="238" y="177"/>
                </a:lnTo>
                <a:lnTo>
                  <a:pt x="216" y="204"/>
                </a:lnTo>
                <a:lnTo>
                  <a:pt x="195" y="232"/>
                </a:lnTo>
                <a:lnTo>
                  <a:pt x="175" y="260"/>
                </a:lnTo>
                <a:lnTo>
                  <a:pt x="155" y="291"/>
                </a:lnTo>
                <a:lnTo>
                  <a:pt x="136" y="323"/>
                </a:lnTo>
                <a:lnTo>
                  <a:pt x="102" y="390"/>
                </a:lnTo>
                <a:lnTo>
                  <a:pt x="101" y="398"/>
                </a:lnTo>
                <a:lnTo>
                  <a:pt x="71" y="469"/>
                </a:lnTo>
                <a:lnTo>
                  <a:pt x="46" y="546"/>
                </a:lnTo>
                <a:lnTo>
                  <a:pt x="26" y="628"/>
                </a:lnTo>
                <a:lnTo>
                  <a:pt x="12" y="712"/>
                </a:lnTo>
                <a:lnTo>
                  <a:pt x="7" y="755"/>
                </a:lnTo>
                <a:lnTo>
                  <a:pt x="3" y="799"/>
                </a:lnTo>
                <a:lnTo>
                  <a:pt x="1" y="844"/>
                </a:lnTo>
                <a:lnTo>
                  <a:pt x="0" y="889"/>
                </a:lnTo>
                <a:lnTo>
                  <a:pt x="3" y="970"/>
                </a:lnTo>
                <a:lnTo>
                  <a:pt x="10" y="1050"/>
                </a:lnTo>
                <a:lnTo>
                  <a:pt x="22" y="1128"/>
                </a:lnTo>
                <a:lnTo>
                  <a:pt x="39" y="1203"/>
                </a:lnTo>
                <a:lnTo>
                  <a:pt x="59" y="1275"/>
                </a:lnTo>
                <a:lnTo>
                  <a:pt x="84" y="1342"/>
                </a:lnTo>
                <a:lnTo>
                  <a:pt x="87" y="1349"/>
                </a:lnTo>
                <a:lnTo>
                  <a:pt x="115" y="1414"/>
                </a:lnTo>
                <a:lnTo>
                  <a:pt x="147" y="1474"/>
                </a:lnTo>
                <a:lnTo>
                  <a:pt x="183" y="1530"/>
                </a:lnTo>
                <a:lnTo>
                  <a:pt x="223" y="1581"/>
                </a:lnTo>
                <a:lnTo>
                  <a:pt x="263" y="1627"/>
                </a:lnTo>
                <a:lnTo>
                  <a:pt x="286" y="1648"/>
                </a:lnTo>
                <a:lnTo>
                  <a:pt x="308" y="1668"/>
                </a:lnTo>
                <a:lnTo>
                  <a:pt x="332" y="1686"/>
                </a:lnTo>
                <a:lnTo>
                  <a:pt x="356" y="1703"/>
                </a:lnTo>
                <a:lnTo>
                  <a:pt x="359" y="1704"/>
                </a:lnTo>
                <a:lnTo>
                  <a:pt x="384" y="1719"/>
                </a:lnTo>
                <a:lnTo>
                  <a:pt x="409" y="1733"/>
                </a:lnTo>
                <a:lnTo>
                  <a:pt x="434" y="1744"/>
                </a:lnTo>
                <a:lnTo>
                  <a:pt x="461" y="1754"/>
                </a:lnTo>
                <a:lnTo>
                  <a:pt x="488" y="1762"/>
                </a:lnTo>
                <a:lnTo>
                  <a:pt x="492" y="1762"/>
                </a:lnTo>
                <a:lnTo>
                  <a:pt x="517" y="1769"/>
                </a:lnTo>
                <a:lnTo>
                  <a:pt x="520" y="1752"/>
                </a:lnTo>
                <a:lnTo>
                  <a:pt x="492" y="1745"/>
                </a:lnTo>
                <a:lnTo>
                  <a:pt x="492" y="1754"/>
                </a:lnTo>
                <a:lnTo>
                  <a:pt x="495" y="1747"/>
                </a:lnTo>
                <a:lnTo>
                  <a:pt x="468" y="1738"/>
                </a:lnTo>
                <a:lnTo>
                  <a:pt x="441" y="1728"/>
                </a:lnTo>
                <a:lnTo>
                  <a:pt x="416" y="1717"/>
                </a:lnTo>
                <a:lnTo>
                  <a:pt x="391" y="1703"/>
                </a:lnTo>
                <a:lnTo>
                  <a:pt x="366" y="1689"/>
                </a:lnTo>
                <a:lnTo>
                  <a:pt x="363" y="1696"/>
                </a:lnTo>
                <a:lnTo>
                  <a:pt x="368" y="1690"/>
                </a:lnTo>
                <a:lnTo>
                  <a:pt x="345" y="1674"/>
                </a:lnTo>
                <a:lnTo>
                  <a:pt x="321" y="1655"/>
                </a:lnTo>
                <a:lnTo>
                  <a:pt x="298" y="1636"/>
                </a:lnTo>
                <a:lnTo>
                  <a:pt x="276" y="1615"/>
                </a:lnTo>
                <a:lnTo>
                  <a:pt x="235" y="1568"/>
                </a:lnTo>
                <a:lnTo>
                  <a:pt x="196" y="1518"/>
                </a:lnTo>
                <a:lnTo>
                  <a:pt x="160" y="1462"/>
                </a:lnTo>
                <a:lnTo>
                  <a:pt x="127" y="1401"/>
                </a:lnTo>
                <a:lnTo>
                  <a:pt x="99" y="1337"/>
                </a:lnTo>
                <a:lnTo>
                  <a:pt x="92" y="1342"/>
                </a:lnTo>
                <a:lnTo>
                  <a:pt x="101" y="1342"/>
                </a:lnTo>
                <a:lnTo>
                  <a:pt x="75" y="1275"/>
                </a:lnTo>
                <a:lnTo>
                  <a:pt x="56" y="1203"/>
                </a:lnTo>
                <a:lnTo>
                  <a:pt x="39" y="1128"/>
                </a:lnTo>
                <a:lnTo>
                  <a:pt x="26" y="1050"/>
                </a:lnTo>
                <a:lnTo>
                  <a:pt x="19" y="970"/>
                </a:lnTo>
                <a:lnTo>
                  <a:pt x="17" y="889"/>
                </a:lnTo>
                <a:lnTo>
                  <a:pt x="18" y="844"/>
                </a:lnTo>
                <a:lnTo>
                  <a:pt x="19" y="799"/>
                </a:lnTo>
                <a:lnTo>
                  <a:pt x="24" y="755"/>
                </a:lnTo>
                <a:lnTo>
                  <a:pt x="29" y="712"/>
                </a:lnTo>
                <a:lnTo>
                  <a:pt x="43" y="628"/>
                </a:lnTo>
                <a:lnTo>
                  <a:pt x="63" y="546"/>
                </a:lnTo>
                <a:lnTo>
                  <a:pt x="88" y="469"/>
                </a:lnTo>
                <a:lnTo>
                  <a:pt x="117" y="398"/>
                </a:lnTo>
                <a:lnTo>
                  <a:pt x="109" y="398"/>
                </a:lnTo>
                <a:lnTo>
                  <a:pt x="115" y="403"/>
                </a:lnTo>
                <a:lnTo>
                  <a:pt x="148" y="336"/>
                </a:lnTo>
                <a:lnTo>
                  <a:pt x="168" y="303"/>
                </a:lnTo>
                <a:lnTo>
                  <a:pt x="188" y="273"/>
                </a:lnTo>
                <a:lnTo>
                  <a:pt x="207" y="244"/>
                </a:lnTo>
                <a:lnTo>
                  <a:pt x="228" y="216"/>
                </a:lnTo>
                <a:lnTo>
                  <a:pt x="251" y="190"/>
                </a:lnTo>
                <a:lnTo>
                  <a:pt x="274" y="166"/>
                </a:lnTo>
                <a:lnTo>
                  <a:pt x="298" y="142"/>
                </a:lnTo>
                <a:lnTo>
                  <a:pt x="322" y="121"/>
                </a:lnTo>
                <a:lnTo>
                  <a:pt x="347" y="101"/>
                </a:lnTo>
                <a:lnTo>
                  <a:pt x="374" y="84"/>
                </a:lnTo>
                <a:lnTo>
                  <a:pt x="368" y="77"/>
                </a:lnTo>
                <a:lnTo>
                  <a:pt x="371" y="86"/>
                </a:lnTo>
                <a:lnTo>
                  <a:pt x="398" y="70"/>
                </a:lnTo>
                <a:lnTo>
                  <a:pt x="426" y="56"/>
                </a:lnTo>
                <a:lnTo>
                  <a:pt x="454" y="44"/>
                </a:lnTo>
                <a:lnTo>
                  <a:pt x="482" y="34"/>
                </a:lnTo>
                <a:lnTo>
                  <a:pt x="511" y="27"/>
                </a:lnTo>
                <a:lnTo>
                  <a:pt x="507" y="18"/>
                </a:lnTo>
                <a:lnTo>
                  <a:pt x="507" y="27"/>
                </a:lnTo>
                <a:lnTo>
                  <a:pt x="537" y="21"/>
                </a:lnTo>
                <a:lnTo>
                  <a:pt x="566" y="18"/>
                </a:lnTo>
                <a:lnTo>
                  <a:pt x="597" y="17"/>
                </a:lnTo>
                <a:lnTo>
                  <a:pt x="608" y="17"/>
                </a:lnTo>
                <a:lnTo>
                  <a:pt x="619" y="17"/>
                </a:lnTo>
                <a:close/>
              </a:path>
            </a:pathLst>
          </a:custGeom>
          <a:solidFill>
            <a:srgbClr val="3333CC"/>
          </a:solidFill>
          <a:ln w="936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129042" name="Freeform 25"/>
          <p:cNvSpPr>
            <a:spLocks noChangeArrowheads="1"/>
          </p:cNvSpPr>
          <p:nvPr/>
        </p:nvSpPr>
        <p:spPr bwMode="auto">
          <a:xfrm>
            <a:off x="5126039" y="3748088"/>
            <a:ext cx="852487" cy="334962"/>
          </a:xfrm>
          <a:custGeom>
            <a:avLst/>
            <a:gdLst>
              <a:gd name="T0" fmla="*/ 0 w 537"/>
              <a:gd name="T1" fmla="*/ 307975 h 211"/>
              <a:gd name="T2" fmla="*/ 0 w 537"/>
              <a:gd name="T3" fmla="*/ 334962 h 211"/>
              <a:gd name="T4" fmla="*/ 87312 w 537"/>
              <a:gd name="T5" fmla="*/ 333375 h 211"/>
              <a:gd name="T6" fmla="*/ 168275 w 537"/>
              <a:gd name="T7" fmla="*/ 328612 h 211"/>
              <a:gd name="T8" fmla="*/ 249237 w 537"/>
              <a:gd name="T9" fmla="*/ 319087 h 211"/>
              <a:gd name="T10" fmla="*/ 327025 w 537"/>
              <a:gd name="T11" fmla="*/ 307975 h 211"/>
              <a:gd name="T12" fmla="*/ 400050 w 537"/>
              <a:gd name="T13" fmla="*/ 295275 h 211"/>
              <a:gd name="T14" fmla="*/ 406400 w 537"/>
              <a:gd name="T15" fmla="*/ 295275 h 211"/>
              <a:gd name="T16" fmla="*/ 476250 w 537"/>
              <a:gd name="T17" fmla="*/ 277812 h 211"/>
              <a:gd name="T18" fmla="*/ 541337 w 537"/>
              <a:gd name="T19" fmla="*/ 258762 h 211"/>
              <a:gd name="T20" fmla="*/ 598487 w 537"/>
              <a:gd name="T21" fmla="*/ 239712 h 211"/>
              <a:gd name="T22" fmla="*/ 654050 w 537"/>
              <a:gd name="T23" fmla="*/ 217487 h 211"/>
              <a:gd name="T24" fmla="*/ 701675 w 537"/>
              <a:gd name="T25" fmla="*/ 192087 h 211"/>
              <a:gd name="T26" fmla="*/ 742950 w 537"/>
              <a:gd name="T27" fmla="*/ 165100 h 211"/>
              <a:gd name="T28" fmla="*/ 747712 w 537"/>
              <a:gd name="T29" fmla="*/ 163512 h 211"/>
              <a:gd name="T30" fmla="*/ 782637 w 537"/>
              <a:gd name="T31" fmla="*/ 134937 h 211"/>
              <a:gd name="T32" fmla="*/ 812800 w 537"/>
              <a:gd name="T33" fmla="*/ 104775 h 211"/>
              <a:gd name="T34" fmla="*/ 831850 w 537"/>
              <a:gd name="T35" fmla="*/ 74612 h 211"/>
              <a:gd name="T36" fmla="*/ 835025 w 537"/>
              <a:gd name="T37" fmla="*/ 65087 h 211"/>
              <a:gd name="T38" fmla="*/ 847725 w 537"/>
              <a:gd name="T39" fmla="*/ 34925 h 211"/>
              <a:gd name="T40" fmla="*/ 852487 w 537"/>
              <a:gd name="T41" fmla="*/ 0 h 211"/>
              <a:gd name="T42" fmla="*/ 825500 w 537"/>
              <a:gd name="T43" fmla="*/ 0 h 211"/>
              <a:gd name="T44" fmla="*/ 820737 w 537"/>
              <a:gd name="T45" fmla="*/ 34925 h 211"/>
              <a:gd name="T46" fmla="*/ 808037 w 537"/>
              <a:gd name="T47" fmla="*/ 65087 h 211"/>
              <a:gd name="T48" fmla="*/ 820737 w 537"/>
              <a:gd name="T49" fmla="*/ 65087 h 211"/>
              <a:gd name="T50" fmla="*/ 812800 w 537"/>
              <a:gd name="T51" fmla="*/ 53975 h 211"/>
              <a:gd name="T52" fmla="*/ 792162 w 537"/>
              <a:gd name="T53" fmla="*/ 85725 h 211"/>
              <a:gd name="T54" fmla="*/ 763587 w 537"/>
              <a:gd name="T55" fmla="*/ 114300 h 211"/>
              <a:gd name="T56" fmla="*/ 727075 w 537"/>
              <a:gd name="T57" fmla="*/ 142875 h 211"/>
              <a:gd name="T58" fmla="*/ 738187 w 537"/>
              <a:gd name="T59" fmla="*/ 152400 h 211"/>
              <a:gd name="T60" fmla="*/ 731837 w 537"/>
              <a:gd name="T61" fmla="*/ 141287 h 211"/>
              <a:gd name="T62" fmla="*/ 690562 w 537"/>
              <a:gd name="T63" fmla="*/ 168275 h 211"/>
              <a:gd name="T64" fmla="*/ 642937 w 537"/>
              <a:gd name="T65" fmla="*/ 192087 h 211"/>
              <a:gd name="T66" fmla="*/ 587375 w 537"/>
              <a:gd name="T67" fmla="*/ 214312 h 211"/>
              <a:gd name="T68" fmla="*/ 530225 w 537"/>
              <a:gd name="T69" fmla="*/ 234950 h 211"/>
              <a:gd name="T70" fmla="*/ 465137 w 537"/>
              <a:gd name="T71" fmla="*/ 252412 h 211"/>
              <a:gd name="T72" fmla="*/ 395287 w 537"/>
              <a:gd name="T73" fmla="*/ 269875 h 211"/>
              <a:gd name="T74" fmla="*/ 400050 w 537"/>
              <a:gd name="T75" fmla="*/ 280987 h 211"/>
              <a:gd name="T76" fmla="*/ 400050 w 537"/>
              <a:gd name="T77" fmla="*/ 268287 h 211"/>
              <a:gd name="T78" fmla="*/ 327025 w 537"/>
              <a:gd name="T79" fmla="*/ 280987 h 211"/>
              <a:gd name="T80" fmla="*/ 249237 w 537"/>
              <a:gd name="T81" fmla="*/ 292100 h 211"/>
              <a:gd name="T82" fmla="*/ 168275 w 537"/>
              <a:gd name="T83" fmla="*/ 301625 h 211"/>
              <a:gd name="T84" fmla="*/ 87312 w 537"/>
              <a:gd name="T85" fmla="*/ 306387 h 211"/>
              <a:gd name="T86" fmla="*/ 0 w 537"/>
              <a:gd name="T87" fmla="*/ 307975 h 21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37"/>
              <a:gd name="T133" fmla="*/ 0 h 211"/>
              <a:gd name="T134" fmla="*/ 537 w 537"/>
              <a:gd name="T135" fmla="*/ 211 h 21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37" h="211">
                <a:moveTo>
                  <a:pt x="0" y="194"/>
                </a:moveTo>
                <a:lnTo>
                  <a:pt x="0" y="211"/>
                </a:lnTo>
                <a:lnTo>
                  <a:pt x="55" y="210"/>
                </a:lnTo>
                <a:lnTo>
                  <a:pt x="106" y="207"/>
                </a:lnTo>
                <a:lnTo>
                  <a:pt x="157" y="201"/>
                </a:lnTo>
                <a:lnTo>
                  <a:pt x="206" y="194"/>
                </a:lnTo>
                <a:lnTo>
                  <a:pt x="252" y="186"/>
                </a:lnTo>
                <a:lnTo>
                  <a:pt x="256" y="186"/>
                </a:lnTo>
                <a:lnTo>
                  <a:pt x="300" y="175"/>
                </a:lnTo>
                <a:lnTo>
                  <a:pt x="341" y="163"/>
                </a:lnTo>
                <a:lnTo>
                  <a:pt x="377" y="151"/>
                </a:lnTo>
                <a:lnTo>
                  <a:pt x="412" y="137"/>
                </a:lnTo>
                <a:lnTo>
                  <a:pt x="442" y="121"/>
                </a:lnTo>
                <a:lnTo>
                  <a:pt x="468" y="104"/>
                </a:lnTo>
                <a:lnTo>
                  <a:pt x="471" y="103"/>
                </a:lnTo>
                <a:lnTo>
                  <a:pt x="493" y="85"/>
                </a:lnTo>
                <a:lnTo>
                  <a:pt x="512" y="66"/>
                </a:lnTo>
                <a:lnTo>
                  <a:pt x="524" y="47"/>
                </a:lnTo>
                <a:lnTo>
                  <a:pt x="526" y="41"/>
                </a:lnTo>
                <a:lnTo>
                  <a:pt x="534" y="22"/>
                </a:lnTo>
                <a:lnTo>
                  <a:pt x="537" y="0"/>
                </a:lnTo>
                <a:lnTo>
                  <a:pt x="520" y="0"/>
                </a:lnTo>
                <a:lnTo>
                  <a:pt x="517" y="22"/>
                </a:lnTo>
                <a:lnTo>
                  <a:pt x="509" y="41"/>
                </a:lnTo>
                <a:lnTo>
                  <a:pt x="517" y="41"/>
                </a:lnTo>
                <a:lnTo>
                  <a:pt x="512" y="34"/>
                </a:lnTo>
                <a:lnTo>
                  <a:pt x="499" y="54"/>
                </a:lnTo>
                <a:lnTo>
                  <a:pt x="481" y="72"/>
                </a:lnTo>
                <a:lnTo>
                  <a:pt x="458" y="90"/>
                </a:lnTo>
                <a:lnTo>
                  <a:pt x="465" y="96"/>
                </a:lnTo>
                <a:lnTo>
                  <a:pt x="461" y="89"/>
                </a:lnTo>
                <a:lnTo>
                  <a:pt x="435" y="106"/>
                </a:lnTo>
                <a:lnTo>
                  <a:pt x="405" y="121"/>
                </a:lnTo>
                <a:lnTo>
                  <a:pt x="370" y="135"/>
                </a:lnTo>
                <a:lnTo>
                  <a:pt x="334" y="148"/>
                </a:lnTo>
                <a:lnTo>
                  <a:pt x="293" y="159"/>
                </a:lnTo>
                <a:lnTo>
                  <a:pt x="249" y="170"/>
                </a:lnTo>
                <a:lnTo>
                  <a:pt x="252" y="177"/>
                </a:lnTo>
                <a:lnTo>
                  <a:pt x="252" y="169"/>
                </a:lnTo>
                <a:lnTo>
                  <a:pt x="206" y="177"/>
                </a:lnTo>
                <a:lnTo>
                  <a:pt x="157" y="184"/>
                </a:lnTo>
                <a:lnTo>
                  <a:pt x="106" y="190"/>
                </a:lnTo>
                <a:lnTo>
                  <a:pt x="55" y="193"/>
                </a:lnTo>
                <a:lnTo>
                  <a:pt x="0" y="194"/>
                </a:lnTo>
                <a:close/>
              </a:path>
            </a:pathLst>
          </a:custGeom>
          <a:solidFill>
            <a:srgbClr val="3333CC"/>
          </a:solidFill>
          <a:ln w="936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129043" name="Freeform 26"/>
          <p:cNvSpPr>
            <a:spLocks noChangeArrowheads="1"/>
          </p:cNvSpPr>
          <p:nvPr/>
        </p:nvSpPr>
        <p:spPr bwMode="auto">
          <a:xfrm>
            <a:off x="5324475" y="1274763"/>
            <a:ext cx="654050" cy="334962"/>
          </a:xfrm>
          <a:custGeom>
            <a:avLst/>
            <a:gdLst>
              <a:gd name="T0" fmla="*/ 0 w 412"/>
              <a:gd name="T1" fmla="*/ 0 h 211"/>
              <a:gd name="T2" fmla="*/ 0 w 412"/>
              <a:gd name="T3" fmla="*/ 26987 h 211"/>
              <a:gd name="T4" fmla="*/ 63500 w 412"/>
              <a:gd name="T5" fmla="*/ 28575 h 211"/>
              <a:gd name="T6" fmla="*/ 128588 w 412"/>
              <a:gd name="T7" fmla="*/ 33337 h 211"/>
              <a:gd name="T8" fmla="*/ 190500 w 412"/>
              <a:gd name="T9" fmla="*/ 39687 h 211"/>
              <a:gd name="T10" fmla="*/ 249238 w 412"/>
              <a:gd name="T11" fmla="*/ 52387 h 211"/>
              <a:gd name="T12" fmla="*/ 249238 w 412"/>
              <a:gd name="T13" fmla="*/ 38100 h 211"/>
              <a:gd name="T14" fmla="*/ 244475 w 412"/>
              <a:gd name="T15" fmla="*/ 52387 h 211"/>
              <a:gd name="T16" fmla="*/ 300038 w 412"/>
              <a:gd name="T17" fmla="*/ 65087 h 211"/>
              <a:gd name="T18" fmla="*/ 354013 w 412"/>
              <a:gd name="T19" fmla="*/ 80962 h 211"/>
              <a:gd name="T20" fmla="*/ 401638 w 412"/>
              <a:gd name="T21" fmla="*/ 98425 h 211"/>
              <a:gd name="T22" fmla="*/ 446088 w 412"/>
              <a:gd name="T23" fmla="*/ 120650 h 211"/>
              <a:gd name="T24" fmla="*/ 488950 w 412"/>
              <a:gd name="T25" fmla="*/ 142875 h 211"/>
              <a:gd name="T26" fmla="*/ 493713 w 412"/>
              <a:gd name="T27" fmla="*/ 130175 h 211"/>
              <a:gd name="T28" fmla="*/ 484188 w 412"/>
              <a:gd name="T29" fmla="*/ 141287 h 211"/>
              <a:gd name="T30" fmla="*/ 520700 w 412"/>
              <a:gd name="T31" fmla="*/ 165100 h 211"/>
              <a:gd name="T32" fmla="*/ 554038 w 412"/>
              <a:gd name="T33" fmla="*/ 192087 h 211"/>
              <a:gd name="T34" fmla="*/ 581025 w 412"/>
              <a:gd name="T35" fmla="*/ 219075 h 211"/>
              <a:gd name="T36" fmla="*/ 603250 w 412"/>
              <a:gd name="T37" fmla="*/ 249237 h 211"/>
              <a:gd name="T38" fmla="*/ 617538 w 412"/>
              <a:gd name="T39" fmla="*/ 279400 h 211"/>
              <a:gd name="T40" fmla="*/ 627063 w 412"/>
              <a:gd name="T41" fmla="*/ 269875 h 211"/>
              <a:gd name="T42" fmla="*/ 614363 w 412"/>
              <a:gd name="T43" fmla="*/ 269875 h 211"/>
              <a:gd name="T44" fmla="*/ 625475 w 412"/>
              <a:gd name="T45" fmla="*/ 301625 h 211"/>
              <a:gd name="T46" fmla="*/ 627063 w 412"/>
              <a:gd name="T47" fmla="*/ 334962 h 211"/>
              <a:gd name="T48" fmla="*/ 654050 w 412"/>
              <a:gd name="T49" fmla="*/ 334962 h 211"/>
              <a:gd name="T50" fmla="*/ 650875 w 412"/>
              <a:gd name="T51" fmla="*/ 301625 h 211"/>
              <a:gd name="T52" fmla="*/ 639763 w 412"/>
              <a:gd name="T53" fmla="*/ 269875 h 211"/>
              <a:gd name="T54" fmla="*/ 638175 w 412"/>
              <a:gd name="T55" fmla="*/ 258762 h 211"/>
              <a:gd name="T56" fmla="*/ 622300 w 412"/>
              <a:gd name="T57" fmla="*/ 230187 h 211"/>
              <a:gd name="T58" fmla="*/ 600075 w 412"/>
              <a:gd name="T59" fmla="*/ 198437 h 211"/>
              <a:gd name="T60" fmla="*/ 573088 w 412"/>
              <a:gd name="T61" fmla="*/ 171450 h 211"/>
              <a:gd name="T62" fmla="*/ 539750 w 412"/>
              <a:gd name="T63" fmla="*/ 144462 h 211"/>
              <a:gd name="T64" fmla="*/ 504825 w 412"/>
              <a:gd name="T65" fmla="*/ 120650 h 211"/>
              <a:gd name="T66" fmla="*/ 500063 w 412"/>
              <a:gd name="T67" fmla="*/ 119062 h 211"/>
              <a:gd name="T68" fmla="*/ 457200 w 412"/>
              <a:gd name="T69" fmla="*/ 96837 h 211"/>
              <a:gd name="T70" fmla="*/ 412750 w 412"/>
              <a:gd name="T71" fmla="*/ 74612 h 211"/>
              <a:gd name="T72" fmla="*/ 365125 w 412"/>
              <a:gd name="T73" fmla="*/ 55562 h 211"/>
              <a:gd name="T74" fmla="*/ 311150 w 412"/>
              <a:gd name="T75" fmla="*/ 39687 h 211"/>
              <a:gd name="T76" fmla="*/ 255588 w 412"/>
              <a:gd name="T77" fmla="*/ 26987 h 211"/>
              <a:gd name="T78" fmla="*/ 249238 w 412"/>
              <a:gd name="T79" fmla="*/ 25400 h 211"/>
              <a:gd name="T80" fmla="*/ 190500 w 412"/>
              <a:gd name="T81" fmla="*/ 14287 h 211"/>
              <a:gd name="T82" fmla="*/ 128588 w 412"/>
              <a:gd name="T83" fmla="*/ 6350 h 211"/>
              <a:gd name="T84" fmla="*/ 63500 w 412"/>
              <a:gd name="T85" fmla="*/ 3175 h 211"/>
              <a:gd name="T86" fmla="*/ 0 w 412"/>
              <a:gd name="T87" fmla="*/ 0 h 21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12"/>
              <a:gd name="T133" fmla="*/ 0 h 211"/>
              <a:gd name="T134" fmla="*/ 412 w 412"/>
              <a:gd name="T135" fmla="*/ 211 h 21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12" h="211">
                <a:moveTo>
                  <a:pt x="0" y="0"/>
                </a:moveTo>
                <a:lnTo>
                  <a:pt x="0" y="17"/>
                </a:lnTo>
                <a:lnTo>
                  <a:pt x="40" y="18"/>
                </a:lnTo>
                <a:lnTo>
                  <a:pt x="81" y="21"/>
                </a:lnTo>
                <a:lnTo>
                  <a:pt x="120" y="25"/>
                </a:lnTo>
                <a:lnTo>
                  <a:pt x="157" y="33"/>
                </a:lnTo>
                <a:lnTo>
                  <a:pt x="157" y="24"/>
                </a:lnTo>
                <a:lnTo>
                  <a:pt x="154" y="33"/>
                </a:lnTo>
                <a:lnTo>
                  <a:pt x="189" y="41"/>
                </a:lnTo>
                <a:lnTo>
                  <a:pt x="223" y="51"/>
                </a:lnTo>
                <a:lnTo>
                  <a:pt x="253" y="62"/>
                </a:lnTo>
                <a:lnTo>
                  <a:pt x="281" y="76"/>
                </a:lnTo>
                <a:lnTo>
                  <a:pt x="308" y="90"/>
                </a:lnTo>
                <a:lnTo>
                  <a:pt x="311" y="82"/>
                </a:lnTo>
                <a:lnTo>
                  <a:pt x="305" y="89"/>
                </a:lnTo>
                <a:lnTo>
                  <a:pt x="328" y="104"/>
                </a:lnTo>
                <a:lnTo>
                  <a:pt x="349" y="121"/>
                </a:lnTo>
                <a:lnTo>
                  <a:pt x="366" y="138"/>
                </a:lnTo>
                <a:lnTo>
                  <a:pt x="380" y="157"/>
                </a:lnTo>
                <a:lnTo>
                  <a:pt x="389" y="176"/>
                </a:lnTo>
                <a:lnTo>
                  <a:pt x="395" y="170"/>
                </a:lnTo>
                <a:lnTo>
                  <a:pt x="387" y="170"/>
                </a:lnTo>
                <a:lnTo>
                  <a:pt x="394" y="190"/>
                </a:lnTo>
                <a:lnTo>
                  <a:pt x="395" y="211"/>
                </a:lnTo>
                <a:lnTo>
                  <a:pt x="412" y="211"/>
                </a:lnTo>
                <a:lnTo>
                  <a:pt x="410" y="190"/>
                </a:lnTo>
                <a:lnTo>
                  <a:pt x="403" y="170"/>
                </a:lnTo>
                <a:lnTo>
                  <a:pt x="402" y="163"/>
                </a:lnTo>
                <a:lnTo>
                  <a:pt x="392" y="145"/>
                </a:lnTo>
                <a:lnTo>
                  <a:pt x="378" y="125"/>
                </a:lnTo>
                <a:lnTo>
                  <a:pt x="361" y="108"/>
                </a:lnTo>
                <a:lnTo>
                  <a:pt x="340" y="91"/>
                </a:lnTo>
                <a:lnTo>
                  <a:pt x="318" y="76"/>
                </a:lnTo>
                <a:lnTo>
                  <a:pt x="315" y="75"/>
                </a:lnTo>
                <a:lnTo>
                  <a:pt x="288" y="61"/>
                </a:lnTo>
                <a:lnTo>
                  <a:pt x="260" y="47"/>
                </a:lnTo>
                <a:lnTo>
                  <a:pt x="230" y="35"/>
                </a:lnTo>
                <a:lnTo>
                  <a:pt x="196" y="25"/>
                </a:lnTo>
                <a:lnTo>
                  <a:pt x="161" y="17"/>
                </a:lnTo>
                <a:lnTo>
                  <a:pt x="157" y="16"/>
                </a:lnTo>
                <a:lnTo>
                  <a:pt x="120" y="9"/>
                </a:lnTo>
                <a:lnTo>
                  <a:pt x="81" y="4"/>
                </a:lnTo>
                <a:lnTo>
                  <a:pt x="40" y="2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  <a:ln w="936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129044" name="Freeform 27"/>
          <p:cNvSpPr>
            <a:spLocks noChangeArrowheads="1"/>
          </p:cNvSpPr>
          <p:nvPr/>
        </p:nvSpPr>
        <p:spPr bwMode="auto">
          <a:xfrm>
            <a:off x="4029076" y="1274764"/>
            <a:ext cx="1196975" cy="4733925"/>
          </a:xfrm>
          <a:custGeom>
            <a:avLst/>
            <a:gdLst>
              <a:gd name="T0" fmla="*/ 1174750 w 754"/>
              <a:gd name="T1" fmla="*/ 0 h 2982"/>
              <a:gd name="T2" fmla="*/ 1036638 w 754"/>
              <a:gd name="T3" fmla="*/ 11113 h 2982"/>
              <a:gd name="T4" fmla="*/ 919163 w 754"/>
              <a:gd name="T5" fmla="*/ 49213 h 2982"/>
              <a:gd name="T6" fmla="*/ 804863 w 754"/>
              <a:gd name="T7" fmla="*/ 109538 h 2982"/>
              <a:gd name="T8" fmla="*/ 649288 w 754"/>
              <a:gd name="T9" fmla="*/ 236538 h 2982"/>
              <a:gd name="T10" fmla="*/ 504825 w 754"/>
              <a:gd name="T11" fmla="*/ 406400 h 2982"/>
              <a:gd name="T12" fmla="*/ 376238 w 754"/>
              <a:gd name="T13" fmla="*/ 615950 h 2982"/>
              <a:gd name="T14" fmla="*/ 261938 w 754"/>
              <a:gd name="T15" fmla="*/ 860425 h 2982"/>
              <a:gd name="T16" fmla="*/ 193675 w 754"/>
              <a:gd name="T17" fmla="*/ 1052513 h 2982"/>
              <a:gd name="T18" fmla="*/ 112713 w 754"/>
              <a:gd name="T19" fmla="*/ 1346200 h 2982"/>
              <a:gd name="T20" fmla="*/ 50800 w 754"/>
              <a:gd name="T21" fmla="*/ 1666875 h 2982"/>
              <a:gd name="T22" fmla="*/ 12700 w 754"/>
              <a:gd name="T23" fmla="*/ 2008188 h 2982"/>
              <a:gd name="T24" fmla="*/ 0 w 754"/>
              <a:gd name="T25" fmla="*/ 2366963 h 2982"/>
              <a:gd name="T26" fmla="*/ 12700 w 754"/>
              <a:gd name="T27" fmla="*/ 2725738 h 2982"/>
              <a:gd name="T28" fmla="*/ 50800 w 754"/>
              <a:gd name="T29" fmla="*/ 3067050 h 2982"/>
              <a:gd name="T30" fmla="*/ 112713 w 754"/>
              <a:gd name="T31" fmla="*/ 3387725 h 2982"/>
              <a:gd name="T32" fmla="*/ 193675 w 754"/>
              <a:gd name="T33" fmla="*/ 3681413 h 2982"/>
              <a:gd name="T34" fmla="*/ 261938 w 754"/>
              <a:gd name="T35" fmla="*/ 3873500 h 2982"/>
              <a:gd name="T36" fmla="*/ 376238 w 754"/>
              <a:gd name="T37" fmla="*/ 4119563 h 2982"/>
              <a:gd name="T38" fmla="*/ 504825 w 754"/>
              <a:gd name="T39" fmla="*/ 4327525 h 2982"/>
              <a:gd name="T40" fmla="*/ 649288 w 754"/>
              <a:gd name="T41" fmla="*/ 4497388 h 2982"/>
              <a:gd name="T42" fmla="*/ 804863 w 754"/>
              <a:gd name="T43" fmla="*/ 4624388 h 2982"/>
              <a:gd name="T44" fmla="*/ 919163 w 754"/>
              <a:gd name="T45" fmla="*/ 4684713 h 2982"/>
              <a:gd name="T46" fmla="*/ 1036638 w 754"/>
              <a:gd name="T47" fmla="*/ 4722813 h 2982"/>
              <a:gd name="T48" fmla="*/ 1173163 w 754"/>
              <a:gd name="T49" fmla="*/ 4733925 h 2982"/>
              <a:gd name="T50" fmla="*/ 1173163 w 754"/>
              <a:gd name="T51" fmla="*/ 4706938 h 2982"/>
              <a:gd name="T52" fmla="*/ 1036638 w 754"/>
              <a:gd name="T53" fmla="*/ 4695825 h 2982"/>
              <a:gd name="T54" fmla="*/ 985838 w 754"/>
              <a:gd name="T55" fmla="*/ 4679950 h 2982"/>
              <a:gd name="T56" fmla="*/ 820738 w 754"/>
              <a:gd name="T57" fmla="*/ 4602163 h 2982"/>
              <a:gd name="T58" fmla="*/ 771525 w 754"/>
              <a:gd name="T59" fmla="*/ 4567238 h 2982"/>
              <a:gd name="T60" fmla="*/ 620713 w 754"/>
              <a:gd name="T61" fmla="*/ 4425950 h 2982"/>
              <a:gd name="T62" fmla="*/ 481013 w 754"/>
              <a:gd name="T63" fmla="*/ 4243388 h 2982"/>
              <a:gd name="T64" fmla="*/ 358775 w 754"/>
              <a:gd name="T65" fmla="*/ 4021138 h 2982"/>
              <a:gd name="T66" fmla="*/ 273050 w 754"/>
              <a:gd name="T67" fmla="*/ 3863975 h 2982"/>
              <a:gd name="T68" fmla="*/ 220663 w 754"/>
              <a:gd name="T69" fmla="*/ 3681413 h 2982"/>
              <a:gd name="T70" fmla="*/ 139700 w 754"/>
              <a:gd name="T71" fmla="*/ 3387725 h 2982"/>
              <a:gd name="T72" fmla="*/ 77788 w 754"/>
              <a:gd name="T73" fmla="*/ 3067050 h 2982"/>
              <a:gd name="T74" fmla="*/ 39688 w 754"/>
              <a:gd name="T75" fmla="*/ 2725738 h 2982"/>
              <a:gd name="T76" fmla="*/ 26988 w 754"/>
              <a:gd name="T77" fmla="*/ 2366963 h 2982"/>
              <a:gd name="T78" fmla="*/ 39688 w 754"/>
              <a:gd name="T79" fmla="*/ 2008188 h 2982"/>
              <a:gd name="T80" fmla="*/ 77788 w 754"/>
              <a:gd name="T81" fmla="*/ 1666875 h 2982"/>
              <a:gd name="T82" fmla="*/ 139700 w 754"/>
              <a:gd name="T83" fmla="*/ 1346200 h 2982"/>
              <a:gd name="T84" fmla="*/ 220663 w 754"/>
              <a:gd name="T85" fmla="*/ 1052513 h 2982"/>
              <a:gd name="T86" fmla="*/ 273050 w 754"/>
              <a:gd name="T87" fmla="*/ 869950 h 2982"/>
              <a:gd name="T88" fmla="*/ 358775 w 754"/>
              <a:gd name="T89" fmla="*/ 712788 h 2982"/>
              <a:gd name="T90" fmla="*/ 481013 w 754"/>
              <a:gd name="T91" fmla="*/ 490538 h 2982"/>
              <a:gd name="T92" fmla="*/ 620713 w 754"/>
              <a:gd name="T93" fmla="*/ 307975 h 2982"/>
              <a:gd name="T94" fmla="*/ 771525 w 754"/>
              <a:gd name="T95" fmla="*/ 168275 h 2982"/>
              <a:gd name="T96" fmla="*/ 820738 w 754"/>
              <a:gd name="T97" fmla="*/ 131763 h 2982"/>
              <a:gd name="T98" fmla="*/ 985838 w 754"/>
              <a:gd name="T99" fmla="*/ 53975 h 2982"/>
              <a:gd name="T100" fmla="*/ 1036638 w 754"/>
              <a:gd name="T101" fmla="*/ 38100 h 2982"/>
              <a:gd name="T102" fmla="*/ 1174750 w 754"/>
              <a:gd name="T103" fmla="*/ 26988 h 298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754"/>
              <a:gd name="T157" fmla="*/ 0 h 2982"/>
              <a:gd name="T158" fmla="*/ 754 w 754"/>
              <a:gd name="T159" fmla="*/ 2982 h 298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754" h="2982">
                <a:moveTo>
                  <a:pt x="751" y="18"/>
                </a:moveTo>
                <a:lnTo>
                  <a:pt x="754" y="2"/>
                </a:lnTo>
                <a:lnTo>
                  <a:pt x="740" y="0"/>
                </a:lnTo>
                <a:lnTo>
                  <a:pt x="727" y="0"/>
                </a:lnTo>
                <a:lnTo>
                  <a:pt x="691" y="2"/>
                </a:lnTo>
                <a:lnTo>
                  <a:pt x="653" y="7"/>
                </a:lnTo>
                <a:lnTo>
                  <a:pt x="650" y="9"/>
                </a:lnTo>
                <a:lnTo>
                  <a:pt x="614" y="18"/>
                </a:lnTo>
                <a:lnTo>
                  <a:pt x="579" y="31"/>
                </a:lnTo>
                <a:lnTo>
                  <a:pt x="544" y="48"/>
                </a:lnTo>
                <a:lnTo>
                  <a:pt x="510" y="68"/>
                </a:lnTo>
                <a:lnTo>
                  <a:pt x="507" y="69"/>
                </a:lnTo>
                <a:lnTo>
                  <a:pt x="474" y="93"/>
                </a:lnTo>
                <a:lnTo>
                  <a:pt x="441" y="120"/>
                </a:lnTo>
                <a:lnTo>
                  <a:pt x="409" y="149"/>
                </a:lnTo>
                <a:lnTo>
                  <a:pt x="378" y="181"/>
                </a:lnTo>
                <a:lnTo>
                  <a:pt x="348" y="216"/>
                </a:lnTo>
                <a:lnTo>
                  <a:pt x="318" y="256"/>
                </a:lnTo>
                <a:lnTo>
                  <a:pt x="290" y="296"/>
                </a:lnTo>
                <a:lnTo>
                  <a:pt x="263" y="341"/>
                </a:lnTo>
                <a:lnTo>
                  <a:pt x="237" y="388"/>
                </a:lnTo>
                <a:lnTo>
                  <a:pt x="213" y="437"/>
                </a:lnTo>
                <a:lnTo>
                  <a:pt x="189" y="489"/>
                </a:lnTo>
                <a:lnTo>
                  <a:pt x="165" y="542"/>
                </a:lnTo>
                <a:lnTo>
                  <a:pt x="164" y="548"/>
                </a:lnTo>
                <a:lnTo>
                  <a:pt x="143" y="604"/>
                </a:lnTo>
                <a:lnTo>
                  <a:pt x="122" y="663"/>
                </a:lnTo>
                <a:lnTo>
                  <a:pt x="104" y="723"/>
                </a:lnTo>
                <a:lnTo>
                  <a:pt x="87" y="785"/>
                </a:lnTo>
                <a:lnTo>
                  <a:pt x="71" y="848"/>
                </a:lnTo>
                <a:lnTo>
                  <a:pt x="56" y="914"/>
                </a:lnTo>
                <a:lnTo>
                  <a:pt x="43" y="982"/>
                </a:lnTo>
                <a:lnTo>
                  <a:pt x="32" y="1050"/>
                </a:lnTo>
                <a:lnTo>
                  <a:pt x="22" y="1120"/>
                </a:lnTo>
                <a:lnTo>
                  <a:pt x="14" y="1192"/>
                </a:lnTo>
                <a:lnTo>
                  <a:pt x="8" y="1265"/>
                </a:lnTo>
                <a:lnTo>
                  <a:pt x="4" y="1339"/>
                </a:lnTo>
                <a:lnTo>
                  <a:pt x="1" y="1415"/>
                </a:lnTo>
                <a:lnTo>
                  <a:pt x="0" y="1491"/>
                </a:lnTo>
                <a:lnTo>
                  <a:pt x="1" y="1567"/>
                </a:lnTo>
                <a:lnTo>
                  <a:pt x="4" y="1643"/>
                </a:lnTo>
                <a:lnTo>
                  <a:pt x="8" y="1717"/>
                </a:lnTo>
                <a:lnTo>
                  <a:pt x="14" y="1790"/>
                </a:lnTo>
                <a:lnTo>
                  <a:pt x="22" y="1862"/>
                </a:lnTo>
                <a:lnTo>
                  <a:pt x="32" y="1932"/>
                </a:lnTo>
                <a:lnTo>
                  <a:pt x="43" y="2001"/>
                </a:lnTo>
                <a:lnTo>
                  <a:pt x="56" y="2068"/>
                </a:lnTo>
                <a:lnTo>
                  <a:pt x="71" y="2134"/>
                </a:lnTo>
                <a:lnTo>
                  <a:pt x="87" y="2197"/>
                </a:lnTo>
                <a:lnTo>
                  <a:pt x="104" y="2260"/>
                </a:lnTo>
                <a:lnTo>
                  <a:pt x="122" y="2319"/>
                </a:lnTo>
                <a:lnTo>
                  <a:pt x="143" y="2378"/>
                </a:lnTo>
                <a:lnTo>
                  <a:pt x="164" y="2434"/>
                </a:lnTo>
                <a:lnTo>
                  <a:pt x="165" y="2440"/>
                </a:lnTo>
                <a:lnTo>
                  <a:pt x="189" y="2493"/>
                </a:lnTo>
                <a:lnTo>
                  <a:pt x="213" y="2545"/>
                </a:lnTo>
                <a:lnTo>
                  <a:pt x="237" y="2595"/>
                </a:lnTo>
                <a:lnTo>
                  <a:pt x="263" y="2641"/>
                </a:lnTo>
                <a:lnTo>
                  <a:pt x="290" y="2686"/>
                </a:lnTo>
                <a:lnTo>
                  <a:pt x="318" y="2726"/>
                </a:lnTo>
                <a:lnTo>
                  <a:pt x="348" y="2766"/>
                </a:lnTo>
                <a:lnTo>
                  <a:pt x="378" y="2801"/>
                </a:lnTo>
                <a:lnTo>
                  <a:pt x="409" y="2833"/>
                </a:lnTo>
                <a:lnTo>
                  <a:pt x="441" y="2864"/>
                </a:lnTo>
                <a:lnTo>
                  <a:pt x="474" y="2889"/>
                </a:lnTo>
                <a:lnTo>
                  <a:pt x="507" y="2913"/>
                </a:lnTo>
                <a:lnTo>
                  <a:pt x="510" y="2915"/>
                </a:lnTo>
                <a:lnTo>
                  <a:pt x="544" y="2934"/>
                </a:lnTo>
                <a:lnTo>
                  <a:pt x="579" y="2951"/>
                </a:lnTo>
                <a:lnTo>
                  <a:pt x="614" y="2964"/>
                </a:lnTo>
                <a:lnTo>
                  <a:pt x="650" y="2974"/>
                </a:lnTo>
                <a:lnTo>
                  <a:pt x="653" y="2975"/>
                </a:lnTo>
                <a:lnTo>
                  <a:pt x="691" y="2981"/>
                </a:lnTo>
                <a:lnTo>
                  <a:pt x="727" y="2982"/>
                </a:lnTo>
                <a:lnTo>
                  <a:pt x="739" y="2982"/>
                </a:lnTo>
                <a:lnTo>
                  <a:pt x="750" y="2981"/>
                </a:lnTo>
                <a:lnTo>
                  <a:pt x="747" y="2964"/>
                </a:lnTo>
                <a:lnTo>
                  <a:pt x="739" y="2965"/>
                </a:lnTo>
                <a:lnTo>
                  <a:pt x="727" y="2965"/>
                </a:lnTo>
                <a:lnTo>
                  <a:pt x="691" y="2964"/>
                </a:lnTo>
                <a:lnTo>
                  <a:pt x="653" y="2958"/>
                </a:lnTo>
                <a:lnTo>
                  <a:pt x="653" y="2967"/>
                </a:lnTo>
                <a:lnTo>
                  <a:pt x="657" y="2958"/>
                </a:lnTo>
                <a:lnTo>
                  <a:pt x="621" y="2948"/>
                </a:lnTo>
                <a:lnTo>
                  <a:pt x="586" y="2936"/>
                </a:lnTo>
                <a:lnTo>
                  <a:pt x="551" y="2919"/>
                </a:lnTo>
                <a:lnTo>
                  <a:pt x="517" y="2899"/>
                </a:lnTo>
                <a:lnTo>
                  <a:pt x="513" y="2908"/>
                </a:lnTo>
                <a:lnTo>
                  <a:pt x="520" y="2901"/>
                </a:lnTo>
                <a:lnTo>
                  <a:pt x="486" y="2877"/>
                </a:lnTo>
                <a:lnTo>
                  <a:pt x="454" y="2851"/>
                </a:lnTo>
                <a:lnTo>
                  <a:pt x="422" y="2821"/>
                </a:lnTo>
                <a:lnTo>
                  <a:pt x="391" y="2788"/>
                </a:lnTo>
                <a:lnTo>
                  <a:pt x="360" y="2753"/>
                </a:lnTo>
                <a:lnTo>
                  <a:pt x="331" y="2714"/>
                </a:lnTo>
                <a:lnTo>
                  <a:pt x="303" y="2673"/>
                </a:lnTo>
                <a:lnTo>
                  <a:pt x="276" y="2628"/>
                </a:lnTo>
                <a:lnTo>
                  <a:pt x="249" y="2582"/>
                </a:lnTo>
                <a:lnTo>
                  <a:pt x="226" y="2533"/>
                </a:lnTo>
                <a:lnTo>
                  <a:pt x="202" y="2481"/>
                </a:lnTo>
                <a:lnTo>
                  <a:pt x="178" y="2427"/>
                </a:lnTo>
                <a:lnTo>
                  <a:pt x="172" y="2434"/>
                </a:lnTo>
                <a:lnTo>
                  <a:pt x="181" y="2434"/>
                </a:lnTo>
                <a:lnTo>
                  <a:pt x="160" y="2378"/>
                </a:lnTo>
                <a:lnTo>
                  <a:pt x="139" y="2319"/>
                </a:lnTo>
                <a:lnTo>
                  <a:pt x="120" y="2260"/>
                </a:lnTo>
                <a:lnTo>
                  <a:pt x="104" y="2197"/>
                </a:lnTo>
                <a:lnTo>
                  <a:pt x="88" y="2134"/>
                </a:lnTo>
                <a:lnTo>
                  <a:pt x="73" y="2068"/>
                </a:lnTo>
                <a:lnTo>
                  <a:pt x="60" y="2001"/>
                </a:lnTo>
                <a:lnTo>
                  <a:pt x="49" y="1932"/>
                </a:lnTo>
                <a:lnTo>
                  <a:pt x="39" y="1862"/>
                </a:lnTo>
                <a:lnTo>
                  <a:pt x="31" y="1790"/>
                </a:lnTo>
                <a:lnTo>
                  <a:pt x="25" y="1717"/>
                </a:lnTo>
                <a:lnTo>
                  <a:pt x="21" y="1643"/>
                </a:lnTo>
                <a:lnTo>
                  <a:pt x="18" y="1567"/>
                </a:lnTo>
                <a:lnTo>
                  <a:pt x="17" y="1491"/>
                </a:lnTo>
                <a:lnTo>
                  <a:pt x="18" y="1415"/>
                </a:lnTo>
                <a:lnTo>
                  <a:pt x="21" y="1339"/>
                </a:lnTo>
                <a:lnTo>
                  <a:pt x="25" y="1265"/>
                </a:lnTo>
                <a:lnTo>
                  <a:pt x="31" y="1192"/>
                </a:lnTo>
                <a:lnTo>
                  <a:pt x="39" y="1120"/>
                </a:lnTo>
                <a:lnTo>
                  <a:pt x="49" y="1050"/>
                </a:lnTo>
                <a:lnTo>
                  <a:pt x="60" y="982"/>
                </a:lnTo>
                <a:lnTo>
                  <a:pt x="73" y="914"/>
                </a:lnTo>
                <a:lnTo>
                  <a:pt x="88" y="848"/>
                </a:lnTo>
                <a:lnTo>
                  <a:pt x="104" y="785"/>
                </a:lnTo>
                <a:lnTo>
                  <a:pt x="120" y="723"/>
                </a:lnTo>
                <a:lnTo>
                  <a:pt x="139" y="663"/>
                </a:lnTo>
                <a:lnTo>
                  <a:pt x="160" y="604"/>
                </a:lnTo>
                <a:lnTo>
                  <a:pt x="181" y="548"/>
                </a:lnTo>
                <a:lnTo>
                  <a:pt x="172" y="548"/>
                </a:lnTo>
                <a:lnTo>
                  <a:pt x="178" y="555"/>
                </a:lnTo>
                <a:lnTo>
                  <a:pt x="202" y="501"/>
                </a:lnTo>
                <a:lnTo>
                  <a:pt x="226" y="449"/>
                </a:lnTo>
                <a:lnTo>
                  <a:pt x="249" y="400"/>
                </a:lnTo>
                <a:lnTo>
                  <a:pt x="276" y="354"/>
                </a:lnTo>
                <a:lnTo>
                  <a:pt x="303" y="309"/>
                </a:lnTo>
                <a:lnTo>
                  <a:pt x="331" y="268"/>
                </a:lnTo>
                <a:lnTo>
                  <a:pt x="360" y="229"/>
                </a:lnTo>
                <a:lnTo>
                  <a:pt x="391" y="194"/>
                </a:lnTo>
                <a:lnTo>
                  <a:pt x="422" y="162"/>
                </a:lnTo>
                <a:lnTo>
                  <a:pt x="454" y="132"/>
                </a:lnTo>
                <a:lnTo>
                  <a:pt x="486" y="106"/>
                </a:lnTo>
                <a:lnTo>
                  <a:pt x="520" y="82"/>
                </a:lnTo>
                <a:lnTo>
                  <a:pt x="513" y="76"/>
                </a:lnTo>
                <a:lnTo>
                  <a:pt x="517" y="83"/>
                </a:lnTo>
                <a:lnTo>
                  <a:pt x="551" y="63"/>
                </a:lnTo>
                <a:lnTo>
                  <a:pt x="586" y="47"/>
                </a:lnTo>
                <a:lnTo>
                  <a:pt x="621" y="34"/>
                </a:lnTo>
                <a:lnTo>
                  <a:pt x="657" y="24"/>
                </a:lnTo>
                <a:lnTo>
                  <a:pt x="653" y="16"/>
                </a:lnTo>
                <a:lnTo>
                  <a:pt x="653" y="24"/>
                </a:lnTo>
                <a:lnTo>
                  <a:pt x="691" y="18"/>
                </a:lnTo>
                <a:lnTo>
                  <a:pt x="727" y="17"/>
                </a:lnTo>
                <a:lnTo>
                  <a:pt x="740" y="17"/>
                </a:lnTo>
                <a:lnTo>
                  <a:pt x="751" y="18"/>
                </a:lnTo>
                <a:close/>
              </a:path>
            </a:pathLst>
          </a:custGeom>
          <a:solidFill>
            <a:srgbClr val="3333CC"/>
          </a:solidFill>
          <a:ln w="936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129045" name="Freeform 28"/>
          <p:cNvSpPr>
            <a:spLocks noChangeArrowheads="1"/>
          </p:cNvSpPr>
          <p:nvPr/>
        </p:nvSpPr>
        <p:spPr bwMode="auto">
          <a:xfrm>
            <a:off x="5165725" y="5778501"/>
            <a:ext cx="706438" cy="225425"/>
          </a:xfrm>
          <a:custGeom>
            <a:avLst/>
            <a:gdLst>
              <a:gd name="T0" fmla="*/ 0 w 445"/>
              <a:gd name="T1" fmla="*/ 198438 h 142"/>
              <a:gd name="T2" fmla="*/ 0 w 445"/>
              <a:gd name="T3" fmla="*/ 225425 h 142"/>
              <a:gd name="T4" fmla="*/ 73025 w 445"/>
              <a:gd name="T5" fmla="*/ 220663 h 142"/>
              <a:gd name="T6" fmla="*/ 144463 w 445"/>
              <a:gd name="T7" fmla="*/ 214313 h 142"/>
              <a:gd name="T8" fmla="*/ 214313 w 445"/>
              <a:gd name="T9" fmla="*/ 207963 h 142"/>
              <a:gd name="T10" fmla="*/ 277813 w 445"/>
              <a:gd name="T11" fmla="*/ 198438 h 142"/>
              <a:gd name="T12" fmla="*/ 338138 w 445"/>
              <a:gd name="T13" fmla="*/ 187325 h 142"/>
              <a:gd name="T14" fmla="*/ 396875 w 445"/>
              <a:gd name="T15" fmla="*/ 176213 h 142"/>
              <a:gd name="T16" fmla="*/ 401638 w 445"/>
              <a:gd name="T17" fmla="*/ 176213 h 142"/>
              <a:gd name="T18" fmla="*/ 454025 w 445"/>
              <a:gd name="T19" fmla="*/ 163513 h 142"/>
              <a:gd name="T20" fmla="*/ 503238 w 445"/>
              <a:gd name="T21" fmla="*/ 149225 h 142"/>
              <a:gd name="T22" fmla="*/ 546100 w 445"/>
              <a:gd name="T23" fmla="*/ 134938 h 142"/>
              <a:gd name="T24" fmla="*/ 585788 w 445"/>
              <a:gd name="T25" fmla="*/ 119063 h 142"/>
              <a:gd name="T26" fmla="*/ 619125 w 445"/>
              <a:gd name="T27" fmla="*/ 103188 h 142"/>
              <a:gd name="T28" fmla="*/ 646113 w 445"/>
              <a:gd name="T29" fmla="*/ 87313 h 142"/>
              <a:gd name="T30" fmla="*/ 650875 w 445"/>
              <a:gd name="T31" fmla="*/ 85725 h 142"/>
              <a:gd name="T32" fmla="*/ 673100 w 445"/>
              <a:gd name="T33" fmla="*/ 68263 h 142"/>
              <a:gd name="T34" fmla="*/ 690563 w 445"/>
              <a:gd name="T35" fmla="*/ 47625 h 142"/>
              <a:gd name="T36" fmla="*/ 698500 w 445"/>
              <a:gd name="T37" fmla="*/ 30163 h 142"/>
              <a:gd name="T38" fmla="*/ 703263 w 445"/>
              <a:gd name="T39" fmla="*/ 20638 h 142"/>
              <a:gd name="T40" fmla="*/ 706438 w 445"/>
              <a:gd name="T41" fmla="*/ 0 h 142"/>
              <a:gd name="T42" fmla="*/ 679450 w 445"/>
              <a:gd name="T43" fmla="*/ 0 h 142"/>
              <a:gd name="T44" fmla="*/ 676275 w 445"/>
              <a:gd name="T45" fmla="*/ 20638 h 142"/>
              <a:gd name="T46" fmla="*/ 690563 w 445"/>
              <a:gd name="T47" fmla="*/ 20638 h 142"/>
              <a:gd name="T48" fmla="*/ 679450 w 445"/>
              <a:gd name="T49" fmla="*/ 9525 h 142"/>
              <a:gd name="T50" fmla="*/ 669925 w 445"/>
              <a:gd name="T51" fmla="*/ 26988 h 142"/>
              <a:gd name="T52" fmla="*/ 652463 w 445"/>
              <a:gd name="T53" fmla="*/ 47625 h 142"/>
              <a:gd name="T54" fmla="*/ 630238 w 445"/>
              <a:gd name="T55" fmla="*/ 65088 h 142"/>
              <a:gd name="T56" fmla="*/ 641350 w 445"/>
              <a:gd name="T57" fmla="*/ 74613 h 142"/>
              <a:gd name="T58" fmla="*/ 635000 w 445"/>
              <a:gd name="T59" fmla="*/ 63500 h 142"/>
              <a:gd name="T60" fmla="*/ 608013 w 445"/>
              <a:gd name="T61" fmla="*/ 79375 h 142"/>
              <a:gd name="T62" fmla="*/ 574675 w 445"/>
              <a:gd name="T63" fmla="*/ 93663 h 142"/>
              <a:gd name="T64" fmla="*/ 534988 w 445"/>
              <a:gd name="T65" fmla="*/ 109538 h 142"/>
              <a:gd name="T66" fmla="*/ 492125 w 445"/>
              <a:gd name="T67" fmla="*/ 125413 h 142"/>
              <a:gd name="T68" fmla="*/ 442913 w 445"/>
              <a:gd name="T69" fmla="*/ 138113 h 142"/>
              <a:gd name="T70" fmla="*/ 390525 w 445"/>
              <a:gd name="T71" fmla="*/ 152400 h 142"/>
              <a:gd name="T72" fmla="*/ 396875 w 445"/>
              <a:gd name="T73" fmla="*/ 163513 h 142"/>
              <a:gd name="T74" fmla="*/ 396875 w 445"/>
              <a:gd name="T75" fmla="*/ 149225 h 142"/>
              <a:gd name="T76" fmla="*/ 338138 w 445"/>
              <a:gd name="T77" fmla="*/ 160338 h 142"/>
              <a:gd name="T78" fmla="*/ 277813 w 445"/>
              <a:gd name="T79" fmla="*/ 171450 h 142"/>
              <a:gd name="T80" fmla="*/ 214313 w 445"/>
              <a:gd name="T81" fmla="*/ 180975 h 142"/>
              <a:gd name="T82" fmla="*/ 144463 w 445"/>
              <a:gd name="T83" fmla="*/ 187325 h 142"/>
              <a:gd name="T84" fmla="*/ 73025 w 445"/>
              <a:gd name="T85" fmla="*/ 195263 h 142"/>
              <a:gd name="T86" fmla="*/ 0 w 445"/>
              <a:gd name="T87" fmla="*/ 198438 h 14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45"/>
              <a:gd name="T133" fmla="*/ 0 h 142"/>
              <a:gd name="T134" fmla="*/ 445 w 445"/>
              <a:gd name="T135" fmla="*/ 142 h 14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45" h="142">
                <a:moveTo>
                  <a:pt x="0" y="125"/>
                </a:moveTo>
                <a:lnTo>
                  <a:pt x="0" y="142"/>
                </a:lnTo>
                <a:lnTo>
                  <a:pt x="46" y="139"/>
                </a:lnTo>
                <a:lnTo>
                  <a:pt x="91" y="135"/>
                </a:lnTo>
                <a:lnTo>
                  <a:pt x="135" y="131"/>
                </a:lnTo>
                <a:lnTo>
                  <a:pt x="175" y="125"/>
                </a:lnTo>
                <a:lnTo>
                  <a:pt x="213" y="118"/>
                </a:lnTo>
                <a:lnTo>
                  <a:pt x="250" y="111"/>
                </a:lnTo>
                <a:lnTo>
                  <a:pt x="253" y="111"/>
                </a:lnTo>
                <a:lnTo>
                  <a:pt x="286" y="103"/>
                </a:lnTo>
                <a:lnTo>
                  <a:pt x="317" y="94"/>
                </a:lnTo>
                <a:lnTo>
                  <a:pt x="344" y="85"/>
                </a:lnTo>
                <a:lnTo>
                  <a:pt x="369" y="75"/>
                </a:lnTo>
                <a:lnTo>
                  <a:pt x="390" y="65"/>
                </a:lnTo>
                <a:lnTo>
                  <a:pt x="407" y="55"/>
                </a:lnTo>
                <a:lnTo>
                  <a:pt x="410" y="54"/>
                </a:lnTo>
                <a:lnTo>
                  <a:pt x="424" y="43"/>
                </a:lnTo>
                <a:lnTo>
                  <a:pt x="435" y="30"/>
                </a:lnTo>
                <a:lnTo>
                  <a:pt x="440" y="19"/>
                </a:lnTo>
                <a:lnTo>
                  <a:pt x="443" y="13"/>
                </a:lnTo>
                <a:lnTo>
                  <a:pt x="445" y="0"/>
                </a:lnTo>
                <a:lnTo>
                  <a:pt x="428" y="0"/>
                </a:lnTo>
                <a:lnTo>
                  <a:pt x="426" y="13"/>
                </a:lnTo>
                <a:lnTo>
                  <a:pt x="435" y="13"/>
                </a:lnTo>
                <a:lnTo>
                  <a:pt x="428" y="6"/>
                </a:lnTo>
                <a:lnTo>
                  <a:pt x="422" y="17"/>
                </a:lnTo>
                <a:lnTo>
                  <a:pt x="411" y="30"/>
                </a:lnTo>
                <a:lnTo>
                  <a:pt x="397" y="41"/>
                </a:lnTo>
                <a:lnTo>
                  <a:pt x="404" y="47"/>
                </a:lnTo>
                <a:lnTo>
                  <a:pt x="400" y="40"/>
                </a:lnTo>
                <a:lnTo>
                  <a:pt x="383" y="50"/>
                </a:lnTo>
                <a:lnTo>
                  <a:pt x="362" y="59"/>
                </a:lnTo>
                <a:lnTo>
                  <a:pt x="337" y="69"/>
                </a:lnTo>
                <a:lnTo>
                  <a:pt x="310" y="79"/>
                </a:lnTo>
                <a:lnTo>
                  <a:pt x="279" y="87"/>
                </a:lnTo>
                <a:lnTo>
                  <a:pt x="246" y="96"/>
                </a:lnTo>
                <a:lnTo>
                  <a:pt x="250" y="103"/>
                </a:lnTo>
                <a:lnTo>
                  <a:pt x="250" y="94"/>
                </a:lnTo>
                <a:lnTo>
                  <a:pt x="213" y="101"/>
                </a:lnTo>
                <a:lnTo>
                  <a:pt x="175" y="108"/>
                </a:lnTo>
                <a:lnTo>
                  <a:pt x="135" y="114"/>
                </a:lnTo>
                <a:lnTo>
                  <a:pt x="91" y="118"/>
                </a:lnTo>
                <a:lnTo>
                  <a:pt x="46" y="123"/>
                </a:lnTo>
                <a:lnTo>
                  <a:pt x="0" y="125"/>
                </a:lnTo>
                <a:close/>
              </a:path>
            </a:pathLst>
          </a:custGeom>
          <a:solidFill>
            <a:srgbClr val="3333CC"/>
          </a:solidFill>
          <a:ln w="936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grpSp>
        <p:nvGrpSpPr>
          <p:cNvPr id="129046" name="Group 29"/>
          <p:cNvGrpSpPr>
            <a:grpSpLocks/>
          </p:cNvGrpSpPr>
          <p:nvPr/>
        </p:nvGrpSpPr>
        <p:grpSpPr bwMode="auto">
          <a:xfrm>
            <a:off x="5894388" y="1577976"/>
            <a:ext cx="138112" cy="138113"/>
            <a:chOff x="2753" y="994"/>
            <a:chExt cx="87" cy="87"/>
          </a:xfrm>
        </p:grpSpPr>
        <p:sp>
          <p:nvSpPr>
            <p:cNvPr id="129051" name="Line 30"/>
            <p:cNvSpPr>
              <a:spLocks noChangeShapeType="1"/>
            </p:cNvSpPr>
            <p:nvPr/>
          </p:nvSpPr>
          <p:spPr bwMode="auto">
            <a:xfrm>
              <a:off x="2797" y="1081"/>
              <a:ext cx="1" cy="1"/>
            </a:xfrm>
            <a:prstGeom prst="line">
              <a:avLst/>
            </a:prstGeom>
            <a:noFill/>
            <a:ln w="12600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29052" name="Freeform 31"/>
            <p:cNvSpPr>
              <a:spLocks noChangeArrowheads="1"/>
            </p:cNvSpPr>
            <p:nvPr/>
          </p:nvSpPr>
          <p:spPr bwMode="auto">
            <a:xfrm>
              <a:off x="2753" y="994"/>
              <a:ext cx="88" cy="87"/>
            </a:xfrm>
            <a:custGeom>
              <a:avLst/>
              <a:gdLst>
                <a:gd name="T0" fmla="*/ 0 w 88"/>
                <a:gd name="T1" fmla="*/ 0 h 87"/>
                <a:gd name="T2" fmla="*/ 44 w 88"/>
                <a:gd name="T3" fmla="*/ 87 h 87"/>
                <a:gd name="T4" fmla="*/ 88 w 88"/>
                <a:gd name="T5" fmla="*/ 0 h 87"/>
                <a:gd name="T6" fmla="*/ 0 w 88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7"/>
                <a:gd name="T14" fmla="*/ 88 w 88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7">
                  <a:moveTo>
                    <a:pt x="0" y="0"/>
                  </a:moveTo>
                  <a:lnTo>
                    <a:pt x="44" y="87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  <a:ln w="936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129047" name="Freeform 32"/>
          <p:cNvSpPr>
            <a:spLocks noChangeArrowheads="1"/>
          </p:cNvSpPr>
          <p:nvPr/>
        </p:nvSpPr>
        <p:spPr bwMode="auto">
          <a:xfrm>
            <a:off x="3957638" y="3535363"/>
            <a:ext cx="171450" cy="171450"/>
          </a:xfrm>
          <a:custGeom>
            <a:avLst/>
            <a:gdLst>
              <a:gd name="T0" fmla="*/ 171450 w 108"/>
              <a:gd name="T1" fmla="*/ 171450 h 108"/>
              <a:gd name="T2" fmla="*/ 84138 w 108"/>
              <a:gd name="T3" fmla="*/ 0 h 108"/>
              <a:gd name="T4" fmla="*/ 0 w 108"/>
              <a:gd name="T5" fmla="*/ 171450 h 108"/>
              <a:gd name="T6" fmla="*/ 171450 w 108"/>
              <a:gd name="T7" fmla="*/ 17145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08"/>
              <a:gd name="T14" fmla="*/ 108 w 108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08">
                <a:moveTo>
                  <a:pt x="108" y="108"/>
                </a:moveTo>
                <a:lnTo>
                  <a:pt x="53" y="0"/>
                </a:lnTo>
                <a:lnTo>
                  <a:pt x="0" y="108"/>
                </a:lnTo>
                <a:lnTo>
                  <a:pt x="108" y="108"/>
                </a:lnTo>
                <a:close/>
              </a:path>
            </a:pathLst>
          </a:custGeom>
          <a:solidFill>
            <a:srgbClr val="3333CC"/>
          </a:solidFill>
          <a:ln w="936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grpSp>
        <p:nvGrpSpPr>
          <p:cNvPr id="129048" name="Group 33"/>
          <p:cNvGrpSpPr>
            <a:grpSpLocks/>
          </p:cNvGrpSpPr>
          <p:nvPr/>
        </p:nvGrpSpPr>
        <p:grpSpPr bwMode="auto">
          <a:xfrm>
            <a:off x="4278313" y="2571751"/>
            <a:ext cx="169862" cy="212725"/>
            <a:chOff x="1735" y="1620"/>
            <a:chExt cx="107" cy="134"/>
          </a:xfrm>
        </p:grpSpPr>
        <p:sp>
          <p:nvSpPr>
            <p:cNvPr id="129049" name="Rectangle 34"/>
            <p:cNvSpPr>
              <a:spLocks noChangeArrowheads="1"/>
            </p:cNvSpPr>
            <p:nvPr/>
          </p:nvSpPr>
          <p:spPr bwMode="auto">
            <a:xfrm>
              <a:off x="1780" y="1726"/>
              <a:ext cx="17" cy="29"/>
            </a:xfrm>
            <a:prstGeom prst="rect">
              <a:avLst/>
            </a:prstGeom>
            <a:solidFill>
              <a:srgbClr val="3333CC"/>
            </a:solidFill>
            <a:ln w="9360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29050" name="Freeform 35"/>
            <p:cNvSpPr>
              <a:spLocks noChangeArrowheads="1"/>
            </p:cNvSpPr>
            <p:nvPr/>
          </p:nvSpPr>
          <p:spPr bwMode="auto">
            <a:xfrm>
              <a:off x="1735" y="1620"/>
              <a:ext cx="108" cy="108"/>
            </a:xfrm>
            <a:custGeom>
              <a:avLst/>
              <a:gdLst>
                <a:gd name="T0" fmla="*/ 108 w 108"/>
                <a:gd name="T1" fmla="*/ 108 h 108"/>
                <a:gd name="T2" fmla="*/ 53 w 108"/>
                <a:gd name="T3" fmla="*/ 0 h 108"/>
                <a:gd name="T4" fmla="*/ 0 w 108"/>
                <a:gd name="T5" fmla="*/ 108 h 108"/>
                <a:gd name="T6" fmla="*/ 108 w 108"/>
                <a:gd name="T7" fmla="*/ 108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08"/>
                <a:gd name="T14" fmla="*/ 108 w 108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08">
                  <a:moveTo>
                    <a:pt x="108" y="108"/>
                  </a:moveTo>
                  <a:lnTo>
                    <a:pt x="53" y="0"/>
                  </a:lnTo>
                  <a:lnTo>
                    <a:pt x="0" y="108"/>
                  </a:lnTo>
                  <a:lnTo>
                    <a:pt x="108" y="108"/>
                  </a:lnTo>
                  <a:close/>
                </a:path>
              </a:pathLst>
            </a:custGeom>
            <a:solidFill>
              <a:srgbClr val="3333CC"/>
            </a:solidFill>
            <a:ln w="936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852025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0092" y="0"/>
            <a:ext cx="10515600" cy="961399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Assembly Language Syntax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0546" y="930275"/>
            <a:ext cx="8686800" cy="3327400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Whitespace (between symbols) and case are ignored.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Comments (beginning with “;”) are also ignored.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An instruction has the following format: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Each line of a program is one of the following: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An instruction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An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assember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 directive (or pseudo-op)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A comment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714625" y="4419600"/>
            <a:ext cx="6392904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430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LABEL OPCODE OPERANDS ; COMMENTS</a:t>
            </a:r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3352800" y="4800600"/>
            <a:ext cx="0" cy="990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3352800" y="5257800"/>
            <a:ext cx="43434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V="1">
            <a:off x="7696200" y="4800600"/>
            <a:ext cx="0" cy="4572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2760300" y="5715000"/>
            <a:ext cx="11913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optional</a:t>
            </a: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 flipV="1">
            <a:off x="6096000" y="4800600"/>
            <a:ext cx="0" cy="9906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 flipV="1">
            <a:off x="4572000" y="4800600"/>
            <a:ext cx="0" cy="3048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4572000" y="5105400"/>
            <a:ext cx="15240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5373424" y="5715000"/>
            <a:ext cx="1499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mandatory</a:t>
            </a:r>
          </a:p>
        </p:txBody>
      </p:sp>
    </p:spTree>
    <p:extLst>
      <p:ext uri="{BB962C8B-B14F-4D97-AF65-F5344CB8AC3E}">
        <p14:creationId xmlns:p14="http://schemas.microsoft.com/office/powerpoint/2010/main" val="322439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1"/>
          <p:cNvSpPr txBox="1">
            <a:spLocks noChangeArrowheads="1"/>
          </p:cNvSpPr>
          <p:nvPr/>
        </p:nvSpPr>
        <p:spPr bwMode="auto">
          <a:xfrm>
            <a:off x="1712914" y="188913"/>
            <a:ext cx="2389187" cy="398462"/>
          </a:xfrm>
          <a:prstGeom prst="rect">
            <a:avLst/>
          </a:prstGeom>
          <a:noFill/>
          <a:ln w="2844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Writing in Assembler</a:t>
            </a: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3719513" y="1531939"/>
            <a:ext cx="6107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i="1">
                <a:solidFill>
                  <a:srgbClr val="000000"/>
                </a:solidFill>
              </a:rPr>
              <a:t>label	 instruction    operand(s)	  ;comment</a:t>
            </a:r>
          </a:p>
        </p:txBody>
      </p:sp>
      <p:sp>
        <p:nvSpPr>
          <p:cNvPr id="137220" name="Text Box 3"/>
          <p:cNvSpPr txBox="1">
            <a:spLocks noChangeArrowheads="1"/>
          </p:cNvSpPr>
          <p:nvPr/>
        </p:nvSpPr>
        <p:spPr bwMode="auto">
          <a:xfrm>
            <a:off x="1847851" y="1412875"/>
            <a:ext cx="1223963" cy="642938"/>
          </a:xfrm>
          <a:prstGeom prst="rect">
            <a:avLst/>
          </a:prstGeom>
          <a:solidFill>
            <a:srgbClr val="FFFF99"/>
          </a:solidFill>
          <a:ln w="1908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Assembler format:</a:t>
            </a:r>
          </a:p>
        </p:txBody>
      </p:sp>
      <p:sp>
        <p:nvSpPr>
          <p:cNvPr id="137221" name="Text Box 4"/>
          <p:cNvSpPr txBox="1">
            <a:spLocks noChangeArrowheads="1"/>
          </p:cNvSpPr>
          <p:nvPr/>
        </p:nvSpPr>
        <p:spPr bwMode="auto">
          <a:xfrm>
            <a:off x="2073276" y="4846638"/>
            <a:ext cx="81057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;now switch on red led</a:t>
            </a:r>
          </a:p>
          <a:p>
            <a:pPr>
              <a:buClr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Start  bsf   status,5 		 ;select memory bank 1</a:t>
            </a:r>
          </a:p>
          <a:p>
            <a:pPr>
              <a:buClrTx/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 addwf counter</a:t>
            </a:r>
          </a:p>
        </p:txBody>
      </p:sp>
      <p:sp>
        <p:nvSpPr>
          <p:cNvPr id="137222" name="Text Box 5"/>
          <p:cNvSpPr txBox="1">
            <a:spLocks noChangeArrowheads="1"/>
          </p:cNvSpPr>
          <p:nvPr/>
        </p:nvSpPr>
        <p:spPr bwMode="auto">
          <a:xfrm>
            <a:off x="1857375" y="2997200"/>
            <a:ext cx="1397000" cy="368300"/>
          </a:xfrm>
          <a:prstGeom prst="rect">
            <a:avLst/>
          </a:prstGeom>
          <a:solidFill>
            <a:srgbClr val="FFFF99"/>
          </a:solidFill>
          <a:ln w="19080">
            <a:solidFill>
              <a:srgbClr val="FF33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For example: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49451" y="3767140"/>
            <a:ext cx="863601" cy="1439863"/>
            <a:chOff x="268" y="2373"/>
            <a:chExt cx="544" cy="907"/>
          </a:xfrm>
        </p:grpSpPr>
        <p:sp>
          <p:nvSpPr>
            <p:cNvPr id="137246" name="Text Box 7"/>
            <p:cNvSpPr txBox="1">
              <a:spLocks noChangeArrowheads="1"/>
            </p:cNvSpPr>
            <p:nvPr/>
          </p:nvSpPr>
          <p:spPr bwMode="auto">
            <a:xfrm>
              <a:off x="268" y="2373"/>
              <a:ext cx="544" cy="215"/>
            </a:xfrm>
            <a:prstGeom prst="rect">
              <a:avLst/>
            </a:prstGeom>
            <a:solidFill>
              <a:srgbClr val="FFCC00"/>
            </a:solidFill>
            <a:ln w="1260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label</a:t>
              </a:r>
            </a:p>
          </p:txBody>
        </p:sp>
        <p:sp>
          <p:nvSpPr>
            <p:cNvPr id="137247" name="Line 8"/>
            <p:cNvSpPr>
              <a:spLocks noChangeShapeType="1"/>
            </p:cNvSpPr>
            <p:nvPr/>
          </p:nvSpPr>
          <p:spPr bwMode="auto">
            <a:xfrm>
              <a:off x="450" y="2600"/>
              <a:ext cx="136" cy="680"/>
            </a:xfrm>
            <a:prstGeom prst="line">
              <a:avLst/>
            </a:prstGeom>
            <a:noFill/>
            <a:ln w="126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246440" y="3838577"/>
            <a:ext cx="1223963" cy="1081088"/>
            <a:chOff x="1085" y="2418"/>
            <a:chExt cx="771" cy="681"/>
          </a:xfrm>
        </p:grpSpPr>
        <p:sp>
          <p:nvSpPr>
            <p:cNvPr id="137244" name="Text Box 10"/>
            <p:cNvSpPr txBox="1">
              <a:spLocks noChangeArrowheads="1"/>
            </p:cNvSpPr>
            <p:nvPr/>
          </p:nvSpPr>
          <p:spPr bwMode="auto">
            <a:xfrm>
              <a:off x="1085" y="2418"/>
              <a:ext cx="771" cy="215"/>
            </a:xfrm>
            <a:prstGeom prst="rect">
              <a:avLst/>
            </a:prstGeom>
            <a:solidFill>
              <a:srgbClr val="FFCC00"/>
            </a:solidFill>
            <a:ln w="1260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comment</a:t>
              </a:r>
            </a:p>
          </p:txBody>
        </p:sp>
        <p:sp>
          <p:nvSpPr>
            <p:cNvPr id="137245" name="Line 11"/>
            <p:cNvSpPr>
              <a:spLocks noChangeShapeType="1"/>
            </p:cNvSpPr>
            <p:nvPr/>
          </p:nvSpPr>
          <p:spPr bwMode="auto">
            <a:xfrm flipH="1">
              <a:off x="1128" y="2690"/>
              <a:ext cx="138" cy="409"/>
            </a:xfrm>
            <a:prstGeom prst="line">
              <a:avLst/>
            </a:prstGeom>
            <a:noFill/>
            <a:ln w="126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014914" y="5299071"/>
            <a:ext cx="1946275" cy="631824"/>
            <a:chOff x="2199" y="3338"/>
            <a:chExt cx="1226" cy="398"/>
          </a:xfrm>
        </p:grpSpPr>
        <p:sp>
          <p:nvSpPr>
            <p:cNvPr id="137240" name="Text Box 13"/>
            <p:cNvSpPr txBox="1">
              <a:spLocks noChangeArrowheads="1"/>
            </p:cNvSpPr>
            <p:nvPr/>
          </p:nvSpPr>
          <p:spPr bwMode="auto">
            <a:xfrm>
              <a:off x="2654" y="3521"/>
              <a:ext cx="771" cy="215"/>
            </a:xfrm>
            <a:prstGeom prst="rect">
              <a:avLst/>
            </a:prstGeom>
            <a:solidFill>
              <a:srgbClr val="FFCC00"/>
            </a:solidFill>
            <a:ln w="1260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operands</a:t>
              </a:r>
            </a:p>
          </p:txBody>
        </p:sp>
        <p:sp>
          <p:nvSpPr>
            <p:cNvPr id="137241" name="Line 14"/>
            <p:cNvSpPr>
              <a:spLocks noChangeShapeType="1"/>
            </p:cNvSpPr>
            <p:nvPr/>
          </p:nvSpPr>
          <p:spPr bwMode="auto">
            <a:xfrm flipH="1" flipV="1">
              <a:off x="2199" y="3429"/>
              <a:ext cx="410" cy="184"/>
            </a:xfrm>
            <a:prstGeom prst="line">
              <a:avLst/>
            </a:prstGeom>
            <a:noFill/>
            <a:ln w="126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37243" name="Line 16"/>
            <p:cNvSpPr>
              <a:spLocks noChangeShapeType="1"/>
            </p:cNvSpPr>
            <p:nvPr/>
          </p:nvSpPr>
          <p:spPr bwMode="auto">
            <a:xfrm flipH="1" flipV="1">
              <a:off x="2380" y="3338"/>
              <a:ext cx="275" cy="139"/>
            </a:xfrm>
            <a:prstGeom prst="line">
              <a:avLst/>
            </a:prstGeom>
            <a:noFill/>
            <a:ln w="126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37462" y="4487867"/>
            <a:ext cx="1296988" cy="792163"/>
            <a:chOff x="3851" y="2827"/>
            <a:chExt cx="817" cy="499"/>
          </a:xfrm>
        </p:grpSpPr>
        <p:sp>
          <p:nvSpPr>
            <p:cNvPr id="137238" name="Text Box 18"/>
            <p:cNvSpPr txBox="1">
              <a:spLocks noChangeArrowheads="1"/>
            </p:cNvSpPr>
            <p:nvPr/>
          </p:nvSpPr>
          <p:spPr bwMode="auto">
            <a:xfrm>
              <a:off x="3897" y="2827"/>
              <a:ext cx="771" cy="215"/>
            </a:xfrm>
            <a:prstGeom prst="rect">
              <a:avLst/>
            </a:prstGeom>
            <a:solidFill>
              <a:srgbClr val="FFCC00"/>
            </a:solidFill>
            <a:ln w="1260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comment</a:t>
              </a:r>
            </a:p>
          </p:txBody>
        </p:sp>
        <p:sp>
          <p:nvSpPr>
            <p:cNvPr id="137239" name="Line 19"/>
            <p:cNvSpPr>
              <a:spLocks noChangeShapeType="1"/>
            </p:cNvSpPr>
            <p:nvPr/>
          </p:nvSpPr>
          <p:spPr bwMode="auto">
            <a:xfrm flipH="1">
              <a:off x="3851" y="3099"/>
              <a:ext cx="92" cy="227"/>
            </a:xfrm>
            <a:prstGeom prst="line">
              <a:avLst/>
            </a:prstGeom>
            <a:noFill/>
            <a:ln w="126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862388" y="884239"/>
            <a:ext cx="1662113" cy="744538"/>
            <a:chOff x="1473" y="557"/>
            <a:chExt cx="1047" cy="469"/>
          </a:xfrm>
        </p:grpSpPr>
        <p:sp>
          <p:nvSpPr>
            <p:cNvPr id="137236" name="Text Box 21"/>
            <p:cNvSpPr txBox="1">
              <a:spLocks noChangeArrowheads="1"/>
            </p:cNvSpPr>
            <p:nvPr/>
          </p:nvSpPr>
          <p:spPr bwMode="auto">
            <a:xfrm>
              <a:off x="1573" y="557"/>
              <a:ext cx="947" cy="215"/>
            </a:xfrm>
            <a:prstGeom prst="rect">
              <a:avLst/>
            </a:prstGeom>
            <a:solidFill>
              <a:srgbClr val="FFCC00"/>
            </a:solidFill>
            <a:ln w="126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Left-most space</a:t>
              </a:r>
            </a:p>
          </p:txBody>
        </p:sp>
        <p:sp>
          <p:nvSpPr>
            <p:cNvPr id="137237" name="Line 22"/>
            <p:cNvSpPr>
              <a:spLocks noChangeShapeType="1"/>
            </p:cNvSpPr>
            <p:nvPr/>
          </p:nvSpPr>
          <p:spPr bwMode="auto">
            <a:xfrm flipH="1">
              <a:off x="1473" y="754"/>
              <a:ext cx="93" cy="272"/>
            </a:xfrm>
            <a:prstGeom prst="line">
              <a:avLst/>
            </a:prstGeom>
            <a:noFill/>
            <a:ln w="126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294188" y="1771652"/>
            <a:ext cx="4106863" cy="822325"/>
            <a:chOff x="1745" y="1116"/>
            <a:chExt cx="2587" cy="518"/>
          </a:xfrm>
        </p:grpSpPr>
        <p:sp>
          <p:nvSpPr>
            <p:cNvPr id="137233" name="Text Box 24"/>
            <p:cNvSpPr txBox="1">
              <a:spLocks noChangeArrowheads="1"/>
            </p:cNvSpPr>
            <p:nvPr/>
          </p:nvSpPr>
          <p:spPr bwMode="auto">
            <a:xfrm>
              <a:off x="2885" y="1419"/>
              <a:ext cx="540" cy="215"/>
            </a:xfrm>
            <a:prstGeom prst="rect">
              <a:avLst/>
            </a:prstGeom>
            <a:solidFill>
              <a:srgbClr val="FFCC00"/>
            </a:solidFill>
            <a:ln w="126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optional</a:t>
              </a:r>
            </a:p>
          </p:txBody>
        </p:sp>
        <p:sp>
          <p:nvSpPr>
            <p:cNvPr id="137234" name="Line 25"/>
            <p:cNvSpPr>
              <a:spLocks noChangeShapeType="1"/>
            </p:cNvSpPr>
            <p:nvPr/>
          </p:nvSpPr>
          <p:spPr bwMode="auto">
            <a:xfrm flipH="1" flipV="1">
              <a:off x="1745" y="1161"/>
              <a:ext cx="1181" cy="229"/>
            </a:xfrm>
            <a:prstGeom prst="line">
              <a:avLst/>
            </a:prstGeom>
            <a:noFill/>
            <a:ln w="126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37235" name="Line 26"/>
            <p:cNvSpPr>
              <a:spLocks noChangeShapeType="1"/>
            </p:cNvSpPr>
            <p:nvPr/>
          </p:nvSpPr>
          <p:spPr bwMode="auto">
            <a:xfrm flipV="1">
              <a:off x="3560" y="1116"/>
              <a:ext cx="772" cy="274"/>
            </a:xfrm>
            <a:prstGeom prst="line">
              <a:avLst/>
            </a:prstGeom>
            <a:noFill/>
            <a:ln w="126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748089" y="4270378"/>
            <a:ext cx="2162175" cy="1009651"/>
            <a:chOff x="1401" y="2690"/>
            <a:chExt cx="1362" cy="636"/>
          </a:xfrm>
        </p:grpSpPr>
        <p:sp>
          <p:nvSpPr>
            <p:cNvPr id="137231" name="Text Box 28"/>
            <p:cNvSpPr txBox="1">
              <a:spLocks noChangeArrowheads="1"/>
            </p:cNvSpPr>
            <p:nvPr/>
          </p:nvSpPr>
          <p:spPr bwMode="auto">
            <a:xfrm>
              <a:off x="1992" y="2690"/>
              <a:ext cx="771" cy="215"/>
            </a:xfrm>
            <a:prstGeom prst="rect">
              <a:avLst/>
            </a:prstGeom>
            <a:solidFill>
              <a:srgbClr val="FFCC00"/>
            </a:solidFill>
            <a:ln w="12600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instruction</a:t>
              </a:r>
            </a:p>
          </p:txBody>
        </p:sp>
        <p:sp>
          <p:nvSpPr>
            <p:cNvPr id="137232" name="Line 29"/>
            <p:cNvSpPr>
              <a:spLocks noChangeShapeType="1"/>
            </p:cNvSpPr>
            <p:nvPr/>
          </p:nvSpPr>
          <p:spPr bwMode="auto">
            <a:xfrm flipH="1">
              <a:off x="1401" y="2917"/>
              <a:ext cx="591" cy="409"/>
            </a:xfrm>
            <a:prstGeom prst="line">
              <a:avLst/>
            </a:prstGeom>
            <a:noFill/>
            <a:ln w="126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37230" name="Line 30"/>
          <p:cNvSpPr>
            <a:spLocks noChangeShapeType="1"/>
          </p:cNvSpPr>
          <p:nvPr/>
        </p:nvSpPr>
        <p:spPr bwMode="auto">
          <a:xfrm flipH="1" flipV="1">
            <a:off x="1522412" y="2779713"/>
            <a:ext cx="9147176" cy="74612"/>
          </a:xfrm>
          <a:prstGeom prst="line">
            <a:avLst/>
          </a:prstGeom>
          <a:noFill/>
          <a:ln w="3816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6958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1"/>
          <p:cNvSpPr txBox="1">
            <a:spLocks noChangeArrowheads="1"/>
          </p:cNvSpPr>
          <p:nvPr/>
        </p:nvSpPr>
        <p:spPr bwMode="auto">
          <a:xfrm>
            <a:off x="1714501" y="188913"/>
            <a:ext cx="2379663" cy="398462"/>
          </a:xfrm>
          <a:prstGeom prst="rect">
            <a:avLst/>
          </a:prstGeom>
          <a:noFill/>
          <a:ln w="2844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Assembler Directives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1703389" y="765176"/>
            <a:ext cx="7488237" cy="648512"/>
          </a:xfrm>
          <a:prstGeom prst="rect">
            <a:avLst/>
          </a:prstGeom>
          <a:solidFill>
            <a:srgbClr val="FFFF99"/>
          </a:solidFill>
          <a:ln w="936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These look like Assembler mnemonics but are instructions to the (Cross-) Assembler program itself. They differ from one Assembler to the other.</a:t>
            </a:r>
          </a:p>
        </p:txBody>
      </p:sp>
      <p:graphicFrame>
        <p:nvGraphicFramePr>
          <p:cNvPr id="11268" name="Group 4"/>
          <p:cNvGraphicFramePr>
            <a:graphicFrameLocks noGrp="1"/>
          </p:cNvGraphicFramePr>
          <p:nvPr/>
        </p:nvGraphicFramePr>
        <p:xfrm>
          <a:off x="2063750" y="2420939"/>
          <a:ext cx="6699250" cy="2484438"/>
        </p:xfrm>
        <a:graphic>
          <a:graphicData uri="http://schemas.openxmlformats.org/drawingml/2006/table">
            <a:tbl>
              <a:tblPr/>
              <a:tblGrid>
                <a:gridCol w="291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Assembler Directive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Summary of Action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list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implement a listing option*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#include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include additional source file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org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set program origin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equ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define an assembly constant; this allows us to assign a value to a label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end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end program block</a:t>
                      </a:r>
                    </a:p>
                  </a:txBody>
                  <a:tcPr marL="90000" marR="90000" marT="62676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50975CA3-524F-471F-8709-6714B3AC1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656" y="1930174"/>
            <a:ext cx="3860329" cy="371513"/>
          </a:xfrm>
          <a:prstGeom prst="rect">
            <a:avLst/>
          </a:prstGeom>
          <a:noFill/>
          <a:ln w="1260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Example MPASM </a:t>
            </a:r>
            <a:r>
              <a:rPr lang="en-US" sz="1800" dirty="0">
                <a:solidFill>
                  <a:srgbClr val="000000"/>
                </a:solidFill>
              </a:rPr>
              <a:t>assembler </a:t>
            </a:r>
            <a:r>
              <a:rPr lang="en-US" altLang="en-US" sz="1800" dirty="0">
                <a:solidFill>
                  <a:srgbClr val="000000"/>
                </a:solidFill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968059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1"/>
          <p:cNvSpPr txBox="1">
            <a:spLocks noChangeArrowheads="1"/>
          </p:cNvSpPr>
          <p:nvPr/>
        </p:nvSpPr>
        <p:spPr bwMode="auto">
          <a:xfrm>
            <a:off x="1712914" y="188913"/>
            <a:ext cx="2524125" cy="398462"/>
          </a:xfrm>
          <a:prstGeom prst="rect">
            <a:avLst/>
          </a:prstGeom>
          <a:noFill/>
          <a:ln w="2844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Representing Numbers</a:t>
            </a:r>
          </a:p>
        </p:txBody>
      </p:sp>
      <p:graphicFrame>
        <p:nvGraphicFramePr>
          <p:cNvPr id="12290" name="Group 2"/>
          <p:cNvGraphicFramePr>
            <a:graphicFrameLocks noGrp="1"/>
          </p:cNvGraphicFramePr>
          <p:nvPr/>
        </p:nvGraphicFramePr>
        <p:xfrm>
          <a:off x="3503613" y="2276476"/>
          <a:ext cx="4970462" cy="2397483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Radix</a:t>
                      </a:r>
                    </a:p>
                  </a:txBody>
                  <a:tcPr marL="90000" marR="90000" marT="6444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Example Representation</a:t>
                      </a:r>
                    </a:p>
                  </a:txBody>
                  <a:tcPr marL="90000" marR="90000" marT="6444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Decimal </a:t>
                      </a:r>
                    </a:p>
                  </a:txBody>
                  <a:tcPr marL="90000" marR="90000" marT="6444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6" charset="0"/>
                        </a:rPr>
                        <a:t>D‘255’</a:t>
                      </a:r>
                    </a:p>
                  </a:txBody>
                  <a:tcPr marL="90000" marR="90000" marT="6192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Hexadecimal </a:t>
                      </a:r>
                    </a:p>
                  </a:txBody>
                  <a:tcPr marL="90000" marR="90000" marT="6444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6" charset="0"/>
                        </a:rPr>
                        <a:t>H‘8d’ 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6" charset="0"/>
                        </a:rPr>
                        <a:t>or 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6" charset="0"/>
                        </a:rPr>
                        <a:t>Ox8d</a:t>
                      </a:r>
                    </a:p>
                  </a:txBody>
                  <a:tcPr marL="90000" marR="90000" marT="6192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Octal</a:t>
                      </a:r>
                    </a:p>
                  </a:txBody>
                  <a:tcPr marL="90000" marR="90000" marT="6444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6" charset="0"/>
                        </a:rPr>
                        <a:t>O‘574’</a:t>
                      </a:r>
                    </a:p>
                  </a:txBody>
                  <a:tcPr marL="90000" marR="90000" marT="6192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Binary</a:t>
                      </a:r>
                    </a:p>
                  </a:txBody>
                  <a:tcPr marL="90000" marR="90000" marT="6444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6" charset="0"/>
                        </a:rPr>
                        <a:t>B‘01011100’</a:t>
                      </a:r>
                    </a:p>
                  </a:txBody>
                  <a:tcPr marL="90000" marR="90000" marT="6192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ASCII</a:t>
                      </a:r>
                    </a:p>
                  </a:txBody>
                  <a:tcPr marL="90000" marR="90000" marT="6444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Times New Roman" pitchFamily="16" charset="0"/>
                        </a:rPr>
                        <a:t>‘G’   or A‘G’</a:t>
                      </a:r>
                    </a:p>
                  </a:txBody>
                  <a:tcPr marL="90000" marR="90000" marT="6192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601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1"/>
          <p:cNvSpPr txBox="1">
            <a:spLocks noChangeArrowheads="1"/>
          </p:cNvSpPr>
          <p:nvPr/>
        </p:nvSpPr>
        <p:spPr bwMode="auto">
          <a:xfrm>
            <a:off x="1706564" y="188913"/>
            <a:ext cx="4300537" cy="398462"/>
          </a:xfrm>
          <a:prstGeom prst="rect">
            <a:avLst/>
          </a:prstGeom>
          <a:noFill/>
          <a:ln w="2844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Assembler File Structure (Simple Form)</a:t>
            </a: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3359150" y="1844675"/>
            <a:ext cx="1676400" cy="520700"/>
          </a:xfrm>
          <a:prstGeom prst="rect">
            <a:avLst/>
          </a:prstGeom>
          <a:solidFill>
            <a:srgbClr val="FFCC00"/>
          </a:solidFill>
          <a:ln w="936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For us, this will be MPLAB</a:t>
            </a:r>
          </a:p>
        </p:txBody>
      </p:sp>
      <p:sp>
        <p:nvSpPr>
          <p:cNvPr id="143364" name="Line 3"/>
          <p:cNvSpPr>
            <a:spLocks noChangeShapeType="1"/>
          </p:cNvSpPr>
          <p:nvPr/>
        </p:nvSpPr>
        <p:spPr bwMode="auto">
          <a:xfrm>
            <a:off x="5016501" y="2420938"/>
            <a:ext cx="576263" cy="792162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3365" name="Text Box 4"/>
          <p:cNvSpPr txBox="1">
            <a:spLocks noChangeArrowheads="1"/>
          </p:cNvSpPr>
          <p:nvPr/>
        </p:nvSpPr>
        <p:spPr bwMode="auto">
          <a:xfrm>
            <a:off x="2495551" y="4581525"/>
            <a:ext cx="2087563" cy="520700"/>
          </a:xfrm>
          <a:prstGeom prst="rect">
            <a:avLst/>
          </a:prstGeom>
          <a:solidFill>
            <a:srgbClr val="FFCC00"/>
          </a:solidFill>
          <a:ln w="936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Written by you, as a text file, in Assembler format</a:t>
            </a:r>
          </a:p>
        </p:txBody>
      </p:sp>
      <p:sp>
        <p:nvSpPr>
          <p:cNvPr id="143366" name="Line 5"/>
          <p:cNvSpPr>
            <a:spLocks noChangeShapeType="1"/>
          </p:cNvSpPr>
          <p:nvPr/>
        </p:nvSpPr>
        <p:spPr bwMode="auto">
          <a:xfrm flipV="1">
            <a:off x="2640013" y="4075113"/>
            <a:ext cx="215900" cy="506412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3367" name="Text Box 6"/>
          <p:cNvSpPr txBox="1">
            <a:spLocks noChangeArrowheads="1"/>
          </p:cNvSpPr>
          <p:nvPr/>
        </p:nvSpPr>
        <p:spPr bwMode="auto">
          <a:xfrm>
            <a:off x="7751764" y="620713"/>
            <a:ext cx="2232025" cy="520700"/>
          </a:xfrm>
          <a:prstGeom prst="rect">
            <a:avLst/>
          </a:prstGeom>
          <a:solidFill>
            <a:srgbClr val="FFCC00"/>
          </a:solidFill>
          <a:ln w="936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Files that the Assembler (e.g. MPLAB) generates</a:t>
            </a:r>
          </a:p>
        </p:txBody>
      </p:sp>
      <p:sp>
        <p:nvSpPr>
          <p:cNvPr id="143368" name="AutoShape 7"/>
          <p:cNvSpPr>
            <a:spLocks/>
          </p:cNvSpPr>
          <p:nvPr/>
        </p:nvSpPr>
        <p:spPr bwMode="auto">
          <a:xfrm rot="5400000">
            <a:off x="8653464" y="587376"/>
            <a:ext cx="288925" cy="1800225"/>
          </a:xfrm>
          <a:prstGeom prst="leftBrace">
            <a:avLst>
              <a:gd name="adj1" fmla="val 52962"/>
              <a:gd name="adj2" fmla="val 50000"/>
            </a:avLst>
          </a:prstGeom>
          <a:noFill/>
          <a:ln w="3816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69" name="Oval 8"/>
          <p:cNvSpPr>
            <a:spLocks noChangeArrowheads="1"/>
          </p:cNvSpPr>
          <p:nvPr/>
        </p:nvSpPr>
        <p:spPr bwMode="auto">
          <a:xfrm>
            <a:off x="2076450" y="3021013"/>
            <a:ext cx="1804988" cy="106045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70" name="Rectangle 9"/>
          <p:cNvSpPr>
            <a:spLocks noChangeArrowheads="1"/>
          </p:cNvSpPr>
          <p:nvPr/>
        </p:nvSpPr>
        <p:spPr bwMode="auto">
          <a:xfrm>
            <a:off x="2395538" y="3338514"/>
            <a:ext cx="13255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71" name="Rectangle 10"/>
          <p:cNvSpPr>
            <a:spLocks noChangeArrowheads="1"/>
          </p:cNvSpPr>
          <p:nvPr/>
        </p:nvSpPr>
        <p:spPr bwMode="auto">
          <a:xfrm>
            <a:off x="2484438" y="3338513"/>
            <a:ext cx="116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Source File</a:t>
            </a:r>
          </a:p>
        </p:txBody>
      </p:sp>
      <p:sp>
        <p:nvSpPr>
          <p:cNvPr id="143372" name="Rectangle 11"/>
          <p:cNvSpPr>
            <a:spLocks noChangeArrowheads="1"/>
          </p:cNvSpPr>
          <p:nvPr/>
        </p:nvSpPr>
        <p:spPr bwMode="auto">
          <a:xfrm>
            <a:off x="3629026" y="3378200"/>
            <a:ext cx="60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373" name="Rectangle 12"/>
          <p:cNvSpPr>
            <a:spLocks noChangeArrowheads="1"/>
          </p:cNvSpPr>
          <p:nvPr/>
        </p:nvSpPr>
        <p:spPr bwMode="auto">
          <a:xfrm>
            <a:off x="4835525" y="3405188"/>
            <a:ext cx="1327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74" name="Rectangle 13"/>
          <p:cNvSpPr>
            <a:spLocks noChangeArrowheads="1"/>
          </p:cNvSpPr>
          <p:nvPr/>
        </p:nvSpPr>
        <p:spPr bwMode="auto">
          <a:xfrm>
            <a:off x="4891088" y="3405188"/>
            <a:ext cx="1205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143375" name="Rectangle 14"/>
          <p:cNvSpPr>
            <a:spLocks noChangeArrowheads="1"/>
          </p:cNvSpPr>
          <p:nvPr/>
        </p:nvSpPr>
        <p:spPr bwMode="auto">
          <a:xfrm>
            <a:off x="6096001" y="3471863"/>
            <a:ext cx="60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376" name="Rectangle 15"/>
          <p:cNvSpPr>
            <a:spLocks noChangeArrowheads="1"/>
          </p:cNvSpPr>
          <p:nvPr/>
        </p:nvSpPr>
        <p:spPr bwMode="auto">
          <a:xfrm>
            <a:off x="8018463" y="1960564"/>
            <a:ext cx="17653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77" name="Rectangle 16"/>
          <p:cNvSpPr>
            <a:spLocks noChangeArrowheads="1"/>
          </p:cNvSpPr>
          <p:nvPr/>
        </p:nvSpPr>
        <p:spPr bwMode="auto">
          <a:xfrm>
            <a:off x="7964489" y="1989138"/>
            <a:ext cx="159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Executable File</a:t>
            </a:r>
          </a:p>
        </p:txBody>
      </p:sp>
      <p:sp>
        <p:nvSpPr>
          <p:cNvPr id="143378" name="Rectangle 17"/>
          <p:cNvSpPr>
            <a:spLocks noChangeArrowheads="1"/>
          </p:cNvSpPr>
          <p:nvPr/>
        </p:nvSpPr>
        <p:spPr bwMode="auto">
          <a:xfrm>
            <a:off x="9690101" y="2000250"/>
            <a:ext cx="60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379" name="Rectangle 18"/>
          <p:cNvSpPr>
            <a:spLocks noChangeArrowheads="1"/>
          </p:cNvSpPr>
          <p:nvPr/>
        </p:nvSpPr>
        <p:spPr bwMode="auto">
          <a:xfrm>
            <a:off x="8231188" y="3338514"/>
            <a:ext cx="9953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80" name="Rectangle 19"/>
          <p:cNvSpPr>
            <a:spLocks noChangeArrowheads="1"/>
          </p:cNvSpPr>
          <p:nvPr/>
        </p:nvSpPr>
        <p:spPr bwMode="auto">
          <a:xfrm>
            <a:off x="8326439" y="3284538"/>
            <a:ext cx="854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List File</a:t>
            </a:r>
          </a:p>
        </p:txBody>
      </p:sp>
      <p:sp>
        <p:nvSpPr>
          <p:cNvPr id="143381" name="Rectangle 20"/>
          <p:cNvSpPr>
            <a:spLocks noChangeArrowheads="1"/>
          </p:cNvSpPr>
          <p:nvPr/>
        </p:nvSpPr>
        <p:spPr bwMode="auto">
          <a:xfrm>
            <a:off x="8231188" y="4664076"/>
            <a:ext cx="1154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82" name="Rectangle 21"/>
          <p:cNvSpPr>
            <a:spLocks noChangeArrowheads="1"/>
          </p:cNvSpPr>
          <p:nvPr/>
        </p:nvSpPr>
        <p:spPr bwMode="auto">
          <a:xfrm>
            <a:off x="8320089" y="4664075"/>
            <a:ext cx="998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Error File</a:t>
            </a:r>
          </a:p>
        </p:txBody>
      </p:sp>
      <p:sp>
        <p:nvSpPr>
          <p:cNvPr id="143383" name="Rectangle 22"/>
          <p:cNvSpPr>
            <a:spLocks noChangeArrowheads="1"/>
          </p:cNvSpPr>
          <p:nvPr/>
        </p:nvSpPr>
        <p:spPr bwMode="auto">
          <a:xfrm>
            <a:off x="9291639" y="4703763"/>
            <a:ext cx="60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384" name="Oval 23"/>
          <p:cNvSpPr>
            <a:spLocks noChangeArrowheads="1"/>
          </p:cNvSpPr>
          <p:nvPr/>
        </p:nvSpPr>
        <p:spPr bwMode="auto">
          <a:xfrm>
            <a:off x="7807325" y="3021013"/>
            <a:ext cx="1803400" cy="106045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85" name="Oval 24"/>
          <p:cNvSpPr>
            <a:spLocks noChangeArrowheads="1"/>
          </p:cNvSpPr>
          <p:nvPr/>
        </p:nvSpPr>
        <p:spPr bwMode="auto">
          <a:xfrm>
            <a:off x="7807325" y="4398964"/>
            <a:ext cx="1803400" cy="1062037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86" name="Oval 25"/>
          <p:cNvSpPr>
            <a:spLocks noChangeArrowheads="1"/>
          </p:cNvSpPr>
          <p:nvPr/>
        </p:nvSpPr>
        <p:spPr bwMode="auto">
          <a:xfrm>
            <a:off x="7807325" y="1641475"/>
            <a:ext cx="1803400" cy="106045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87" name="Rectangle 26"/>
          <p:cNvSpPr>
            <a:spLocks noChangeArrowheads="1"/>
          </p:cNvSpPr>
          <p:nvPr/>
        </p:nvSpPr>
        <p:spPr bwMode="auto">
          <a:xfrm>
            <a:off x="4622801" y="3233739"/>
            <a:ext cx="2030413" cy="649287"/>
          </a:xfrm>
          <a:prstGeom prst="rect">
            <a:avLst/>
          </a:prstGeom>
          <a:noFill/>
          <a:ln w="39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88" name="Line 27"/>
          <p:cNvSpPr>
            <a:spLocks noChangeShapeType="1"/>
          </p:cNvSpPr>
          <p:nvPr/>
        </p:nvSpPr>
        <p:spPr bwMode="auto">
          <a:xfrm flipH="1">
            <a:off x="3879850" y="3551239"/>
            <a:ext cx="74453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3389" name="Line 28"/>
          <p:cNvSpPr>
            <a:spLocks noChangeShapeType="1"/>
          </p:cNvSpPr>
          <p:nvPr/>
        </p:nvSpPr>
        <p:spPr bwMode="auto">
          <a:xfrm>
            <a:off x="6638925" y="3551239"/>
            <a:ext cx="1168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3390" name="Line 29"/>
          <p:cNvSpPr>
            <a:spLocks noChangeShapeType="1"/>
          </p:cNvSpPr>
          <p:nvPr/>
        </p:nvSpPr>
        <p:spPr bwMode="auto">
          <a:xfrm flipV="1">
            <a:off x="7381875" y="2170113"/>
            <a:ext cx="1588" cy="13827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3391" name="Line 30"/>
          <p:cNvSpPr>
            <a:spLocks noChangeShapeType="1"/>
          </p:cNvSpPr>
          <p:nvPr/>
        </p:nvSpPr>
        <p:spPr bwMode="auto">
          <a:xfrm>
            <a:off x="7381875" y="2171700"/>
            <a:ext cx="42545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3392" name="Line 31"/>
          <p:cNvSpPr>
            <a:spLocks noChangeShapeType="1"/>
          </p:cNvSpPr>
          <p:nvPr/>
        </p:nvSpPr>
        <p:spPr bwMode="auto">
          <a:xfrm flipV="1">
            <a:off x="7381875" y="3549651"/>
            <a:ext cx="1588" cy="13811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3393" name="Line 32"/>
          <p:cNvSpPr>
            <a:spLocks noChangeShapeType="1"/>
          </p:cNvSpPr>
          <p:nvPr/>
        </p:nvSpPr>
        <p:spPr bwMode="auto">
          <a:xfrm>
            <a:off x="7381875" y="4929189"/>
            <a:ext cx="42545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3394" name="Rectangle 33"/>
          <p:cNvSpPr>
            <a:spLocks noChangeArrowheads="1"/>
          </p:cNvSpPr>
          <p:nvPr/>
        </p:nvSpPr>
        <p:spPr bwMode="auto">
          <a:xfrm>
            <a:off x="2713038" y="3657600"/>
            <a:ext cx="5969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95" name="Rectangle 34"/>
          <p:cNvSpPr>
            <a:spLocks noChangeArrowheads="1"/>
          </p:cNvSpPr>
          <p:nvPr/>
        </p:nvSpPr>
        <p:spPr bwMode="auto">
          <a:xfrm>
            <a:off x="2792413" y="3657600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.asm</a:t>
            </a:r>
          </a:p>
        </p:txBody>
      </p:sp>
      <p:sp>
        <p:nvSpPr>
          <p:cNvPr id="143396" name="Rectangle 35"/>
          <p:cNvSpPr>
            <a:spLocks noChangeArrowheads="1"/>
          </p:cNvSpPr>
          <p:nvPr/>
        </p:nvSpPr>
        <p:spPr bwMode="auto">
          <a:xfrm>
            <a:off x="3257551" y="3697288"/>
            <a:ext cx="603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3397" name="Rectangle 36"/>
          <p:cNvSpPr>
            <a:spLocks noChangeArrowheads="1"/>
          </p:cNvSpPr>
          <p:nvPr/>
        </p:nvSpPr>
        <p:spPr bwMode="auto">
          <a:xfrm>
            <a:off x="8655051" y="2278064"/>
            <a:ext cx="5572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98" name="Rectangle 37"/>
          <p:cNvSpPr>
            <a:spLocks noChangeArrowheads="1"/>
          </p:cNvSpPr>
          <p:nvPr/>
        </p:nvSpPr>
        <p:spPr bwMode="auto">
          <a:xfrm>
            <a:off x="8542339" y="2276475"/>
            <a:ext cx="447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.hex</a:t>
            </a:r>
          </a:p>
        </p:txBody>
      </p:sp>
      <p:sp>
        <p:nvSpPr>
          <p:cNvPr id="143399" name="Rectangle 38"/>
          <p:cNvSpPr>
            <a:spLocks noChangeArrowheads="1"/>
          </p:cNvSpPr>
          <p:nvPr/>
        </p:nvSpPr>
        <p:spPr bwMode="auto">
          <a:xfrm>
            <a:off x="8655050" y="3657600"/>
            <a:ext cx="4254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00" name="Rectangle 39"/>
          <p:cNvSpPr>
            <a:spLocks noChangeArrowheads="1"/>
          </p:cNvSpPr>
          <p:nvPr/>
        </p:nvSpPr>
        <p:spPr bwMode="auto">
          <a:xfrm>
            <a:off x="8707439" y="3657600"/>
            <a:ext cx="319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</a:rPr>
              <a:t>.lst</a:t>
            </a:r>
          </a:p>
        </p:txBody>
      </p:sp>
      <p:sp>
        <p:nvSpPr>
          <p:cNvPr id="143401" name="Rectangle 40"/>
          <p:cNvSpPr>
            <a:spLocks noChangeArrowheads="1"/>
          </p:cNvSpPr>
          <p:nvPr/>
        </p:nvSpPr>
        <p:spPr bwMode="auto">
          <a:xfrm>
            <a:off x="8655050" y="5035551"/>
            <a:ext cx="4651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02" name="Rectangle 41"/>
          <p:cNvSpPr>
            <a:spLocks noChangeArrowheads="1"/>
          </p:cNvSpPr>
          <p:nvPr/>
        </p:nvSpPr>
        <p:spPr bwMode="auto">
          <a:xfrm>
            <a:off x="8655050" y="5035550"/>
            <a:ext cx="47783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03" name="Rectangle 42"/>
          <p:cNvSpPr>
            <a:spLocks noChangeArrowheads="1"/>
          </p:cNvSpPr>
          <p:nvPr/>
        </p:nvSpPr>
        <p:spPr bwMode="auto">
          <a:xfrm>
            <a:off x="8655050" y="5035550"/>
            <a:ext cx="47783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04" name="Rectangle 43"/>
          <p:cNvSpPr>
            <a:spLocks noChangeArrowheads="1"/>
          </p:cNvSpPr>
          <p:nvPr/>
        </p:nvSpPr>
        <p:spPr bwMode="auto">
          <a:xfrm>
            <a:off x="8616951" y="4941888"/>
            <a:ext cx="403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.err</a:t>
            </a:r>
          </a:p>
        </p:txBody>
      </p:sp>
      <p:sp>
        <p:nvSpPr>
          <p:cNvPr id="143405" name="Line 44"/>
          <p:cNvSpPr>
            <a:spLocks noChangeShapeType="1"/>
          </p:cNvSpPr>
          <p:nvPr/>
        </p:nvSpPr>
        <p:spPr bwMode="auto">
          <a:xfrm flipH="1" flipV="1">
            <a:off x="4197350" y="3443289"/>
            <a:ext cx="109538" cy="1095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3406" name="Line 45"/>
          <p:cNvSpPr>
            <a:spLocks noChangeShapeType="1"/>
          </p:cNvSpPr>
          <p:nvPr/>
        </p:nvSpPr>
        <p:spPr bwMode="auto">
          <a:xfrm flipH="1">
            <a:off x="4197350" y="3551238"/>
            <a:ext cx="109538" cy="1063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3407" name="Line 46"/>
          <p:cNvSpPr>
            <a:spLocks noChangeShapeType="1"/>
          </p:cNvSpPr>
          <p:nvPr/>
        </p:nvSpPr>
        <p:spPr bwMode="auto">
          <a:xfrm flipH="1" flipV="1">
            <a:off x="6956425" y="3443289"/>
            <a:ext cx="109538" cy="1095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3408" name="Line 47"/>
          <p:cNvSpPr>
            <a:spLocks noChangeShapeType="1"/>
          </p:cNvSpPr>
          <p:nvPr/>
        </p:nvSpPr>
        <p:spPr bwMode="auto">
          <a:xfrm flipH="1">
            <a:off x="6956425" y="3551238"/>
            <a:ext cx="109538" cy="10636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3392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"/>
          <p:cNvSpPr txBox="1">
            <a:spLocks noChangeArrowheads="1"/>
          </p:cNvSpPr>
          <p:nvPr/>
        </p:nvSpPr>
        <p:spPr bwMode="auto">
          <a:xfrm>
            <a:off x="1992314" y="1268413"/>
            <a:ext cx="7921625" cy="311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;******************************************************************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;Very first program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;This program repeatedly adds a number to the Working Register. 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;TJW 1.11.08				     Tested 1.11.08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;******************************************************************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use the org directive to force program start at reset vector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org 	00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;program starts here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	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clrw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		;clear W register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loop 	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addlw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08	     	;add the number 8 to W register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goto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loop</a:t>
            </a:r>
          </a:p>
          <a:p>
            <a:pPr>
              <a:buClr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end 		;show end of program with "end" directive</a:t>
            </a:r>
          </a:p>
          <a:p>
            <a:pPr>
              <a:buClrTx/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5411" name="Rectangle 2"/>
          <p:cNvSpPr>
            <a:spLocks noChangeArrowheads="1"/>
          </p:cNvSpPr>
          <p:nvPr/>
        </p:nvSpPr>
        <p:spPr bwMode="auto">
          <a:xfrm>
            <a:off x="1709739" y="188913"/>
            <a:ext cx="1838325" cy="398462"/>
          </a:xfrm>
          <a:prstGeom prst="rect">
            <a:avLst/>
          </a:prstGeom>
          <a:noFill/>
          <a:ln w="1908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 First Program</a:t>
            </a:r>
          </a:p>
        </p:txBody>
      </p:sp>
    </p:spTree>
    <p:extLst>
      <p:ext uri="{BB962C8B-B14F-4D97-AF65-F5344CB8AC3E}">
        <p14:creationId xmlns:p14="http://schemas.microsoft.com/office/powerpoint/2010/main" val="3706285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"/>
          <p:cNvSpPr>
            <a:spLocks noChangeArrowheads="1"/>
          </p:cNvSpPr>
          <p:nvPr/>
        </p:nvSpPr>
        <p:spPr bwMode="auto">
          <a:xfrm>
            <a:off x="1709739" y="188913"/>
            <a:ext cx="2312987" cy="398462"/>
          </a:xfrm>
          <a:prstGeom prst="rect">
            <a:avLst/>
          </a:prstGeom>
          <a:noFill/>
          <a:ln w="1908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Introducing MPLAB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785610"/>
            <a:ext cx="9839325" cy="5710439"/>
          </a:xfrm>
          <a:prstGeom prst="rect">
            <a:avLst/>
          </a:prstGeom>
        </p:spPr>
      </p:pic>
      <p:sp>
        <p:nvSpPr>
          <p:cNvPr id="147460" name="AutoShape 3"/>
          <p:cNvSpPr>
            <a:spLocks noChangeArrowheads="1"/>
          </p:cNvSpPr>
          <p:nvPr/>
        </p:nvSpPr>
        <p:spPr bwMode="auto">
          <a:xfrm>
            <a:off x="8112125" y="404814"/>
            <a:ext cx="1943100" cy="1112837"/>
          </a:xfrm>
          <a:prstGeom prst="wedgeRoundRectCallout">
            <a:avLst>
              <a:gd name="adj1" fmla="val 77616"/>
              <a:gd name="adj2" fmla="val -79245"/>
              <a:gd name="adj3" fmla="val 16667"/>
            </a:avLst>
          </a:prstGeom>
          <a:solidFill>
            <a:srgbClr val="FF9900"/>
          </a:solidFill>
          <a:ln w="9360">
            <a:solidFill>
              <a:srgbClr val="FF33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1600" i="1">
                <a:solidFill>
                  <a:srgbClr val="000000"/>
                </a:solidFill>
              </a:rPr>
              <a:t>Continue here with the MPLAB tutorial from page 86 of the book.</a:t>
            </a:r>
          </a:p>
        </p:txBody>
      </p:sp>
    </p:spTree>
    <p:extLst>
      <p:ext uri="{BB962C8B-B14F-4D97-AF65-F5344CB8AC3E}">
        <p14:creationId xmlns:p14="http://schemas.microsoft.com/office/powerpoint/2010/main" val="2928892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High-Level Language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Most programming nowadays is done using so-called “high-level” languages (such as	C, C++, JAVA, Python, etc.)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These languages deliberately “hide” from a programmer many details concerning HOW his problem actually will be solved by the underlying computing machinery </a:t>
            </a:r>
          </a:p>
        </p:txBody>
      </p:sp>
      <p:sp>
        <p:nvSpPr>
          <p:cNvPr id="2" name="Rectangle 1"/>
          <p:cNvSpPr/>
          <p:nvPr/>
        </p:nvSpPr>
        <p:spPr>
          <a:xfrm>
            <a:off x="4832094" y="5616441"/>
            <a:ext cx="462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Source: https://slideplayer.com/slide/5219000/</a:t>
            </a:r>
          </a:p>
        </p:txBody>
      </p:sp>
    </p:spTree>
    <p:extLst>
      <p:ext uri="{BB962C8B-B14F-4D97-AF65-F5344CB8AC3E}">
        <p14:creationId xmlns:p14="http://schemas.microsoft.com/office/powerpoint/2010/main" val="20988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Some languages allow programmers to forget about the computer completely!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The language can express a computing problem with a few words of English, plus formulas familiar from high-school algebra.</a:t>
            </a:r>
          </a:p>
          <a:p>
            <a:pPr>
              <a:lnSpc>
                <a:spcPct val="150000"/>
              </a:lnSpc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EXAMPLE PROBLEM:  Compute 4 plus 5</a:t>
            </a:r>
          </a:p>
        </p:txBody>
      </p:sp>
      <p:sp>
        <p:nvSpPr>
          <p:cNvPr id="4" name="Rectangle 3"/>
          <p:cNvSpPr/>
          <p:nvPr/>
        </p:nvSpPr>
        <p:spPr>
          <a:xfrm>
            <a:off x="4832094" y="5616441"/>
            <a:ext cx="462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Source: https://slideplayer.com/slide/5219000/</a:t>
            </a:r>
          </a:p>
        </p:txBody>
      </p:sp>
    </p:spTree>
    <p:extLst>
      <p:ext uri="{BB962C8B-B14F-4D97-AF65-F5344CB8AC3E}">
        <p14:creationId xmlns:p14="http://schemas.microsoft.com/office/powerpoint/2010/main" val="107518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The example in BASIC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36851"/>
            <a:ext cx="10515600" cy="4351338"/>
          </a:xfrm>
        </p:spPr>
        <p:txBody>
          <a:bodyPr/>
          <a:lstStyle/>
          <a:p>
            <a:pPr marL="609600" indent="-609600">
              <a:buFontTx/>
              <a:buAutoNum type="arabicPlain"/>
            </a:pPr>
            <a:r>
              <a:rPr lang="en-US" altLang="en-US"/>
              <a:t>LET X = 4</a:t>
            </a:r>
          </a:p>
          <a:p>
            <a:pPr marL="609600" indent="-609600">
              <a:buFontTx/>
              <a:buAutoNum type="arabicPlain"/>
            </a:pPr>
            <a:r>
              <a:rPr lang="en-US" altLang="en-US"/>
              <a:t>LET Y = 5</a:t>
            </a:r>
          </a:p>
          <a:p>
            <a:pPr marL="609600" indent="-609600">
              <a:buFontTx/>
              <a:buAutoNum type="arabicPlain"/>
            </a:pPr>
            <a:r>
              <a:rPr lang="en-US" altLang="en-US"/>
              <a:t>LET Z = X + Y</a:t>
            </a:r>
          </a:p>
          <a:p>
            <a:pPr marL="609600" indent="-609600">
              <a:buFontTx/>
              <a:buAutoNum type="arabicPlain"/>
            </a:pPr>
            <a:r>
              <a:rPr lang="en-US" altLang="en-US"/>
              <a:t>PRINT  X, “+”, Y, “=“, Z</a:t>
            </a:r>
          </a:p>
          <a:p>
            <a:pPr marL="609600" indent="-609600">
              <a:buFontTx/>
              <a:buAutoNum type="arabicPlain"/>
            </a:pPr>
            <a:r>
              <a:rPr lang="en-US" altLang="en-US"/>
              <a:t>END</a:t>
            </a:r>
          </a:p>
          <a:p>
            <a:pPr marL="609600" indent="-609600">
              <a:buFontTx/>
              <a:buAutoNum type="arabicPlain"/>
            </a:pPr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438400" y="4876800"/>
            <a:ext cx="7391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Output:     4 + 5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8004" y="6185178"/>
            <a:ext cx="462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Source: https://slideplayer.com/slide/5219000/</a:t>
            </a:r>
          </a:p>
        </p:txBody>
      </p:sp>
    </p:spTree>
    <p:extLst>
      <p:ext uri="{BB962C8B-B14F-4D97-AF65-F5344CB8AC3E}">
        <p14:creationId xmlns:p14="http://schemas.microsoft.com/office/powerpoint/2010/main" val="32844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computer scientist vs. programmer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But computer scientists DO want to know how computers actually work: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	-- so, we can fix computers if they break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	-- so, we can employ optimum algorithms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	-- so, we can predict computer behavior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	-- so, we can devise faster computers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	-- so, we can build cheaper computers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	-- so, we can pick one suited to a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6235891" y="6311900"/>
            <a:ext cx="462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Source: https://slideplayer.com/slide/5219000/</a:t>
            </a:r>
          </a:p>
        </p:txBody>
      </p:sp>
    </p:spTree>
    <p:extLst>
      <p:ext uri="{BB962C8B-B14F-4D97-AF65-F5344CB8AC3E}">
        <p14:creationId xmlns:p14="http://schemas.microsoft.com/office/powerpoint/2010/main" val="29813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A machine’s own language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For understanding how computers work, we need familiarity with the computer’s own language (called “machine language”)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It’s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LOW-LEVEL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 language (very detailed)</a:t>
            </a:r>
          </a:p>
          <a:p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It is specific to a machine’s “architecture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”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It is a language “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spoken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” using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voltages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Humans represent it with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zeros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ones 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For more details, please visit the link below: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  <a:hlinkClick r:id="rId2"/>
              </a:rPr>
              <a:t>http://www.teach-ict.com/as_as_computing/ocr/H447/F453/3_3_8/features/miniweb/index.htm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83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</a:pP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Example of machine-language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955" y="141350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Here’s what a program-fragment looks like: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10100001 10111100 10010011 00000100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	00001000 00000011 00000101 11000000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	10010011 00000100 00001000 10100011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	11000000 10010100 00000100 00001000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</a:t>
            </a:r>
          </a:p>
          <a:p>
            <a:pPr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It means:		z = x + y;</a:t>
            </a:r>
          </a:p>
        </p:txBody>
      </p:sp>
    </p:spTree>
    <p:extLst>
      <p:ext uri="{BB962C8B-B14F-4D97-AF65-F5344CB8AC3E}">
        <p14:creationId xmlns:p14="http://schemas.microsoft.com/office/powerpoint/2010/main" val="261307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789"/>
            <a:ext cx="12304897" cy="411071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5574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t>Hence assembly language</a:t>
            </a:r>
            <a:endParaRPr lang="en-US" altLang="en-US" sz="3600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8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1817</Words>
  <Application>Microsoft Office PowerPoint</Application>
  <PresentationFormat>Widescreen</PresentationFormat>
  <Paragraphs>243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Starting to program – an introduction to Assembly Language</vt:lpstr>
      <vt:lpstr>In this lecture</vt:lpstr>
      <vt:lpstr>High-Level Language</vt:lpstr>
      <vt:lpstr>The BASIC language</vt:lpstr>
      <vt:lpstr>The example in BASIC</vt:lpstr>
      <vt:lpstr>computer scientist vs. programmer</vt:lpstr>
      <vt:lpstr>A machine’s own language</vt:lpstr>
      <vt:lpstr>Example of machine-language</vt:lpstr>
      <vt:lpstr>PowerPoint Presentation</vt:lpstr>
      <vt:lpstr>PowerPoint Presentation</vt:lpstr>
      <vt:lpstr>PowerPoint Presentation</vt:lpstr>
      <vt:lpstr>Human-Readable Machine Language</vt:lpstr>
      <vt:lpstr>Mnemonics</vt:lpstr>
      <vt:lpstr>Instruction set </vt:lpstr>
      <vt:lpstr>PowerPoint Presentation</vt:lpstr>
      <vt:lpstr>PowerPoint Presentation</vt:lpstr>
      <vt:lpstr>PowerPoint Presentation</vt:lpstr>
      <vt:lpstr>Opcodes and Operands</vt:lpstr>
      <vt:lpstr>Symbolic addressing </vt:lpstr>
      <vt:lpstr>PowerPoint Presentation</vt:lpstr>
      <vt:lpstr> Assembly Language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Emmy Ndashimye</dc:creator>
  <cp:lastModifiedBy>Emmanuel Ndashimye</cp:lastModifiedBy>
  <cp:revision>31</cp:revision>
  <dcterms:created xsi:type="dcterms:W3CDTF">2019-01-21T08:09:09Z</dcterms:created>
  <dcterms:modified xsi:type="dcterms:W3CDTF">2024-01-28T09:35:00Z</dcterms:modified>
</cp:coreProperties>
</file>