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62" r:id="rId4"/>
    <p:sldId id="280" r:id="rId5"/>
    <p:sldId id="263" r:id="rId6"/>
    <p:sldId id="274" r:id="rId7"/>
    <p:sldId id="264" r:id="rId8"/>
    <p:sldId id="265" r:id="rId9"/>
    <p:sldId id="269" r:id="rId10"/>
    <p:sldId id="266" r:id="rId11"/>
    <p:sldId id="270" r:id="rId12"/>
    <p:sldId id="284" r:id="rId13"/>
    <p:sldId id="287" r:id="rId14"/>
    <p:sldId id="271" r:id="rId15"/>
    <p:sldId id="285" r:id="rId16"/>
    <p:sldId id="288" r:id="rId17"/>
    <p:sldId id="278" r:id="rId18"/>
    <p:sldId id="272" r:id="rId19"/>
    <p:sldId id="277" r:id="rId20"/>
    <p:sldId id="276" r:id="rId21"/>
    <p:sldId id="282" r:id="rId22"/>
    <p:sldId id="289" r:id="rId23"/>
    <p:sldId id="286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ADD6E-56F7-4451-99B8-43313167C1A3}" v="1" dt="2024-02-03T21:07:38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465" autoAdjust="0"/>
  </p:normalViewPr>
  <p:slideViewPr>
    <p:cSldViewPr snapToGrid="0">
      <p:cViewPr varScale="1">
        <p:scale>
          <a:sx n="56" d="100"/>
          <a:sy n="56" d="100"/>
        </p:scale>
        <p:origin x="106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33.33333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1-03-08T07:11:21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3219 13018 0,'27'0'93,"52"0"-77,424-27 15,-292 27-31,-34 0 16,184 0 0,-140 0-1,-1 0 1,-87 0-16,-54 0 15,27 0-15,0 0 16,-27 0-16,177 0 16,-186 0-1,239 0 1,-150 0 0,-45 0-1,-17-17 16,-26-1-15,17-8 0,-17 26-1,-10 0 1,-43 0-16,17 0 16,-26 0-16,26-18 15,-17 18 1,0 0-1,-9-9 79,-9-8-63,0-1-15,-45-35-16</inkml:trace>
  <inkml:trace contextRef="#ctx0" brushRef="#br0" timeOffset="1729.92">3792 12559 0,'-8'0'110,"-89"0"-95,35 9 1,9 17-16,-9 10 16,-105 26-1,-36 35 1,-132 35 0,211-70-1,9-45 1,1 27-1,26-8 1,17-19 0,36 1-1,8-18 1,-8 17 0,0 1 15,17-18-16,9 18 142,9-9-110,18 26-47,44-18 15,17 10-15,124 17 31,106 18-15,-221-18 0,-35-44-16,8 18 15,54 26-15,-80-27 16,62 19 0,-44-19-1,-9 1 1,-26-18-16,17 17 15,-17-17-15,-9 0 16,8 18 0,10-18-1,-10 9 1,1-9 0,0 0 15,-9 0 16,-9 18 156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33.33333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1-03-08T07:28:55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22569 11686 0,'18'0'94,"105"9"-63,-88-9-15,1 0-16,-28 18 15,28-18-15,-19 0 0,-8 0 16,26 0 0,10 17-1,-28-17 1,-8 0 0,9 18 280,-1-9-264,-17 8-32,0 10 15,0-10 17,0 10-17,0-10 1,0 1-1,0 9 1,0 8 0,0-26-16,0 8 15,0 1-15,0 0 16,18 8 0,-18 9-1,0 1 1,0-19-16,0 27 15,0-17 1,0 8 0,0 9-1,0 9 17,0-9-17,0 0 1,0-26-16,0 17 15,0-26-15,0 9 16,0-1-16,0 1 16,0-9-16,0 8 15,0 1 1,0 8 0,0-8 15,0-9-16,0 9 1,0-1 0,0 1 15,0-9-15,0 8-1,0 1 1,0-9-1,0 26 1,0-17 0,0-9-1,0 26 1,0-26 0,0 26-1,0-9 1,0-8-1,0 0 1,0-10 0,0 10 31,0 0-16,0-9-16,0 8 17,-9 1-17,9-1 63,0-8-62,0 9 0,0 0-1,0-10 17,0 10-17,0 0 1,-18 17 15,1-35 235,-27 0-251,8-9-15,-52-17 16,-18 26 0,-35 0-1,9-18 1,61 0-1,19 18 1,7 0 0,28 0-1,-1 0 1,9 0 15</inkml:trace>
  <inkml:trace contextRef="#ctx0" brushRef="#br0" timeOffset="13900.23">25215 12145 0,'-18'0'15,"1"0"1,-28 9-16,28-9 15,-19 17-15,1-17 16,0 18-16,-9-1 16,9-17-1,17 0-15,-9 18 16,-8 0 0,-35 8-1,26-8 16,8-18-15,10 17 0,-27 1-1,-18 0 1,18-18-16,1 17 16,-10-17-16,9 0 0,-9 18 15,-17-18 1,8 18-1,-43-1 1,17 1 0,52-18-1,-25 0 1,43 18 0,-17-18-1,9 17 1,17-17 15,10 0 157</inkml:trace>
  <inkml:trace contextRef="#ctx0" brushRef="#br0" timeOffset="14946.03">23786 12057 0,'-9'0'16,"0"17"-16,-52 54 31,8 8-15,17-35 0,-16 9-1,25 0 1,-8-9-1,0 9 1,17-18 0,9-8-1,9-10 1,-18 1 0,27-9 124,0 8-93,26 1-47,45 0 16,-63-1-16,19 1 15,43 0-15,-44-1 16,27 1-16,9 44 16,-18-9-1,-1-27 1,-43-8-1,27-1 1</inkml:trace>
  <inkml:trace contextRef="#ctx0" brushRef="#br0" timeOffset="28043.96">23962 13221 0,'53'0'125,"27"0"-109,26 0-16,-27 0 15,80 0 1,-18 0-1,-53 0 17,-35 0-32,-18 0 0,0 0 15,1 0-15,61 0 32,-27 0-17,-17 0 1,9 0-1,-9 0 1,-9 0 0,-18 0-1,-8 0 1,0 0 0,-1 0-16,-8 0 15,9-9 1,-1 9-16,-8 0 15,27 0 1,-19 0 0,-8 0-1,9 0 17,-1-9 93</inkml:trace>
  <inkml:trace contextRef="#ctx0" brushRef="#br0" timeOffset="29376.73">25285 13027 0,'27'0'78,"26"17"-63,8 1 1,81 0 0,-54 17-1,-18-18 1,-34 1-1,-28 0 1,10-18 0,0 0-16,-9 17 15,26-8-15,-18-9 16,19 18-16,-27-1 16,8-17-1,1 0 1,-9 18-1,8-9 204,-43 9-203,17-1-16,-26 10 15,-18-10 1,44 1-16,-44 17 16,-9 9-1,-8-8 1,-1-19 0,36-8 15,-9 9-16,17-1 1,-8 1 0,0 0-1,26-10 1,-9-8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AF4E8-B644-42DB-B40C-B07F5E528328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BDAF8-34A5-447D-ADE9-FF0BEFE22A3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511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BDAF8-34A5-447D-ADE9-FF0BEFE22A33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571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synchronous serial link just described can be readily implemented in a microcontroller, as shown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10.5. The clock source is placed in the microcontroller, and as the clock controls data flow, this node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other node is called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slave.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slave device could be another microcontroller,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memory device or one of a range of other peripherals.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BDAF8-34A5-447D-ADE9-FF0BEFE22A33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644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transmitter and the receiver refraining to broadcast long sequences of bits because there isn't a full synchronization between </a:t>
            </a:r>
          </a:p>
          <a:p>
            <a:r>
              <a:rPr lang="en-N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transmitter that sends the data and the receiver that receives the data. In this case, the information is divided into frames, </a:t>
            </a:r>
          </a:p>
          <a:p>
            <a:r>
              <a:rPr lang="en-N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size of byte. Each one of the frame has a “Start” bit and a “Stop” bit. “Start” bit marks the beginning of a new frame, </a:t>
            </a:r>
          </a:p>
          <a:p>
            <a:r>
              <a:rPr lang="en-N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“Stop” bit marks the end. Frames of information must not necessarily be transmitted at equal time space, since they are independent of the clock.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BDAF8-34A5-447D-ADE9-FF0BEFE22A33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27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For synchronous communication, start and stop bits mark</a:t>
            </a:r>
            <a:r>
              <a:rPr lang="en-NZ" baseline="0" dirty="0"/>
              <a:t> the start and the end of communication.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BDAF8-34A5-447D-ADE9-FF0BEFE22A33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184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Master</a:t>
            </a:r>
            <a:r>
              <a:rPr lang="en-NZ" baseline="0" dirty="0"/>
              <a:t> : device transmitting </a:t>
            </a:r>
          </a:p>
          <a:p>
            <a:r>
              <a:rPr lang="en-NZ" baseline="0" dirty="0"/>
              <a:t>Slave: device receiving  </a:t>
            </a:r>
          </a:p>
          <a:p>
            <a:r>
              <a:rPr lang="en-NZ" baseline="0" dirty="0"/>
              <a:t> master at a time/slave at a time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BDAF8-34A5-447D-ADE9-FF0BEFE22A33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42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CSRC for only synchronous communication </a:t>
            </a:r>
          </a:p>
          <a:p>
            <a:r>
              <a:rPr lang="en-NZ" dirty="0"/>
              <a:t>ASCII representation –8-bits</a:t>
            </a:r>
          </a:p>
          <a:p>
            <a:r>
              <a:rPr lang="en-NZ" dirty="0"/>
              <a:t>9</a:t>
            </a:r>
            <a:r>
              <a:rPr lang="en-NZ" baseline="30000" dirty="0"/>
              <a:t>th</a:t>
            </a:r>
            <a:r>
              <a:rPr lang="en-NZ" baseline="0" dirty="0"/>
              <a:t> bits- party bit / also this bit could be used for addressing devices in the case we have multiple devices sharing data</a:t>
            </a:r>
          </a:p>
          <a:p>
            <a:r>
              <a:rPr lang="en-NZ" baseline="0" dirty="0"/>
              <a:t>In that case, when 9</a:t>
            </a:r>
            <a:r>
              <a:rPr lang="en-NZ" baseline="30000" dirty="0"/>
              <a:t>th</a:t>
            </a:r>
            <a:r>
              <a:rPr lang="en-NZ" baseline="0" dirty="0"/>
              <a:t> bit is 1, the transmitted bits are addresses not data.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BDAF8-34A5-447D-ADE9-FF0BEFE22A33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72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BDAF8-34A5-447D-ADE9-FF0BEFE22A33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631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FERR: is generated</a:t>
            </a:r>
            <a:r>
              <a:rPr lang="en-NZ" baseline="0" dirty="0"/>
              <a:t> if there is a variation in stop bit. E.g. if the transmitter sends one stop bit and the receiver receives two stop bits, this is recorded as a framing error.</a:t>
            </a:r>
          </a:p>
          <a:p>
            <a:endParaRPr lang="en-NZ" baseline="0" dirty="0"/>
          </a:p>
          <a:p>
            <a:r>
              <a:rPr lang="en-NZ" baseline="0" dirty="0"/>
              <a:t>OERR: The external peripheral sends the second data before the processor empts the buffer register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BDAF8-34A5-447D-ADE9-FF0BEFE22A33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8394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BDAF8-34A5-447D-ADE9-FF0BEFE22A33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188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466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80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15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37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44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58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3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964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02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436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038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73AA-2614-4DDD-A120-35246BD10026}" type="datetimeFigureOut">
              <a:rPr lang="en-NZ" smtClean="0"/>
              <a:t>5/02/2024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6E78-7EEE-4784-BEEF-1CD848E2E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749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mill.co.uk/rs232-communication.html" TargetMode="External"/><Relationship Id="rId2" Type="http://schemas.openxmlformats.org/officeDocument/2006/relationships/hyperlink" Target="http://www.microcontrollerboard.com/support-files/serial_communication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Lecture 7: PIC16F877A </a:t>
            </a:r>
            <a:br>
              <a:rPr lang="en-NZ" dirty="0"/>
            </a:br>
            <a:r>
              <a:rPr lang="en-NZ" dirty="0"/>
              <a:t>Communication </a:t>
            </a:r>
            <a:r>
              <a:rPr lang="en-NZ" dirty="0" err="1"/>
              <a:t>Protocol_USART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1891"/>
            <a:ext cx="9144000" cy="1655762"/>
          </a:xfrm>
        </p:spPr>
        <p:txBody>
          <a:bodyPr/>
          <a:lstStyle/>
          <a:p>
            <a:r>
              <a:rPr lang="en-NZ" dirty="0"/>
              <a:t>By Emmanuel</a:t>
            </a:r>
          </a:p>
        </p:txBody>
      </p:sp>
    </p:spTree>
    <p:extLst>
      <p:ext uri="{BB962C8B-B14F-4D97-AF65-F5344CB8AC3E}">
        <p14:creationId xmlns:p14="http://schemas.microsoft.com/office/powerpoint/2010/main" val="19622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16F87XA USART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USART: Addressable Universal Synchronous Asynchronous Receiver Transmitter</a:t>
            </a:r>
          </a:p>
          <a:p>
            <a:r>
              <a:rPr lang="en-US" dirty="0"/>
              <a:t>Modes:</a:t>
            </a:r>
          </a:p>
          <a:p>
            <a:pPr lvl="1"/>
            <a:r>
              <a:rPr lang="en-US" dirty="0"/>
              <a:t>Synchronous  master(Half-Duplex)</a:t>
            </a:r>
          </a:p>
          <a:p>
            <a:pPr lvl="1"/>
            <a:r>
              <a:rPr lang="en-US" dirty="0"/>
              <a:t>Synchronous slave(Half-Duplex)</a:t>
            </a:r>
          </a:p>
          <a:p>
            <a:pPr lvl="1"/>
            <a:r>
              <a:rPr lang="en-US" dirty="0"/>
              <a:t>Asynchronous full-duplex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Has receiver and transmit interrupts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Controlled by TXSA, RCSTA, and SPBRG 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5179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36" y="128788"/>
            <a:ext cx="9077526" cy="63003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3216" y="0"/>
            <a:ext cx="497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400" dirty="0"/>
              <a:t>Source: https://www.teachmemicro.com/serial-usart-pic16f877a/</a:t>
            </a:r>
          </a:p>
        </p:txBody>
      </p:sp>
    </p:spTree>
    <p:extLst>
      <p:ext uri="{BB962C8B-B14F-4D97-AF65-F5344CB8AC3E}">
        <p14:creationId xmlns:p14="http://schemas.microsoft.com/office/powerpoint/2010/main" val="222750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12" y="1"/>
            <a:ext cx="11766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6" y="754767"/>
            <a:ext cx="10855787" cy="5875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7669" y="72205"/>
            <a:ext cx="8005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sz="2400" dirty="0">
                <a:latin typeface="TTFF4D7240t00"/>
              </a:rPr>
              <a:t>USART TRANSMIT BLOCK DIAGRAM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9586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50" y="182267"/>
            <a:ext cx="9105363" cy="64934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25185" y="4803163"/>
            <a:ext cx="497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400" dirty="0"/>
              <a:t>Source: https://www.teachmemicro.com/serial-usart-pic16f877a/</a:t>
            </a:r>
          </a:p>
        </p:txBody>
      </p:sp>
    </p:spTree>
    <p:extLst>
      <p:ext uri="{BB962C8B-B14F-4D97-AF65-F5344CB8AC3E}">
        <p14:creationId xmlns:p14="http://schemas.microsoft.com/office/powerpoint/2010/main" val="407117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3" y="0"/>
            <a:ext cx="11081288" cy="67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4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8" y="825366"/>
            <a:ext cx="10078580" cy="55726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13929" y="172522"/>
            <a:ext cx="6152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dirty="0">
                <a:latin typeface="TTFF4D7240t00"/>
              </a:rPr>
              <a:t>USART RECEIVE BLOCK DIAGRAM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51357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Baud Rate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6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dirty="0"/>
              <a:t>BAUD - baud rate</a:t>
            </a:r>
          </a:p>
          <a:p>
            <a:pPr>
              <a:lnSpc>
                <a:spcPct val="150000"/>
              </a:lnSpc>
            </a:pPr>
            <a:r>
              <a:rPr lang="en-NZ" dirty="0"/>
              <a:t>bps - units in which we are measuring pace of transmission</a:t>
            </a:r>
          </a:p>
          <a:p>
            <a:pPr>
              <a:lnSpc>
                <a:spcPct val="150000"/>
              </a:lnSpc>
            </a:pPr>
            <a:r>
              <a:rPr lang="en-NZ" dirty="0"/>
              <a:t>To set desirable baud rate (for example 9600 bps), it is necessary to determine a new value of a clock system. The value of the clock will be  determined by the number inserted into register SPBRG.</a:t>
            </a:r>
          </a:p>
          <a:p>
            <a:pPr>
              <a:lnSpc>
                <a:spcPct val="150000"/>
              </a:lnSpc>
            </a:pPr>
            <a:r>
              <a:rPr lang="en-NZ" dirty="0"/>
              <a:t>The PIC can transmit at a high rate: </a:t>
            </a:r>
            <a:r>
              <a:rPr lang="en-NZ" dirty="0">
                <a:solidFill>
                  <a:srgbClr val="FF0000"/>
                </a:solidFill>
              </a:rPr>
              <a:t>BRGH=1</a:t>
            </a:r>
            <a:r>
              <a:rPr lang="en-NZ" dirty="0"/>
              <a:t> or at a low rate: </a:t>
            </a:r>
            <a:r>
              <a:rPr lang="en-NZ" dirty="0">
                <a:solidFill>
                  <a:srgbClr val="FF0000"/>
                </a:solidFill>
              </a:rPr>
              <a:t>BRGH=0</a:t>
            </a:r>
            <a:r>
              <a:rPr lang="en-N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60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723029"/>
            <a:ext cx="9350062" cy="5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4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 - calculating the value of</a:t>
            </a:r>
            <a:br>
              <a:rPr lang="en-NZ" dirty="0"/>
            </a:br>
            <a:r>
              <a:rPr lang="en-NZ" dirty="0"/>
              <a:t>the register SPBRG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5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dirty="0"/>
              <a:t>Let’s calculate the decimal value to be insert into the register SPBRG, to get a transmission baud rate of 1200 bps at a lower rate.</a:t>
            </a:r>
          </a:p>
          <a:p>
            <a:pPr>
              <a:lnSpc>
                <a:spcPct val="150000"/>
              </a:lnSpc>
            </a:pPr>
            <a:r>
              <a:rPr lang="en-NZ" dirty="0"/>
              <a:t>We use the formula for a LOW SPEED (BRGH=0 – Low Speed):</a:t>
            </a:r>
          </a:p>
          <a:p>
            <a:pPr>
              <a:lnSpc>
                <a:spcPct val="150000"/>
              </a:lnSpc>
            </a:pPr>
            <a:r>
              <a:rPr lang="en-NZ" dirty="0"/>
              <a:t>SPBRG = (</a:t>
            </a:r>
            <a:r>
              <a:rPr lang="en-NZ" dirty="0" err="1"/>
              <a:t>Fosc</a:t>
            </a:r>
            <a:r>
              <a:rPr lang="en-NZ" dirty="0"/>
              <a:t>/(64 x Baud rate)) - 1</a:t>
            </a:r>
          </a:p>
          <a:p>
            <a:pPr>
              <a:lnSpc>
                <a:spcPct val="150000"/>
              </a:lnSpc>
            </a:pPr>
            <a:r>
              <a:rPr lang="en-NZ" dirty="0"/>
              <a:t>SPBRG = (4MHz/(64x1200bps))-1= 51.08, the value need to be as a whole number (no decimal point), thus  the value of SPBRG = 51.</a:t>
            </a:r>
          </a:p>
        </p:txBody>
      </p:sp>
    </p:spTree>
    <p:extLst>
      <p:ext uri="{BB962C8B-B14F-4D97-AF65-F5344CB8AC3E}">
        <p14:creationId xmlns:p14="http://schemas.microsoft.com/office/powerpoint/2010/main" val="7711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Last lecture: Timers /Counters and Interrupts for PIC16f877A</a:t>
            </a:r>
          </a:p>
          <a:p>
            <a:r>
              <a:rPr lang="en-NZ" dirty="0"/>
              <a:t>Today’s Lecture: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Parallel data transfer Vs Serial data transfer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Addressable Universal Synchronous Asynchronous Receiver Transmitter </a:t>
            </a:r>
            <a:r>
              <a:rPr lang="en-NZ" dirty="0"/>
              <a:t>(USART) 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USART Registers for PIC16f877A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Baud Rate 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Example of USART in practice (MPLAB &amp; Proteus)</a:t>
            </a:r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679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647700"/>
            <a:ext cx="100203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55" y="1400176"/>
            <a:ext cx="10746920" cy="4285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0287" y="5986463"/>
            <a:ext cx="544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Source: PIC16F87XA data-sheet, page 118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4499" y="264825"/>
            <a:ext cx="8091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 interrupts associated with  16F87XA USART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390487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760788" y="165616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>
                <a:solidFill>
                  <a:srgbClr val="FF0000"/>
                </a:solidFill>
              </a:rPr>
              <a:t>	  PIC16F877A  pin-out</a:t>
            </a:r>
            <a:endParaRPr lang="en-GB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19"/>
          <p:cNvSpPr txBox="1">
            <a:spLocks noChangeArrowheads="1"/>
          </p:cNvSpPr>
          <p:nvPr/>
        </p:nvSpPr>
        <p:spPr bwMode="auto">
          <a:xfrm>
            <a:off x="3348038" y="6043613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The microcontroller pins have multiple functions</a:t>
            </a:r>
          </a:p>
        </p:txBody>
      </p:sp>
      <p:sp>
        <p:nvSpPr>
          <p:cNvPr id="5124" name="Rectangle 21"/>
          <p:cNvSpPr>
            <a:spLocks noChangeArrowheads="1"/>
          </p:cNvSpPr>
          <p:nvPr/>
        </p:nvSpPr>
        <p:spPr bwMode="auto">
          <a:xfrm>
            <a:off x="4414838" y="206692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pic>
        <p:nvPicPr>
          <p:cNvPr id="512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t="15756" r="18306" b="15338"/>
          <a:stretch>
            <a:fillRect/>
          </a:stretch>
        </p:blipFill>
        <p:spPr bwMode="auto">
          <a:xfrm>
            <a:off x="2538414" y="891639"/>
            <a:ext cx="6110287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994520" y="4206960"/>
              <a:ext cx="1356120" cy="679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5160" y="4197600"/>
                <a:ext cx="1374840" cy="6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25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809" y="143947"/>
            <a:ext cx="287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/>
              <a:t>Program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1" y="704849"/>
            <a:ext cx="5607257" cy="5724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8" y="190500"/>
            <a:ext cx="5972173" cy="4624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538" y="4814887"/>
            <a:ext cx="3848099" cy="20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1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articles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http://www.microcontrollerboard.com/support-files/serial_communication.pdf</a:t>
            </a:r>
            <a:r>
              <a:rPr lang="en-NZ" dirty="0"/>
              <a:t> </a:t>
            </a:r>
          </a:p>
          <a:p>
            <a:endParaRPr lang="en-US" dirty="0"/>
          </a:p>
          <a:p>
            <a:r>
              <a:rPr lang="en-NZ" dirty="0">
                <a:hlinkClick r:id="rId3"/>
              </a:rPr>
              <a:t>http://www.windmill.co.uk/rs232-communication.html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541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Takeaway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NZ" dirty="0"/>
              <a:t>Serial Communication</a:t>
            </a:r>
          </a:p>
          <a:p>
            <a:pPr>
              <a:lnSpc>
                <a:spcPct val="200000"/>
              </a:lnSpc>
            </a:pPr>
            <a:r>
              <a:rPr lang="en-NZ" dirty="0"/>
              <a:t>Asynchronous Vs Synchronous</a:t>
            </a:r>
          </a:p>
          <a:p>
            <a:pPr>
              <a:lnSpc>
                <a:spcPct val="200000"/>
              </a:lnSpc>
            </a:pPr>
            <a:r>
              <a:rPr lang="en-NZ" dirty="0"/>
              <a:t>PIC16F87XA USART registers</a:t>
            </a:r>
          </a:p>
          <a:p>
            <a:pPr>
              <a:lnSpc>
                <a:spcPct val="200000"/>
              </a:lnSpc>
            </a:pPr>
            <a:r>
              <a:rPr lang="en-NZ" dirty="0"/>
              <a:t>BAUD RATE</a:t>
            </a:r>
          </a:p>
          <a:p>
            <a:pPr>
              <a:lnSpc>
                <a:spcPct val="200000"/>
              </a:lnSpc>
            </a:pPr>
            <a:r>
              <a:rPr lang="en-NZ" dirty="0"/>
              <a:t>Interrupts associated with PIC16F87XA USART  </a:t>
            </a:r>
          </a:p>
        </p:txBody>
      </p:sp>
    </p:spTree>
    <p:extLst>
      <p:ext uri="{BB962C8B-B14F-4D97-AF65-F5344CB8AC3E}">
        <p14:creationId xmlns:p14="http://schemas.microsoft.com/office/powerpoint/2010/main" val="30311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transfer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Transfer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Faster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Expensive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Short distances (noise problem)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2. Serial Transfer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Slower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Cheaper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Short and long distances </a:t>
            </a:r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564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17" y="813759"/>
            <a:ext cx="8101012" cy="54985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8280" y="-103239"/>
            <a:ext cx="5928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Parallel Vs Serial data transmission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0668" y="6488668"/>
            <a:ext cx="11183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Source: https://learn.adafruit.com/circuit-playground-express-serial-communications/what-is-seri-communications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04256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506793"/>
            <a:ext cx="10515600" cy="1325563"/>
          </a:xfrm>
        </p:spPr>
        <p:txBody>
          <a:bodyPr/>
          <a:lstStyle/>
          <a:p>
            <a:r>
              <a:rPr lang="en-US" dirty="0"/>
              <a:t>Serial Data Transfer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3" y="1967293"/>
            <a:ext cx="10515600" cy="4351338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>
                <a:solidFill>
                  <a:srgbClr val="FF0000"/>
                </a:solidFill>
              </a:rPr>
              <a:t>Synchronous                                                   Asynchronous </a:t>
            </a:r>
            <a:endParaRPr lang="en-NZ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9571" y="3288011"/>
            <a:ext cx="1492708" cy="172576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3477030" y="3329794"/>
            <a:ext cx="1434469" cy="172576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6208455" y="3296991"/>
            <a:ext cx="1490964" cy="172576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9826310" y="3316916"/>
            <a:ext cx="1365431" cy="172576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72279" y="3489992"/>
            <a:ext cx="110475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07886" y="4625019"/>
            <a:ext cx="1163391" cy="73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799" y="3038742"/>
            <a:ext cx="103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</a:t>
            </a:r>
            <a:endParaRPr lang="en-NZ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01448" y="4206420"/>
            <a:ext cx="103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Clock</a:t>
            </a:r>
            <a:endParaRPr lang="en-NZ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8442" y="4973667"/>
            <a:ext cx="252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Transmitter</a:t>
            </a:r>
            <a:endParaRPr lang="en-NZ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7868" y="5115782"/>
            <a:ext cx="206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Receiver</a:t>
            </a:r>
            <a:endParaRPr lang="en-NZ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03042" y="5036852"/>
            <a:ext cx="228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Transmitter</a:t>
            </a:r>
            <a:endParaRPr lang="en-NZ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739100" y="5055563"/>
            <a:ext cx="206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Receiver</a:t>
            </a:r>
            <a:endParaRPr lang="en-NZ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83054" y="3489992"/>
            <a:ext cx="2143256" cy="81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0177" y="2906524"/>
            <a:ext cx="277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Formatted Data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58223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clock frequency along with the bits are transmitted </a:t>
            </a:r>
          </a:p>
          <a:p>
            <a:pPr lvl="1"/>
            <a:r>
              <a:rPr lang="en-NZ" dirty="0"/>
              <a:t>This means that the transmitter and the receiver are synchronized between them by the same clock frequency.</a:t>
            </a:r>
          </a:p>
          <a:p>
            <a:endParaRPr lang="en-NZ" dirty="0"/>
          </a:p>
          <a:p>
            <a:r>
              <a:rPr lang="en-NZ" dirty="0"/>
              <a:t>The information is transmitted in sequence</a:t>
            </a:r>
          </a:p>
          <a:p>
            <a:r>
              <a:rPr lang="en-NZ" dirty="0"/>
              <a:t>Fixed baud rate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45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features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 clock transmitted</a:t>
            </a:r>
          </a:p>
          <a:p>
            <a:pPr>
              <a:lnSpc>
                <a:spcPct val="150000"/>
              </a:lnSpc>
            </a:pPr>
            <a:r>
              <a:rPr lang="en-US" dirty="0"/>
              <a:t>Data rate is predetermined – both transmitter and receiver are configured to recognize the same data rate.</a:t>
            </a:r>
          </a:p>
          <a:p>
            <a:pPr>
              <a:lnSpc>
                <a:spcPct val="150000"/>
              </a:lnSpc>
            </a:pPr>
            <a:r>
              <a:rPr lang="en-US" dirty="0"/>
              <a:t>Each node needs an accurate and stable clock source.</a:t>
            </a:r>
          </a:p>
          <a:p>
            <a:pPr>
              <a:lnSpc>
                <a:spcPct val="150000"/>
              </a:lnSpc>
            </a:pPr>
            <a:r>
              <a:rPr lang="en-US" dirty="0"/>
              <a:t>Each byte or word is framed with a start and stop bit. These allow synchronization to be initiated before the data starts to flow.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402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PIC16F87XA Serial Ports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504" y="183850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MSSP: The Master Synchronous Serial Port is designed to support: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SPI</a:t>
            </a:r>
            <a:r>
              <a:rPr lang="en-US" dirty="0"/>
              <a:t>: Serial Peripheral Interface (Motorola)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I</a:t>
            </a:r>
            <a:r>
              <a:rPr lang="en-US" b="1" baseline="30000" dirty="0"/>
              <a:t>2</a:t>
            </a:r>
            <a:r>
              <a:rPr lang="en-US" b="1" dirty="0"/>
              <a:t>C</a:t>
            </a:r>
            <a:r>
              <a:rPr lang="en-US" dirty="0"/>
              <a:t>: Inter-Integrated Circuit (Philips)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USART: </a:t>
            </a:r>
            <a:r>
              <a:rPr lang="en-US" dirty="0"/>
              <a:t>Addressable </a:t>
            </a:r>
            <a:r>
              <a:rPr lang="en-US" sz="2800" dirty="0"/>
              <a:t>Universal Synchronous Asynchronous Receiver Transmitter can operate </a:t>
            </a:r>
            <a:r>
              <a:rPr lang="en-US" dirty="0"/>
              <a:t>in both synchronous and asynchronous modes.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b="1" dirty="0"/>
              <a:t>RS-232</a:t>
            </a:r>
            <a:endParaRPr lang="en-NZ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480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97" y="429565"/>
            <a:ext cx="8908760" cy="57180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2387" y="6229402"/>
            <a:ext cx="462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Source: https://slideplayer.com/slide/4899831/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68240" y="4521240"/>
              <a:ext cx="1737360" cy="381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80" y="4511880"/>
                <a:ext cx="175608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73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921</Words>
  <Application>Microsoft Office PowerPoint</Application>
  <PresentationFormat>Widescreen</PresentationFormat>
  <Paragraphs>121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TTFF4D7240t00</vt:lpstr>
      <vt:lpstr>Wingdings</vt:lpstr>
      <vt:lpstr>Office Theme</vt:lpstr>
      <vt:lpstr>Lecture 7: PIC16F877A  Communication Protocol_USART</vt:lpstr>
      <vt:lpstr>Agenda</vt:lpstr>
      <vt:lpstr>Classification</vt:lpstr>
      <vt:lpstr>PowerPoint Presentation</vt:lpstr>
      <vt:lpstr>Serial Data Transfer </vt:lpstr>
      <vt:lpstr>Synchronous communication</vt:lpstr>
      <vt:lpstr>Asynchronous features </vt:lpstr>
      <vt:lpstr>PIC16F87XA Serial Ports</vt:lpstr>
      <vt:lpstr>PowerPoint Presentation</vt:lpstr>
      <vt:lpstr>The 16F87XA USART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Baud Rate </vt:lpstr>
      <vt:lpstr>PowerPoint Presentation</vt:lpstr>
      <vt:lpstr>Example - calculating the value of the register SPBRG</vt:lpstr>
      <vt:lpstr>PowerPoint Presentation</vt:lpstr>
      <vt:lpstr>PowerPoint Presentation</vt:lpstr>
      <vt:lpstr>PowerPoint Presentation</vt:lpstr>
      <vt:lpstr>PowerPoint Presentation</vt:lpstr>
      <vt:lpstr>Related articles </vt:lpstr>
      <vt:lpstr>Takeaway slide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LAB 1</dc:title>
  <dc:creator>Emmy Ndashimye</dc:creator>
  <cp:lastModifiedBy>Emmanuel Ndashimye</cp:lastModifiedBy>
  <cp:revision>53</cp:revision>
  <dcterms:created xsi:type="dcterms:W3CDTF">2019-01-23T08:01:31Z</dcterms:created>
  <dcterms:modified xsi:type="dcterms:W3CDTF">2024-02-05T07:34:29Z</dcterms:modified>
</cp:coreProperties>
</file>