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BF9000"/>
    <a:srgbClr val="00B0F0"/>
    <a:srgbClr val="F2F2F2"/>
    <a:srgbClr val="F0F7EC"/>
    <a:srgbClr val="ECF1F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B2EF-9D9A-44DB-BEE5-3E56CED7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E2154-8357-4A69-A288-DBAD05C9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4BCE-79CF-4A11-B99E-D37F079E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459A-D2BF-43C7-A054-85632D65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566C-783F-4BAA-A33B-A02B3741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9FE-820B-41F0-BF3D-07C0766D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3C74-C164-4BF5-A886-AFDE4670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92C6-4BBC-49D2-AD74-A343C0C7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A38E-880B-4936-98A1-64308DBA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D189-2289-4EA5-9932-0CCABBA8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E20C2-789F-4D9E-8B28-2E00A725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2959-E3AC-4FBA-9CD4-E991BEC9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EB45-73DE-453D-8652-3CF0F65F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7730-5ED9-4469-9952-B919533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26C6-7484-4262-A49C-4F64542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5B6-2C37-4864-B3C7-DB56A4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A4BF-297D-4462-B6DA-4B29083E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D673-B59B-4A11-AEB8-DA9CF42D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84BA-CBC9-483D-B0C9-0638671D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1ED9-63F6-4F5B-BC11-BE237011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FFA2-3481-4347-99B4-2ABA32B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9A9C-4A48-440C-9414-0D85FDEB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5815-A40E-4ADF-8770-311B08F5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F61F-EBEC-4BED-8FC9-54327D4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9173-F8E7-4C3A-99F2-0DEFE9DA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8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DBE5-1B44-4F1F-92C2-BC1F9786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8927-5385-415D-9638-4A33F3E3F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179-5965-4735-890B-BB119533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0381-D90C-49B2-A8E0-57C914B9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097E-8AB6-4521-B2BA-9FF468E8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C28A-74C9-4AFC-B083-5CE7A3F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AFD-6EEC-4E50-AA86-B6BE702C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3633-7985-47A4-B94F-BD2A92EF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8C01-13A5-448A-AACC-26E5B5F2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744C6-9EFC-433E-A842-A9C4109C3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B33B8-0A40-4365-85D2-5354FD99D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8D96-5C51-4DE0-9439-1A46AA9C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F9B6-56C4-4049-A4AD-C1F68171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55053-51EB-421A-B167-658389E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987-A08D-4DAC-BE88-7241BF6E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82915-A432-4078-BC96-D9CDB72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BE27-BB12-4DFE-AE76-AEB0FCB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E5202-1156-4AE6-8573-FB0567A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0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FDFEE-7AD1-4E4A-A0D8-26E1394F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1CC96-3A0A-42F2-BC85-6AB91BF3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E7C5-CD2F-4F54-83A2-F6002748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6ABC-F527-4A54-ABD4-0FBAFBAF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4624-CDF7-41AE-BF6E-11501181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B3CD2-AFF9-4BAF-B0A2-AD1DA52B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EDBB-9DD8-4EBE-A986-AACDA484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168B-FD60-451D-BF6B-A57F4982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3BED-E5F1-432B-884B-49C0801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CEBC-5FAC-471B-9590-A22BA75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19CE2-7B10-42D4-A4A5-67AF2F43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9D6E-B1D6-4596-AC65-FCDCF535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BA15-8C26-44E4-8E30-0DB6C2CC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C7032-2EFF-4072-BD74-C962D47A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D6A7-5BA1-4929-903E-BB1E068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5DD4E-114D-4C23-A3AA-C236B040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F670-F6F6-4735-8FC6-53836D93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DE6C-8604-4E70-96FA-F9E5B77CC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F908-B275-4E10-8A8B-61899055B460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CD25-5F58-44D8-9B48-700CFEDB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5B28-1FEB-4AAD-98B8-5678C3CCB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SCIFI-PEARL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887,657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302,418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36,398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36,398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164,562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102,993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EA1BF-DDC9-4B29-9392-956E0C4DA3E2}"/>
                </a:ext>
              </a:extLst>
            </p:cNvPr>
            <p:cNvSpPr txBox="1"/>
            <p:nvPr/>
          </p:nvSpPr>
          <p:spPr>
            <a:xfrm>
              <a:off x="1502943" y="3391934"/>
              <a:ext cx="40198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Primary vaccination schema vs. Unvaccinated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BD1E9-5B25-440C-BCD9-3B60F7BE7B2D}"/>
                </a:ext>
              </a:extLst>
            </p:cNvPr>
            <p:cNvSpPr txBox="1"/>
            <p:nvPr/>
          </p:nvSpPr>
          <p:spPr>
            <a:xfrm>
              <a:off x="5662099" y="3394602"/>
              <a:ext cx="403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Booster vs. Primary vaccination schema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310,538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26,195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26,195</a:t>
            </a:r>
          </a:p>
        </p:txBody>
      </p:sp>
    </p:spTree>
    <p:extLst>
      <p:ext uri="{BB962C8B-B14F-4D97-AF65-F5344CB8AC3E}">
        <p14:creationId xmlns:p14="http://schemas.microsoft.com/office/powerpoint/2010/main" val="29580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CPRD GOLD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1,244,368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35,272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2,741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2,741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20,085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9,576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39,598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1,892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1,892</a:t>
            </a:r>
          </a:p>
        </p:txBody>
      </p:sp>
      <p:sp>
        <p:nvSpPr>
          <p:cNvPr id="3" name="TextBox 54">
            <a:extLst>
              <a:ext uri="{FF2B5EF4-FFF2-40B4-BE49-F238E27FC236}">
                <a16:creationId xmlns:a16="http://schemas.microsoft.com/office/drawing/2014/main" id="{470DD0A7-D162-702A-F5E5-659542CD8312}"/>
              </a:ext>
            </a:extLst>
          </p:cNvPr>
          <p:cNvSpPr txBox="1"/>
          <p:nvPr/>
        </p:nvSpPr>
        <p:spPr>
          <a:xfrm>
            <a:off x="2000776" y="3396622"/>
            <a:ext cx="4019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Primary vaccination schema vs. Unvaccinated</a:t>
            </a:r>
          </a:p>
        </p:txBody>
      </p:sp>
      <p:sp>
        <p:nvSpPr>
          <p:cNvPr id="4" name="TextBox 56">
            <a:extLst>
              <a:ext uri="{FF2B5EF4-FFF2-40B4-BE49-F238E27FC236}">
                <a16:creationId xmlns:a16="http://schemas.microsoft.com/office/drawing/2014/main" id="{EE6FC339-0729-EE82-01AA-DB66FF042DC4}"/>
              </a:ext>
            </a:extLst>
          </p:cNvPr>
          <p:cNvSpPr txBox="1"/>
          <p:nvPr/>
        </p:nvSpPr>
        <p:spPr>
          <a:xfrm>
            <a:off x="6159932" y="3399290"/>
            <a:ext cx="403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Booster vs. Primary vaccination schema</a:t>
            </a:r>
          </a:p>
        </p:txBody>
      </p:sp>
    </p:spTree>
    <p:extLst>
      <p:ext uri="{BB962C8B-B14F-4D97-AF65-F5344CB8AC3E}">
        <p14:creationId xmlns:p14="http://schemas.microsoft.com/office/powerpoint/2010/main" val="69448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SIDIAP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490,938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62,794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7,479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7,479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36,824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21,311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66,671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2,218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2,218</a:t>
            </a:r>
          </a:p>
        </p:txBody>
      </p:sp>
      <p:sp>
        <p:nvSpPr>
          <p:cNvPr id="3" name="TextBox 54">
            <a:extLst>
              <a:ext uri="{FF2B5EF4-FFF2-40B4-BE49-F238E27FC236}">
                <a16:creationId xmlns:a16="http://schemas.microsoft.com/office/drawing/2014/main" id="{03FF6EB2-C387-4009-1596-35A06DB7BEE4}"/>
              </a:ext>
            </a:extLst>
          </p:cNvPr>
          <p:cNvSpPr txBox="1"/>
          <p:nvPr/>
        </p:nvSpPr>
        <p:spPr>
          <a:xfrm>
            <a:off x="2000776" y="3396622"/>
            <a:ext cx="4019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Primary vaccination schema vs. Unvaccinated</a:t>
            </a:r>
          </a:p>
        </p:txBody>
      </p:sp>
      <p:sp>
        <p:nvSpPr>
          <p:cNvPr id="4" name="TextBox 56">
            <a:extLst>
              <a:ext uri="{FF2B5EF4-FFF2-40B4-BE49-F238E27FC236}">
                <a16:creationId xmlns:a16="http://schemas.microsoft.com/office/drawing/2014/main" id="{66ECD1DE-D75B-6978-6698-C69717DBEEBA}"/>
              </a:ext>
            </a:extLst>
          </p:cNvPr>
          <p:cNvSpPr txBox="1"/>
          <p:nvPr/>
        </p:nvSpPr>
        <p:spPr>
          <a:xfrm>
            <a:off x="6159932" y="3399290"/>
            <a:ext cx="403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Booster vs. Primary vaccination schema</a:t>
            </a:r>
          </a:p>
        </p:txBody>
      </p:sp>
    </p:spTree>
    <p:extLst>
      <p:ext uri="{BB962C8B-B14F-4D97-AF65-F5344CB8AC3E}">
        <p14:creationId xmlns:p14="http://schemas.microsoft.com/office/powerpoint/2010/main" val="7505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UiO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1,073,798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218,682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15,443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15,443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98,551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71,584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223,836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10,791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10,791</a:t>
            </a:r>
          </a:p>
        </p:txBody>
      </p:sp>
      <p:sp>
        <p:nvSpPr>
          <p:cNvPr id="3" name="TextBox 54">
            <a:extLst>
              <a:ext uri="{FF2B5EF4-FFF2-40B4-BE49-F238E27FC236}">
                <a16:creationId xmlns:a16="http://schemas.microsoft.com/office/drawing/2014/main" id="{1134FB6B-E0A7-2E96-8F8B-3929C477A3CF}"/>
              </a:ext>
            </a:extLst>
          </p:cNvPr>
          <p:cNvSpPr txBox="1"/>
          <p:nvPr/>
        </p:nvSpPr>
        <p:spPr>
          <a:xfrm>
            <a:off x="2000776" y="3396622"/>
            <a:ext cx="4019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Primary vaccination schema vs. Unvaccinated</a:t>
            </a:r>
          </a:p>
        </p:txBody>
      </p:sp>
      <p:sp>
        <p:nvSpPr>
          <p:cNvPr id="4" name="TextBox 56">
            <a:extLst>
              <a:ext uri="{FF2B5EF4-FFF2-40B4-BE49-F238E27FC236}">
                <a16:creationId xmlns:a16="http://schemas.microsoft.com/office/drawing/2014/main" id="{97A64B61-2B13-C925-00C6-1F42CD3EA4B7}"/>
              </a:ext>
            </a:extLst>
          </p:cNvPr>
          <p:cNvSpPr txBox="1"/>
          <p:nvPr/>
        </p:nvSpPr>
        <p:spPr>
          <a:xfrm>
            <a:off x="6159932" y="3399290"/>
            <a:ext cx="403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latin typeface="Abadi" panose="020B0604020104020204" pitchFamily="34" charset="0"/>
              </a:rPr>
              <a:t>Booster vs. Primary vaccination schema</a:t>
            </a:r>
          </a:p>
        </p:txBody>
      </p:sp>
    </p:spTree>
    <p:extLst>
      <p:ext uri="{BB962C8B-B14F-4D97-AF65-F5344CB8AC3E}">
        <p14:creationId xmlns:p14="http://schemas.microsoft.com/office/powerpoint/2010/main" val="274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 4">
            <a:extLst>
              <a:ext uri="{FF2B5EF4-FFF2-40B4-BE49-F238E27FC236}">
                <a16:creationId xmlns:a16="http://schemas.microsoft.com/office/drawing/2014/main" id="{3C8F3492-954B-A8E5-4C22-03AF9DD500E9}"/>
              </a:ext>
            </a:extLst>
          </p:cNvPr>
          <p:cNvGrpSpPr/>
          <p:nvPr/>
        </p:nvGrpSpPr>
        <p:grpSpPr>
          <a:xfrm>
            <a:off x="1968995" y="5213686"/>
            <a:ext cx="8514608" cy="1239570"/>
            <a:chOff x="1917205" y="5152191"/>
            <a:chExt cx="8514608" cy="123957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1B69C64-D0F2-46DD-A8AC-CE98FF896536}"/>
                </a:ext>
              </a:extLst>
            </p:cNvPr>
            <p:cNvSpPr/>
            <p:nvPr/>
          </p:nvSpPr>
          <p:spPr>
            <a:xfrm>
              <a:off x="1917205" y="5176201"/>
              <a:ext cx="8514608" cy="1215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3EC9E2-7130-4619-B1F2-BC12FFEE6A8D}"/>
                </a:ext>
              </a:extLst>
            </p:cNvPr>
            <p:cNvSpPr txBox="1"/>
            <p:nvPr/>
          </p:nvSpPr>
          <p:spPr>
            <a:xfrm>
              <a:off x="1917205" y="5152191"/>
              <a:ext cx="8514608" cy="123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Enrolment period: Start of the vaccination campaign (December 2020) to 90 days before end of available data</a:t>
              </a:r>
              <a:endPara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sz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Unvaccinated (Primary vaccination schema vs. Unvaccinated) before Index Date, and 90 days or more since 2nd dose at Index Date (Booster vs. Primary vaccination schema)</a:t>
              </a:r>
            </a:p>
            <a:p>
              <a:endPara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15000"/>
                </a:lnSpc>
              </a:pPr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Influenza and Tdap (Tetanus, Diphtheria, and Pertussis ) vaccination where not assessed for SCIFI-PEARL database as this information was not available</a:t>
              </a:r>
            </a:p>
            <a:p>
              <a:endPara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Exact matching on days since previous vaccination in 30-days band – Only for Booster vs. Primary vaccination schema</a:t>
              </a:r>
              <a:endParaRPr lang="en-GB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15000"/>
                </a:lnSpc>
              </a:pPr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Conditions: Respiratory Conditions (asthma, chronic obstructive pulmonary disease, bronchiectasis, or bronchitis), Blood Cancer within the last 5 years, Cardiological Disease (excluding hypertension), Diabetes (any type), Immunodeficiency, Chronic Liver Disease, Obesity, Organ Transplant Recipient, and Solid Cancer within the past 5 years</a:t>
              </a:r>
              <a:endParaRPr lang="en-GB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just">
                <a:lnSpc>
                  <a:spcPct val="115000"/>
                </a:lnSpc>
              </a:pPr>
              <a:endPara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sz="9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6 </a:t>
              </a:r>
              <a:r>
                <a:rPr lang="en-GB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Follow-up end at first of: outcome of interest, pregnancy end date, end of data/death, or deviation from protocol strategy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D2C79B-9071-4A78-AA09-00B549392F84}"/>
              </a:ext>
            </a:extLst>
          </p:cNvPr>
          <p:cNvCxnSpPr>
            <a:cxnSpLocks/>
          </p:cNvCxnSpPr>
          <p:nvPr/>
        </p:nvCxnSpPr>
        <p:spPr>
          <a:xfrm>
            <a:off x="5082705" y="374650"/>
            <a:ext cx="0" cy="39798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157">
            <a:extLst>
              <a:ext uri="{FF2B5EF4-FFF2-40B4-BE49-F238E27FC236}">
                <a16:creationId xmlns:a16="http://schemas.microsoft.com/office/drawing/2014/main" id="{E3252EF1-E41A-45DA-9D66-50CC03AD6653}"/>
              </a:ext>
            </a:extLst>
          </p:cNvPr>
          <p:cNvSpPr/>
          <p:nvPr/>
        </p:nvSpPr>
        <p:spPr>
          <a:xfrm>
            <a:off x="5102873" y="374650"/>
            <a:ext cx="3741148" cy="3967991"/>
          </a:xfrm>
          <a:prstGeom prst="rect">
            <a:avLst/>
          </a:prstGeom>
          <a:solidFill>
            <a:srgbClr val="D8D7D7"/>
          </a:solidFill>
          <a:ln>
            <a:solidFill>
              <a:srgbClr val="D8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D643DF-278A-4E47-9C58-EBB5A609A3A8}"/>
              </a:ext>
            </a:extLst>
          </p:cNvPr>
          <p:cNvCxnSpPr>
            <a:cxnSpLocks/>
          </p:cNvCxnSpPr>
          <p:nvPr/>
        </p:nvCxnSpPr>
        <p:spPr>
          <a:xfrm>
            <a:off x="2071585" y="4360419"/>
            <a:ext cx="8360228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E973C1A-EDE6-452F-98BA-07D0B2202484}"/>
              </a:ext>
            </a:extLst>
          </p:cNvPr>
          <p:cNvSpPr txBox="1"/>
          <p:nvPr/>
        </p:nvSpPr>
        <p:spPr>
          <a:xfrm>
            <a:off x="10038437" y="445021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100" dirty="0"/>
              <a:t>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885DD9-14A5-4362-97DD-7FD83F02D59A}"/>
              </a:ext>
            </a:extLst>
          </p:cNvPr>
          <p:cNvSpPr txBox="1"/>
          <p:nvPr/>
        </p:nvSpPr>
        <p:spPr>
          <a:xfrm>
            <a:off x="5395431" y="4434823"/>
            <a:ext cx="2348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Index Date</a:t>
            </a:r>
          </a:p>
          <a:p>
            <a:pPr algn="ctr"/>
            <a:r>
              <a:rPr lang="en-GB" sz="900" i="1" dirty="0"/>
              <a:t>Exposure Date (exposed)</a:t>
            </a:r>
          </a:p>
          <a:p>
            <a:pPr algn="ctr"/>
            <a:r>
              <a:rPr lang="en-GB" sz="900" i="1" dirty="0"/>
              <a:t>Counterpart Exposure Date (unexposed)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74F265-782C-48E1-B552-C4AC254A3C0A}"/>
              </a:ext>
            </a:extLst>
          </p:cNvPr>
          <p:cNvCxnSpPr>
            <a:cxnSpLocks/>
          </p:cNvCxnSpPr>
          <p:nvPr/>
        </p:nvCxnSpPr>
        <p:spPr>
          <a:xfrm>
            <a:off x="8869664" y="374650"/>
            <a:ext cx="0" cy="40773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B81FDC-7016-4422-86C6-B185BFCDD121}"/>
              </a:ext>
            </a:extLst>
          </p:cNvPr>
          <p:cNvGrpSpPr/>
          <p:nvPr/>
        </p:nvGrpSpPr>
        <p:grpSpPr>
          <a:xfrm>
            <a:off x="6550550" y="3825466"/>
            <a:ext cx="2304923" cy="335476"/>
            <a:chOff x="6474025" y="6399820"/>
            <a:chExt cx="2669286" cy="4466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568CF1-B560-4C86-B25A-C9243874625E}"/>
                </a:ext>
              </a:extLst>
            </p:cNvPr>
            <p:cNvSpPr txBox="1"/>
            <p:nvPr/>
          </p:nvSpPr>
          <p:spPr>
            <a:xfrm>
              <a:off x="6474025" y="6399820"/>
              <a:ext cx="2669286" cy="4466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txBody>
            <a:bodyPr wrap="square" tIns="82296" bIns="82296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Follow-up Window</a:t>
              </a:r>
              <a:endParaRPr lang="en-US" sz="11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4B14C2-40CA-4C7D-83C2-2EB74A5D0659}"/>
                </a:ext>
              </a:extLst>
            </p:cNvPr>
            <p:cNvSpPr txBox="1"/>
            <p:nvPr/>
          </p:nvSpPr>
          <p:spPr>
            <a:xfrm>
              <a:off x="6549702" y="6442775"/>
              <a:ext cx="2520459" cy="348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/>
                <a:t>Follow-up Window [0, Censor</a:t>
              </a:r>
              <a:r>
                <a:rPr lang="en-US" sz="1050" b="1" baseline="30000" dirty="0"/>
                <a:t>6</a:t>
              </a:r>
              <a:r>
                <a:rPr lang="en-US" sz="1050" b="1" dirty="0"/>
                <a:t>]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A0E894C-9656-4715-A54F-C27ACCA0A87C}"/>
              </a:ext>
            </a:extLst>
          </p:cNvPr>
          <p:cNvSpPr txBox="1"/>
          <p:nvPr/>
        </p:nvSpPr>
        <p:spPr>
          <a:xfrm>
            <a:off x="4671831" y="4442275"/>
            <a:ext cx="8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Pregnancy start</a:t>
            </a:r>
            <a:endParaRPr lang="en-GB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C7D72E-60C8-4C4C-8395-2BCFCAA90DBE}"/>
              </a:ext>
            </a:extLst>
          </p:cNvPr>
          <p:cNvSpPr txBox="1"/>
          <p:nvPr/>
        </p:nvSpPr>
        <p:spPr>
          <a:xfrm>
            <a:off x="8479395" y="4397085"/>
            <a:ext cx="823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Pregnancy end</a:t>
            </a:r>
            <a:endParaRPr lang="en-GB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A7514C-70AD-4592-BC72-272433B5CF33}"/>
              </a:ext>
            </a:extLst>
          </p:cNvPr>
          <p:cNvCxnSpPr>
            <a:cxnSpLocks/>
          </p:cNvCxnSpPr>
          <p:nvPr/>
        </p:nvCxnSpPr>
        <p:spPr>
          <a:xfrm>
            <a:off x="6548329" y="374650"/>
            <a:ext cx="21535" cy="409479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7EA42-EBFD-4C73-ACA3-69C36C86369F}"/>
              </a:ext>
            </a:extLst>
          </p:cNvPr>
          <p:cNvGrpSpPr/>
          <p:nvPr/>
        </p:nvGrpSpPr>
        <p:grpSpPr>
          <a:xfrm>
            <a:off x="2529074" y="450243"/>
            <a:ext cx="2536554" cy="1074028"/>
            <a:chOff x="2154514" y="451331"/>
            <a:chExt cx="2536554" cy="107402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5F77F4-193E-4BF2-B2A0-C944B066D19D}"/>
                </a:ext>
              </a:extLst>
            </p:cNvPr>
            <p:cNvSpPr txBox="1"/>
            <p:nvPr/>
          </p:nvSpPr>
          <p:spPr>
            <a:xfrm>
              <a:off x="2450682" y="485376"/>
              <a:ext cx="2240386" cy="98180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tIns="82296" bIns="82296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 to Source Population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Pregnant during enrollment period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observation [-365, 0] days relative to Pregnancy Start 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Aged </a:t>
              </a:r>
              <a:r>
                <a:rPr lang="el-GR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ϵ</a:t>
              </a:r>
              <a:r>
                <a:rPr lang="en-GB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[12, 55] years old at Pregnancy Start 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Recorded Sex: Female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58C48C9-D1F2-4E71-94FA-702B93758EB0}"/>
                </a:ext>
              </a:extLst>
            </p:cNvPr>
            <p:cNvSpPr/>
            <p:nvPr/>
          </p:nvSpPr>
          <p:spPr>
            <a:xfrm rot="16200000">
              <a:off x="1765941" y="839904"/>
              <a:ext cx="1074028" cy="296881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F7973-CCE3-476B-9AF1-DC8E41BAC96A}"/>
              </a:ext>
            </a:extLst>
          </p:cNvPr>
          <p:cNvGrpSpPr/>
          <p:nvPr/>
        </p:nvGrpSpPr>
        <p:grpSpPr>
          <a:xfrm>
            <a:off x="2600677" y="1683866"/>
            <a:ext cx="3935776" cy="607300"/>
            <a:chOff x="2222695" y="1245668"/>
            <a:chExt cx="3935776" cy="6073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2438D4-9B13-48C4-A8F3-AE2D7019327D}"/>
                </a:ext>
              </a:extLst>
            </p:cNvPr>
            <p:cNvSpPr/>
            <p:nvPr/>
          </p:nvSpPr>
          <p:spPr>
            <a:xfrm>
              <a:off x="2418482" y="1318312"/>
              <a:ext cx="3739989" cy="4647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 to Study Population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Eligible to receive the exposure of interest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COVID-19 infection [-90, 0]</a:t>
              </a:r>
              <a:endParaRPr lang="en-US" sz="7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00E4C62-152A-40A9-B5C9-E750DD4E6509}"/>
                </a:ext>
              </a:extLst>
            </p:cNvPr>
            <p:cNvSpPr/>
            <p:nvPr/>
          </p:nvSpPr>
          <p:spPr>
            <a:xfrm rot="16200000">
              <a:off x="2031328" y="1437035"/>
              <a:ext cx="607300" cy="224565"/>
            </a:xfrm>
            <a:prstGeom prst="triangl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8B693B-00E0-4231-9A4C-7E9F65C3BEDD}"/>
              </a:ext>
            </a:extLst>
          </p:cNvPr>
          <p:cNvGrpSpPr/>
          <p:nvPr/>
        </p:nvGrpSpPr>
        <p:grpSpPr>
          <a:xfrm>
            <a:off x="2528773" y="2450762"/>
            <a:ext cx="4019556" cy="1812475"/>
            <a:chOff x="2140114" y="1816414"/>
            <a:chExt cx="4019556" cy="181247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0AA78A-F6BF-46CC-B0B5-3D4CB9785A11}"/>
                </a:ext>
              </a:extLst>
            </p:cNvPr>
            <p:cNvSpPr txBox="1"/>
            <p:nvPr/>
          </p:nvSpPr>
          <p:spPr>
            <a:xfrm>
              <a:off x="2419681" y="1879006"/>
              <a:ext cx="3739989" cy="16589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tIns="82296" bIns="82296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 of Matching Covariates</a:t>
              </a:r>
              <a:endParaRPr lang="en-US" sz="11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sz="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[Exact matching – 2 years band]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at Pregnancy Start 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[Exact matching – 90 days band]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Gestational Age at Index Date (ID)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[Exact matching – 4 weeks band]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Days since previous COVID-19 vaccination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[Propensity Score (PS)]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Healthcare Region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Healthcare visits [-365, -1] days relative to Pregnancy Start Date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COVID-19 infections [-365, -1] days relative to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previous pregnancies recorded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Days of previous observation in the database at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Influenza vaccination [-365, -1] days relative to ID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Tetanus, Diphtheria, and Pertussis vaccination [-365, -1] days relative to ID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Conditions</a:t>
              </a:r>
              <a:r>
                <a:rPr lang="en-US" sz="7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7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prioritise vaccination (-Inf, -1] days relative to ID</a:t>
              </a: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3511AC4-E31D-4422-832C-B78031DBEE13}"/>
                </a:ext>
              </a:extLst>
            </p:cNvPr>
            <p:cNvSpPr/>
            <p:nvPr/>
          </p:nvSpPr>
          <p:spPr>
            <a:xfrm rot="16200000">
              <a:off x="1382317" y="2574211"/>
              <a:ext cx="1812475" cy="296881"/>
            </a:xfrm>
            <a:prstGeom prst="triangle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958</Words>
  <Application>Microsoft Office PowerPoint</Application>
  <PresentationFormat>Pantalla panoràmica</PresentationFormat>
  <Paragraphs>164</Paragraphs>
  <Slides>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Nuria Mercade Besora</dc:creator>
  <cp:lastModifiedBy>Nuria Mercade Besora</cp:lastModifiedBy>
  <cp:revision>23</cp:revision>
  <dcterms:created xsi:type="dcterms:W3CDTF">2025-03-18T10:58:06Z</dcterms:created>
  <dcterms:modified xsi:type="dcterms:W3CDTF">2025-03-19T17:28:32Z</dcterms:modified>
</cp:coreProperties>
</file>