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4648"/>
  </p:normalViewPr>
  <p:slideViewPr>
    <p:cSldViewPr snapToGrid="0">
      <p:cViewPr varScale="1">
        <p:scale>
          <a:sx n="112" d="100"/>
          <a:sy n="11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25315-B054-FD44-9FAD-3FF5EFF8B83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FB86-28EA-5C42-8CD0-5A2A8D5D0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FB86-28EA-5C42-8CD0-5A2A8D5D0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FD5-19B2-A9E2-1C16-4B839796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0006C-EC5C-099D-D095-E53AE9F99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E50F-4EE9-3482-5210-BE786C18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6DA7-2E72-9E4E-A70C-54643F0614AA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7FE9-44F5-3EC2-8863-2BDC7DAF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C222-20DE-69CA-AC13-FAB4ECA4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</a:lstStyle>
          <a:p>
            <a:fld id="{DB715B7D-A9EE-EF4F-BB99-57CE8632FC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6B6A-C7FC-7CB1-4F39-BD8CE64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8A0E-0663-EADC-EF71-71598C76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1D46-73DD-AB63-1A32-CD3A0FC3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4145-8DEB-5F4B-AC75-C7275ECDAAAB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8E68-963B-1DE3-89D7-4735952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475A-376A-1637-25CE-9F2B3CFB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221F5-0AD4-D635-B3D3-B7D89A05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8608-6894-7B53-C9FE-87DACF78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B4CE-9BA9-9BD8-704C-D1E2AE91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2DFD-C7FF-724A-B5B2-6B2F68FDAB73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55BD-18DB-AB1A-FE8D-B9A0B545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6749-02CC-927A-0817-D23B8C65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D4FD-3489-A9E1-85D9-A8AFFCEE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13F8-228B-41C4-F064-469600FF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66FE-3AD6-6CB1-8261-60A95EDB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3264-48F0-0342-9F1F-5CBD0C9486F6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E4BA-E9B5-38FE-D7F6-75140C3D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EC8B-01F4-2895-43C5-8CE4D5AE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527A-DE90-CF71-2848-5AC851DC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06C0-F007-FCA0-9FD3-C4FD9CF1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7C8B-76AF-A9E1-FB6B-1E9D96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55AE-ED89-1841-9EBF-64476FF12F23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4302-4C58-0C0E-53A2-36196E9F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C78E-C09D-4266-2C4A-2864673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B638-A1CA-2BC6-5328-A4BD5649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A1ED-894A-84AE-2D64-44754EB86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26D0-6EA9-F0FE-CBBB-1275F928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316C-E060-3221-B6E2-B581259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5F58-1D47-3C48-957D-8D0607875275}" type="datetime1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874E5-0310-E54B-C6DE-3ED7838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C78E-F65E-425B-5C02-4592577A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2AA2-F27F-CD92-045A-862BE3B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3E33-66C0-9723-B270-7608F9BB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11A0A-F8C9-B9D5-BBD8-56BEA683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5AD2-AE99-AA90-8A96-F495E446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C8AA9-8123-FD9A-EA1A-B98293DF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567B2-DA27-46B9-D5AF-E42D4424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4D73-EFD5-3C4C-9062-3D0C67A08664}" type="datetime1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F8978-E346-57E2-F368-BB2A7336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6EEB8-2D12-73AB-56E1-95F3DBE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9081-8E7E-BAEF-E5C6-A06BA51C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BC5D0-D860-6066-8B02-90C2E509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E115-CB34-1F4E-B31E-37454B91BF63}" type="datetime1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EFDCC-FD0C-6B3D-4AD1-CA4F71F8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81EE5-9A6D-898F-ADEA-AFC177B2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4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5BF90-23D1-ABC5-CF89-B61D895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DDE2-50E0-2246-8DD1-7CA20C0E0681}" type="datetime1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91890-86D5-0BAE-8311-8CC93A3B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608A-BAF6-DAA7-EDC6-E6C5E287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D500-D976-8BE8-E935-59C79F7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DD10-609A-C276-F501-909F614F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04295-1730-0E53-0759-B8F03A811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DD68-ED18-567D-3887-823BAD4E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AF-30D1-3648-9DAA-F4EB1CC1C08A}" type="datetime1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391C0-AACE-0375-796D-A8DB394F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90D9-6A8D-89C0-676F-CA1270F3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8CC6-5379-F280-5179-232DAA8D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A1B49-3E17-03AA-E055-7235A5952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144F0-2207-D457-C78D-89960AF27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5711-1115-5222-0F0A-512F2718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0790-C452-944D-97F7-3E6E637B6A2B}" type="datetime1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6CD0-97CF-0AEF-AFE7-768E181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D269-24E1-178A-307C-41D8A3BE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AE763-9586-9C0A-E950-B38EAD1E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BA20-4867-0F84-B556-7E88983A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AA55-F734-E8F0-9BC8-F7219DC8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24C4-7108-F64D-B0A9-FA004300B8F0}" type="datetime1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7E96-8CE5-2BE2-2A16-05710F25B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8F7C-A425-C93F-2717-6A40140D2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5B7D-A9EE-EF4F-BB99-57CE863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073-62C8-788E-C411-2F8F6735B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The proton spin puzzle: a surprisingly difficult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1F0B-30B6-CE7A-85C8-0477324A0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Garamond" panose="02020404030301010803" pitchFamily="18" charset="0"/>
              </a:rPr>
              <a:t>Richard Whitehill</a:t>
            </a:r>
            <a:endParaRPr lang="en-US" sz="3200" dirty="0">
              <a:latin typeface="Garamond" panose="02020404030301010803" pitchFamily="18" charset="0"/>
            </a:endParaRPr>
          </a:p>
        </p:txBody>
      </p:sp>
      <p:pic>
        <p:nvPicPr>
          <p:cNvPr id="2056" name="Picture 8" descr="Proton Spin Puzzle [IMAGE] | EurekAlert! Science News Releases">
            <a:extLst>
              <a:ext uri="{FF2B5EF4-FFF2-40B4-BE49-F238E27FC236}">
                <a16:creationId xmlns:a16="http://schemas.microsoft.com/office/drawing/2014/main" id="{CBC5A077-5451-0805-3A19-AD19C1E8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09" y="4089400"/>
            <a:ext cx="25654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igh-energy proton collisions help solve the puzzle of what determines the proton's  spin">
            <a:extLst>
              <a:ext uri="{FF2B5EF4-FFF2-40B4-BE49-F238E27FC236}">
                <a16:creationId xmlns:a16="http://schemas.microsoft.com/office/drawing/2014/main" id="{E8002DDD-7CA4-FFBB-2643-6381AF64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791" y="4062553"/>
            <a:ext cx="1854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CD4C0-AB10-993F-0678-7A322E95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2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5E517-FFC7-08B6-EFCE-C6B05DF4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52B0F-C386-9BF5-CEAD-EFFC8D059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4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Overall findings:</a:t>
            </a:r>
          </a:p>
          <a:p>
            <a:r>
              <a:rPr lang="en-US" dirty="0"/>
              <a:t>Poor agreement with EJ sum rule</a:t>
            </a:r>
          </a:p>
          <a:p>
            <a:r>
              <a:rPr lang="en-US" dirty="0"/>
              <a:t>Total quark spin contribution consistent with zero</a:t>
            </a:r>
          </a:p>
          <a:p>
            <a:r>
              <a:rPr lang="en-US" dirty="0"/>
              <a:t>Large negative strange polarization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8C89842-85A8-2382-6E1E-A572B60AD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5012" y="1690688"/>
            <a:ext cx="5520688" cy="37615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F1A2C7A4-3048-5C32-C136-FD110430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8" y="4907728"/>
            <a:ext cx="7061200" cy="13589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6D5531-D682-AC3F-F915-9AD5B63A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0B5EB5-7F8E-0AD0-B113-58A43DE4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EMC result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998D8-D2B4-F926-410B-27454F4D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experiments (CERN, HERMES, SLAC) have confirmed the EMC result of the small quark spin contribution at precise confidence level</a:t>
            </a:r>
          </a:p>
        </p:txBody>
      </p:sp>
      <p:pic>
        <p:nvPicPr>
          <p:cNvPr id="9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BDFFF95A-3F02-6AD4-5AB8-654B2A7B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1310"/>
            <a:ext cx="10515600" cy="36817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F928E3F-40E3-781F-825C-312C9ED3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7E97-9FFA-1AF2-5F1E-985F4130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9FFD-99EA-2BA1-EE64-68882AE6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Proton quark spin content is well established now</a:t>
            </a:r>
          </a:p>
          <a:p>
            <a:r>
              <a:rPr lang="en-US" dirty="0"/>
              <a:t>Only roughly 30% of the total proton angular momentum</a:t>
            </a:r>
          </a:p>
          <a:p>
            <a:r>
              <a:rPr lang="en-US" dirty="0"/>
              <a:t>Still not fully established how individual quarks contribute</a:t>
            </a:r>
          </a:p>
          <a:p>
            <a:pPr marL="0" indent="0">
              <a:buNone/>
            </a:pPr>
            <a:r>
              <a:rPr lang="en-US" dirty="0"/>
              <a:t>Rest of angular momentum from gluon spin or in quark/gluon orbital angular momentum</a:t>
            </a:r>
          </a:p>
          <a:p>
            <a:r>
              <a:rPr lang="en-US" dirty="0"/>
              <a:t>Gluon spin:</a:t>
            </a:r>
          </a:p>
          <a:p>
            <a:r>
              <a:rPr lang="en-US" dirty="0"/>
              <a:t> Angular momentum of quarks and gluons contained in generalized </a:t>
            </a:r>
            <a:r>
              <a:rPr lang="en-US" dirty="0" err="1"/>
              <a:t>parton</a:t>
            </a:r>
            <a:r>
              <a:rPr lang="en-US" dirty="0"/>
              <a:t> densities (GPDs)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1782C4-6B5A-89D4-BA12-33303F14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92" y="4182124"/>
            <a:ext cx="3302000" cy="660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2033-AA96-8795-228C-76818CED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4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894F-FDD9-4F02-7FAD-0FD4066E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Gluon polarization – 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6856-4073-ECAA-D567-B123FC13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hot</a:t>
            </a:r>
            <a:r>
              <a:rPr lang="en-US" dirty="0"/>
              <a:t> area right now</a:t>
            </a:r>
          </a:p>
          <a:p>
            <a:r>
              <a:rPr lang="en-US" dirty="0"/>
              <a:t>Lattice work indicates about 50% of spin budget allocated to gluons</a:t>
            </a:r>
          </a:p>
          <a:p>
            <a:r>
              <a:rPr lang="en-US" dirty="0"/>
              <a:t>Perturbative work has hit a bit of a snag recently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5636E76-1594-A786-42E4-B3E59D10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576840" cy="326788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4F59EFC-1636-9F8A-4280-F8DB53BA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05" y="3626634"/>
            <a:ext cx="5464095" cy="26852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3A3B70-44C7-1772-C59A-B1F03DDE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79-4E58-13B5-70FB-F76F3F89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Gluon polarization –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1721-FC2B-FF22-4F41-9A0B88FE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experiments will pin down gluon spin contribution precisely in the next couple decades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96CADAE3-B4DC-39F5-9635-EED23A28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9894"/>
            <a:ext cx="5463251" cy="3946059"/>
          </a:xfrm>
          <a:prstGeom prst="rect">
            <a:avLst/>
          </a:prstGeom>
        </p:spPr>
      </p:pic>
      <p:pic>
        <p:nvPicPr>
          <p:cNvPr id="1028" name="Picture 4" descr="U.S. Department of Energy Selects Brookhaven National Laboratory to Host  Major New Nuclear Physics Facility | BNL Newsroom">
            <a:extLst>
              <a:ext uri="{FF2B5EF4-FFF2-40B4-BE49-F238E27FC236}">
                <a16:creationId xmlns:a16="http://schemas.microsoft.com/office/drawing/2014/main" id="{8A020FAA-4A3F-5829-606A-F8FC48E0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28" y="3131777"/>
            <a:ext cx="2825107" cy="341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BAF at 12 GeV Schematic | This diagram shows the Continuou… | Flickr">
            <a:extLst>
              <a:ext uri="{FF2B5EF4-FFF2-40B4-BE49-F238E27FC236}">
                <a16:creationId xmlns:a16="http://schemas.microsoft.com/office/drawing/2014/main" id="{E2B0D708-9CD2-C29B-DC6E-AC47A7540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6" t="7426" r="14694" b="7005"/>
          <a:stretch/>
        </p:blipFill>
        <p:spPr bwMode="auto">
          <a:xfrm>
            <a:off x="6690168" y="2576111"/>
            <a:ext cx="2395960" cy="226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DA353-BBFA-4D1C-ACF2-6F1EB20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A8E7-5CDF-EE0D-B42B-B4F1B236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DFE-EEBC-DAED-B7E9-606DA36F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accelerators/colliders give insight into proton substructure</a:t>
            </a:r>
          </a:p>
          <a:p>
            <a:r>
              <a:rPr lang="en-US" dirty="0"/>
              <a:t>EMC collaboration shattered expectation that quark spin dominates proton spin</a:t>
            </a:r>
          </a:p>
          <a:p>
            <a:r>
              <a:rPr lang="en-US" dirty="0"/>
              <a:t>Current work looking into gluon polarization and GPDs</a:t>
            </a:r>
          </a:p>
          <a:p>
            <a:r>
              <a:rPr lang="en-US" dirty="0"/>
              <a:t>Exciting progress to be made at EIC and </a:t>
            </a:r>
            <a:r>
              <a:rPr lang="en-US" dirty="0" err="1"/>
              <a:t>JLab</a:t>
            </a:r>
            <a:r>
              <a:rPr lang="en-US" dirty="0"/>
              <a:t> for DIS experiments in next few decades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5418-944D-96E7-D262-C322D1CB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1B0-5A9B-370D-A639-1541F419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Motivations: development of quark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06803B6-446F-5DE5-742C-50AC8A5B1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42" y="2640409"/>
            <a:ext cx="6162716" cy="2766219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23D3DB-D3D1-59F9-706F-EED7EE3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6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C304-5F1B-B5B3-9AB9-C2E7AEC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Motivations: development of quark model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72F8B30-A90D-0610-7B63-94E06CDD1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68" y="1690688"/>
            <a:ext cx="4964263" cy="2561272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512E2DE-3B27-DFFE-F0B6-FBE304C2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68" y="4251960"/>
            <a:ext cx="9090132" cy="18961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0D8E4-7A42-57D1-7458-74DB680F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CCFA-D210-530C-8C4B-07D191F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Motivations: development of quark model</a:t>
            </a:r>
          </a:p>
        </p:txBody>
      </p:sp>
      <p:pic>
        <p:nvPicPr>
          <p:cNvPr id="7" name="Content Placeholder 6" descr="A diagram of a basketball&#10;&#10;Description automatically generated with low confidence">
            <a:extLst>
              <a:ext uri="{FF2B5EF4-FFF2-40B4-BE49-F238E27FC236}">
                <a16:creationId xmlns:a16="http://schemas.microsoft.com/office/drawing/2014/main" id="{1B7BBD0B-B571-EC39-0E5D-6CFE6D8FF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088"/>
            <a:ext cx="5149279" cy="3333637"/>
          </a:xfr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573BEE44-8FC2-1698-34FE-2286CB1C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272857"/>
            <a:ext cx="4610100" cy="13081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863803-F3E6-0713-E654-89F7C81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7A53-3D0A-4610-C20B-8DB48017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Formalism: DIS and structure functions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8FD97627-6AD5-B1B8-9CC4-4567ACAB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159598"/>
            <a:ext cx="2628900" cy="92710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AD30A4E4-4E26-2955-C2AE-90FA88D3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98402"/>
            <a:ext cx="7772400" cy="2098299"/>
          </a:xfrm>
          <a:prstGeom prst="rect">
            <a:avLst/>
          </a:prstGeom>
        </p:spPr>
      </p:pic>
      <p:pic>
        <p:nvPicPr>
          <p:cNvPr id="9" name="Content Placeholder 8" descr="A picture containing sky, line&#10;&#10;Description automatically generated">
            <a:extLst>
              <a:ext uri="{FF2B5EF4-FFF2-40B4-BE49-F238E27FC236}">
                <a16:creationId xmlns:a16="http://schemas.microsoft.com/office/drawing/2014/main" id="{F3E53CBC-587E-2BDC-4C69-EDEBEAAF1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62" r="167"/>
          <a:stretch/>
        </p:blipFill>
        <p:spPr>
          <a:xfrm>
            <a:off x="526980" y="1492217"/>
            <a:ext cx="3892620" cy="340465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FFC20-7E09-985F-6D93-E2808FE1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070091"/>
            <a:ext cx="5839105" cy="596139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8870216A-F4E6-CF57-E640-6539C0878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92" y="5365783"/>
            <a:ext cx="3721100" cy="609600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AED766B-7B52-0432-8563-2F7B6760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E0AB-B53E-5EA2-F232-406F582B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Formalism: </a:t>
            </a:r>
            <a:r>
              <a:rPr lang="en-US" dirty="0" err="1"/>
              <a:t>parton</a:t>
            </a:r>
            <a:r>
              <a:rPr lang="en-US" dirty="0"/>
              <a:t> distribution functions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B30C86B-E393-CFFD-6DD3-819FE333F4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43903" y="1825625"/>
            <a:ext cx="3909897" cy="435133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651299-1E59-F532-4E4E-6351D906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36964"/>
            <a:ext cx="60623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Factorize DIS cross section</a:t>
            </a:r>
          </a:p>
        </p:txBody>
      </p:sp>
      <p:pic>
        <p:nvPicPr>
          <p:cNvPr id="12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8D3EF03-FEBE-D1B1-9BF0-CF7F44910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89" y="2387600"/>
            <a:ext cx="3759200" cy="208280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4E82BAB4-0F69-9133-4EFA-691FD3956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68875"/>
            <a:ext cx="6769100" cy="152400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D7985CD-B2A0-89DE-4575-93925217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634FF2-1A1B-36CD-ADD5-7C9F8D02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FB7AD-5B64-397C-1014-54DF4DCC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“facts” to be recovered from PDFs (model-independent)</a:t>
            </a:r>
          </a:p>
          <a:p>
            <a:pPr marL="514350" indent="-514350">
              <a:buAutoNum type="arabicParenR"/>
            </a:pPr>
            <a:r>
              <a:rPr lang="en-US" dirty="0"/>
              <a:t>Sum over </a:t>
            </a:r>
            <a:r>
              <a:rPr lang="en-US" dirty="0" err="1"/>
              <a:t>parton</a:t>
            </a:r>
            <a:r>
              <a:rPr lang="en-US" dirty="0"/>
              <a:t> momentum fractions is 1</a:t>
            </a:r>
          </a:p>
          <a:p>
            <a:pPr marL="514350" indent="-514350">
              <a:buAutoNum type="arabicParenR"/>
            </a:pPr>
            <a:r>
              <a:rPr lang="en-US" dirty="0"/>
              <a:t>Proton = </a:t>
            </a:r>
            <a:r>
              <a:rPr lang="en-US" dirty="0" err="1"/>
              <a:t>uud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Proton has charge +1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EB65FB-A2BE-C17F-E26F-6D7E177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90D2C00-2D7D-E280-062D-6869A399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94" y="3530600"/>
            <a:ext cx="3568700" cy="27813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20133E9-5D56-DB99-12FB-D01639822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97" y="4457700"/>
            <a:ext cx="3606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0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5DE4-E7F3-6463-3967-2C2C1CB3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Ellis-Jaffe (EJ) sum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6D4C-1E86-5BAA-3214-E10C3336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sum rules are derived assuming a particular </a:t>
            </a:r>
            <a:r>
              <a:rPr lang="en-US" dirty="0" err="1"/>
              <a:t>parton</a:t>
            </a:r>
            <a:r>
              <a:rPr lang="en-US" dirty="0"/>
              <a:t> model</a:t>
            </a:r>
          </a:p>
          <a:p>
            <a:r>
              <a:rPr lang="en-US" dirty="0"/>
              <a:t>Note: this is the QCD corrected sum rule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798F34-7A98-95D6-2222-38B42469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16" y="3798503"/>
            <a:ext cx="9787968" cy="72149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680DF3F-FFF4-4B5E-00E4-C580697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ED53-3E86-AE3F-DDC7-C2318586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determination of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34B0-3CF1-09ED-C49C-EF3F31AE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EMC = </a:t>
            </a:r>
            <a:r>
              <a:rPr lang="en-US" u="sng" dirty="0"/>
              <a:t>E</a:t>
            </a:r>
            <a:r>
              <a:rPr lang="en-US" dirty="0"/>
              <a:t>uropean </a:t>
            </a:r>
            <a:r>
              <a:rPr lang="en-US" u="sng" dirty="0"/>
              <a:t>M</a:t>
            </a:r>
            <a:r>
              <a:rPr lang="en-US" dirty="0"/>
              <a:t>uon </a:t>
            </a:r>
            <a:r>
              <a:rPr lang="en-US" u="sng" dirty="0"/>
              <a:t>C</a:t>
            </a:r>
            <a:r>
              <a:rPr lang="en-US" dirty="0"/>
              <a:t>ollaboration</a:t>
            </a:r>
          </a:p>
          <a:p>
            <a:pPr marL="0" indent="0">
              <a:buNone/>
            </a:pPr>
            <a:r>
              <a:rPr lang="en-US" dirty="0"/>
              <a:t>Experimental check of EJ sum rule to determine validity of quark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Measure asymmetry – extract g1, integrate over x, and compare 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19FA99A-06F1-E808-40D5-8D52A199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55" y="3264060"/>
            <a:ext cx="8160689" cy="11357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35AE9C-C4BA-BAFD-1872-7FA47CAA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B7D-A9EE-EF4F-BB99-57CE8632FC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358</Words>
  <Application>Microsoft Macintosh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The proton spin puzzle: a surprisingly difficult problem</vt:lpstr>
      <vt:lpstr>Motivations: development of quark model</vt:lpstr>
      <vt:lpstr>Motivations: development of quark model</vt:lpstr>
      <vt:lpstr>Motivations: development of quark model</vt:lpstr>
      <vt:lpstr>Formalism: DIS and structure functions</vt:lpstr>
      <vt:lpstr>Formalism: parton distribution functions</vt:lpstr>
      <vt:lpstr>Sum rules</vt:lpstr>
      <vt:lpstr>Ellis-Jaffe (EJ) sum rule</vt:lpstr>
      <vt:lpstr>EMC determination of g1</vt:lpstr>
      <vt:lpstr>EMC results</vt:lpstr>
      <vt:lpstr>Verification of the EMC result</vt:lpstr>
      <vt:lpstr>What does this mean?</vt:lpstr>
      <vt:lpstr>Gluon polarization – theory</vt:lpstr>
      <vt:lpstr>Gluon polarization – experiment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Whitehill, Richard</dc:creator>
  <cp:lastModifiedBy>Whitehill, Richard</cp:lastModifiedBy>
  <cp:revision>188</cp:revision>
  <dcterms:created xsi:type="dcterms:W3CDTF">2022-12-12T16:21:49Z</dcterms:created>
  <dcterms:modified xsi:type="dcterms:W3CDTF">2022-12-13T20:54:32Z</dcterms:modified>
</cp:coreProperties>
</file>