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70" r:id="rId14"/>
    <p:sldId id="269" r:id="rId15"/>
    <p:sldId id="271" r:id="rId16"/>
    <p:sldId id="273" r:id="rId17"/>
    <p:sldId id="272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B853A-BEE5-8740-8173-4F2DD764AFC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B32B-C5FD-1B4B-A7D0-464EED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0B32B-C5FD-1B4B-A7D0-464EEDA85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0B32B-C5FD-1B4B-A7D0-464EEDA85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D01-B73E-3642-F059-9188BD98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FEF67-DCAF-59A5-5307-B7AE00AB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A793-B049-1A91-3067-C0FB7A00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34F4-CC64-E646-843B-3591BCF203B2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7B2E-5204-DB99-9BC9-8CFDF013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74F0-BD3A-5728-F4C8-7B4190A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8179-2FBE-D3E0-C88E-8FDC105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D247C-2DF1-582E-FF51-900B9CAA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A572-A82A-B891-C054-C2480A3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832-DCDC-C042-BF39-F9456C188533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336-DB77-E5CD-284E-4067677F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2C53-B201-ACF4-354C-00371BB8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3FA5-4A52-99FB-104B-FFFA3587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2A80-A32B-A30A-8DCA-3983871B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4C0F-467E-15F6-5626-93F0E01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4318-DA7F-174F-8A51-902185DF8637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9348-9469-6523-876A-9FBD73A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E963-912F-1B73-6B3B-E50D841E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FFEC-2910-6025-4B6B-4BD3C71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8B62-4B7A-23F8-0AC3-DCB29A00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B6C9-B2DF-8214-3FD1-B2855AA9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F8F-7EAA-1643-9869-D78692F0A683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8EF8-73AB-876A-803B-7836CA4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FFC6-8D8A-3416-2587-1D8125A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64D4-1CA1-6F70-D9BF-48F3E130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2903-6AB3-AA88-27B7-3883A24B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046D-0717-4F86-64E9-1B72B95A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6F2-90C3-264B-85A8-5A15D3D24576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58CE-E5E9-25FC-3A34-FB050556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8C9E-0786-9816-3FF8-5DD51CCB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E768-652F-EF0D-B8AC-13ABFDB6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055C-907B-4F9F-00E4-ABF4C77F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3314A-8215-B3DC-4E48-354168DD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7191-4BA8-2C45-4732-035804A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7B0F-A49E-0044-973A-2998B56830F4}" type="datetime1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FE8A-6FF9-8955-D406-4B8F8D5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276B-4AB7-141A-76B2-BAC99175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3D74-6C7B-01B0-1630-68C2211C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899D-D082-E055-E0B9-8E9C036F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588AA-66B5-DBE8-8F82-038FFFF9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0541-CE9D-8AF2-0D7C-2E2D27647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703E4-7CD5-21B3-F041-21CAA947A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216D-5C8E-4DC1-8D31-FDC5923A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B4C8-6694-AF4C-AC5D-772F41E4978C}" type="datetime1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783F6-BD12-23EA-6D4A-66EEB2EB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211C8-97C7-F246-4E72-570BFDFC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A2A-EF76-F95D-7526-E6567D06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160A2-A3BB-219E-F8C7-A478813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C0-9988-5848-9A6C-128BCA4E5996}" type="datetime1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6A83-30B7-0DAB-5351-5CE417A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3321A-2189-C509-7E65-9B534D8A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9CEE4-38B0-437B-E69A-7F3B6CEF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972-EDD4-0548-AD0C-54F9F4D816AC}" type="datetime1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B67AE-468C-E2F2-02B5-A96F9F81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80F7-5C25-94C7-B2D1-17564EF9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0B1E-05C6-6B5D-FC1C-0ECBD7E3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7A99-FB71-543B-FF2A-A4DF1300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3543C-5BD4-D94B-5801-318E65EA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9FAB-60C8-D9D1-7D6F-DBD03E4B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2CA7-CB8F-1F4E-A591-B9E4B7FDDB5C}" type="datetime1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481F-8BCB-7A1C-78E7-F283213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7182-8EFD-6741-FF84-D6E72FF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6F9-41DA-0182-85A8-4E02194A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97-EBF3-3491-D536-55AD6961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6E0CD-878C-F9D2-DAC6-F774D0B9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1D84-8250-1F6B-76BA-391C59C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E03E-49B2-3B4E-9B7C-02E5AD1078D0}" type="datetime1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3175-248D-AE73-9BDD-C0857835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1E21-ACD8-8D51-CE6C-9958BA09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C64F6-4C6A-32F7-401F-D32122A3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73F5-251D-946B-AE38-4CC5D71F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F920-380B-5C16-91E2-F9C469EDF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4253-CA6B-0246-99EF-9807867110D6}" type="datetime1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29E3-6BA9-EEC6-FB64-BAE5B8B1D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D2AB-E106-0B41-59BB-689165E2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E85C-31FA-3D4E-9488-623E806D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FBE0-EBC8-ABCC-8C42-D263913B2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The Born Approximation in Nonrelativistic Quantum Scattering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8BBA3-AA4E-50CA-8BC8-09F951CBE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Richard Whitehill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2970D-3D1D-B3A6-E4C9-9ADD3ED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8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Determining the Green’s function (part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F06A1-9723-D300-60EB-A5F940F5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At this point we have to choose how we want to shift the poles</a:t>
            </a:r>
          </a:p>
          <a:p>
            <a:r>
              <a:rPr lang="en-US" dirty="0">
                <a:latin typeface="Garamond" panose="02020404030301010803" pitchFamily="18" charset="0"/>
              </a:rPr>
              <a:t>Mathematically: influences what integration contour we choose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Need to enclose pole and choose proper ghost contour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Physically: “+” corresponds to outgoing waves and “-” corresponds to incoming waves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We care about outgoing waves</a:t>
            </a:r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 so we choose</a:t>
            </a:r>
            <a:r>
              <a:rPr lang="en-US" dirty="0">
                <a:latin typeface="Garamond" panose="02020404030301010803" pitchFamily="18" charset="0"/>
              </a:rPr>
              <a:t> “+”</a:t>
            </a:r>
          </a:p>
        </p:txBody>
      </p:sp>
      <p:pic>
        <p:nvPicPr>
          <p:cNvPr id="5" name="Picture 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6B91582-F018-6A37-0D8E-DFEAA764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3321166"/>
            <a:ext cx="6570980" cy="14288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1BB11-AB54-1A65-8CF2-AFA9CD3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Determining the Green’s function (part 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A0EA9D-3123-3D8B-BCF0-D53D171EF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 b="11408"/>
          <a:stretch/>
        </p:blipFill>
        <p:spPr>
          <a:xfrm>
            <a:off x="0" y="1554226"/>
            <a:ext cx="4635499" cy="37495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20525-E682-9434-0F72-A0F125D2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3" y="4495889"/>
            <a:ext cx="7772400" cy="88322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CBF6F47-B6E6-DF7A-5B17-62C1253A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86" y="2037782"/>
            <a:ext cx="4622800" cy="495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025AC-C5B5-07E8-85CE-A18B00A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Determining the Green’s function (part 5)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A0EA9D-3123-3D8B-BCF0-D53D171EF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49" r="7709" b="11408"/>
          <a:stretch/>
        </p:blipFill>
        <p:spPr>
          <a:xfrm>
            <a:off x="114300" y="1478884"/>
            <a:ext cx="3869871" cy="374954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34EDD-7A91-2424-D116-80382446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15" y="2124868"/>
            <a:ext cx="7772400" cy="833948"/>
          </a:xfrm>
          <a:prstGeom prst="rect">
            <a:avLst/>
          </a:prstGeom>
        </p:spPr>
      </p:pic>
      <p:pic>
        <p:nvPicPr>
          <p:cNvPr id="13" name="Picture 1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8C190C9-9397-2C6F-8508-BDA3C943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107" y="4569279"/>
            <a:ext cx="4889500" cy="495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B4A78-0B1D-C6D4-9C64-C32014B1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panose="02020404030301010803" pitchFamily="18" charset="0"/>
              </a:rPr>
              <a:t>Determining the Green’s function (part 6)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D3C82-3305-F726-39D2-BADC50FB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2374900"/>
            <a:ext cx="9118600" cy="2108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6487C-CD85-D236-6B53-15D87477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5846-0EA0-223E-FA59-4C5FC3B0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Final notes before the Born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4CB3-2026-AE32-5A5E-6252D31F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Having found the Green’s function we can write the integral form of the Schrodinger equation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This is still not incredibly useful – we can only calculate the wavefunction with this if we know what the wavefunction is </a:t>
            </a:r>
            <a:r>
              <a:rPr lang="en-US" i="1" dirty="0">
                <a:latin typeface="Garamond" panose="02020404030301010803" pitchFamily="18" charset="0"/>
              </a:rPr>
              <a:t>a priori </a:t>
            </a:r>
            <a:r>
              <a:rPr lang="en-US" dirty="0">
                <a:latin typeface="Garamond" panose="02020404030301010803" pitchFamily="18" charset="0"/>
              </a:rPr>
              <a:t>!</a:t>
            </a:r>
          </a:p>
        </p:txBody>
      </p:sp>
      <p:pic>
        <p:nvPicPr>
          <p:cNvPr id="5" name="Picture 4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25B298A9-C025-0BA5-52D4-D2928551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26579"/>
            <a:ext cx="7772400" cy="10048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4D89A-521C-3C06-82F6-C3835837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E807-4D72-276B-795B-49EA74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first Born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A37D-BC8F-E9FD-5123-E5C166B1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 care about the potential far from the interaction region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Now for the approximation: assume that the incoming wavefunction is not significantly altered after interacting with the target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78F9-A008-72CE-42CC-43887230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81117"/>
            <a:ext cx="7137400" cy="520700"/>
          </a:xfrm>
          <a:prstGeom prst="rect">
            <a:avLst/>
          </a:prstGeom>
        </p:spPr>
      </p:pic>
      <p:pic>
        <p:nvPicPr>
          <p:cNvPr id="15" name="Picture 14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5DE7BD1F-3786-664C-6AB4-3C469D46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238659"/>
            <a:ext cx="7772400" cy="1036320"/>
          </a:xfrm>
          <a:prstGeom prst="rect">
            <a:avLst/>
          </a:prstGeom>
        </p:spPr>
      </p:pic>
      <p:pic>
        <p:nvPicPr>
          <p:cNvPr id="23" name="Picture 22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2323557C-C1EE-6E1B-C994-0835C0322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366656"/>
            <a:ext cx="7772400" cy="14411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275B3-592C-EF0C-7D3E-B256C872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85B7-432C-F593-3042-A8A17C1D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panose="02020404030301010803" pitchFamily="18" charset="0"/>
              </a:rPr>
              <a:t>What is </a:t>
            </a:r>
            <a:r>
              <a:rPr lang="en-US" i="1">
                <a:latin typeface="Garamond" panose="02020404030301010803" pitchFamily="18" charset="0"/>
              </a:rPr>
              <a:t>q</a:t>
            </a:r>
            <a:r>
              <a:rPr lang="en-US">
                <a:latin typeface="Garamond" panose="02020404030301010803" pitchFamily="18" charset="0"/>
              </a:rPr>
              <a:t>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6E6E-CC05-A483-1727-280E53AD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Garamond" panose="02020404030301010803" pitchFamily="18" charset="0"/>
              </a:rPr>
              <a:t>Momentum transfer</a:t>
            </a:r>
          </a:p>
          <a:p>
            <a:r>
              <a:rPr lang="en-US">
                <a:latin typeface="Garamond" panose="02020404030301010803" pitchFamily="18" charset="0"/>
              </a:rPr>
              <a:t>Remember: wavenumber not changed but direction of propagation is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05B70DF-422C-66E1-3D9D-906319C6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53" y="2997428"/>
            <a:ext cx="4162895" cy="317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87325-FD80-3BE0-9BDE-31ABDDF0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74" y="3740944"/>
            <a:ext cx="4521200" cy="520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73A71-CB8E-FFC4-8497-D2DBA8AB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7381-504D-5E27-BD51-FF02D825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Interlude: Rutherford scattering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537-311B-1930-ECDD-F4FFF796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Scattering amplitude for spherically symmetric potentials: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And now for the Coulomb potential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F322B6-4A93-48B9-0177-5271A363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27839"/>
            <a:ext cx="7772400" cy="167169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7B572515-3AA0-66A7-8244-5DCC45DD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199063"/>
            <a:ext cx="6400800" cy="977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CD9E-4D01-AB9B-271B-81B3B30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7381-504D-5E27-BD51-FF02D825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Interlude: Rutherford scattering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537-311B-1930-ECDD-F4FFF796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Since that integral diverges, let’s play a clever mathematical trick</a:t>
            </a:r>
          </a:p>
        </p:txBody>
      </p:sp>
      <p:pic>
        <p:nvPicPr>
          <p:cNvPr id="8" name="Picture 7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FE9A5067-7CD2-90E2-7DFF-7C95BBBB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6994"/>
            <a:ext cx="7772400" cy="1764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8B8BE-2EE1-5FFB-11AF-A738AF52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657" y="3429000"/>
            <a:ext cx="4615143" cy="332813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114E428-2315-A655-A4A7-D71ABFA68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26" y="4415153"/>
            <a:ext cx="4468218" cy="20777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87D08-268A-BAA0-89F1-FD8082E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1D9C-8E2C-2A31-DF7E-18B0D04E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Born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D4C1-7B9C-E978-40E8-CC0BCCB6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Method of successive approximations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8F685-A183-271C-F55B-F098ED4D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4" y="4001294"/>
            <a:ext cx="10450468" cy="258700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128820F-73AC-83B4-0A09-31394722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48" y="2539492"/>
            <a:ext cx="4864100" cy="1295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A9172-FD3F-BADE-5A1F-931060F7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F398-E7C2-ED52-C69E-8D96B9E3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is scattering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CCC0-EAC8-3721-BFF3-F57D25F5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Scattering has been one of the most fruitful methods by which we learn about fundamental particles and composite systems</a:t>
            </a:r>
          </a:p>
          <a:p>
            <a:r>
              <a:rPr lang="en-US" dirty="0">
                <a:latin typeface="Garamond" panose="02020404030301010803" pitchFamily="18" charset="0"/>
              </a:rPr>
              <a:t>Rutherford (basic atomic structure) </a:t>
            </a:r>
          </a:p>
          <a:p>
            <a:r>
              <a:rPr lang="en-US" dirty="0">
                <a:latin typeface="Garamond" panose="02020404030301010803" pitchFamily="18" charset="0"/>
              </a:rPr>
              <a:t>Deep inelastic scattering (confirmation of existence of quarks, nuclear structure)</a:t>
            </a:r>
          </a:p>
          <a:p>
            <a:r>
              <a:rPr lang="en-US" dirty="0">
                <a:latin typeface="Garamond" panose="02020404030301010803" pitchFamily="18" charset="0"/>
              </a:rPr>
              <a:t>Higgs (discovery of Higgs boson – mass in Standard model)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There are several facilities internationally dedicated to scattering experiments (large structures, expensive)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83ACA-745D-3028-03D9-56E5C3A7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2155-18EF-655E-30FA-4BDF754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076B-9338-9785-8B70-BB7D40C0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Born approximation provides way to calculate scattering amplitudes for cases where incoming particle energy is large, potential is weak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Continued succession of approximation leads to Born series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>
                <a:latin typeface="Garamond" panose="02020404030301010803" pitchFamily="18" charset="0"/>
              </a:rPr>
              <a:t>Analogous </a:t>
            </a:r>
            <a:r>
              <a:rPr lang="en-US" dirty="0">
                <a:latin typeface="Garamond" panose="02020404030301010803" pitchFamily="18" charset="0"/>
              </a:rPr>
              <a:t>calculations in relativistic QFT similar in spirit/flavor (different because the governing equation is not the Schrodinger equation)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8CA7-4FE9-CDC6-D4D3-9555701B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6D3-F298-CAA0-E04F-21356FD1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34CF-762C-BEC6-F123-2C8FC53A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69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Desired quantity: (differential) cross section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Classical: concrete particles interacting via potential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Quantum: wavefunction formalism</a:t>
            </a:r>
          </a:p>
        </p:txBody>
      </p:sp>
      <p:pic>
        <p:nvPicPr>
          <p:cNvPr id="1026" name="Picture 2" descr="Lecture 20 Scattering theory">
            <a:extLst>
              <a:ext uri="{FF2B5EF4-FFF2-40B4-BE49-F238E27FC236}">
                <a16:creationId xmlns:a16="http://schemas.microsoft.com/office/drawing/2014/main" id="{9148D189-AF19-2CD4-C406-7E1338A2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885621"/>
            <a:ext cx="3911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8807CE-5C22-0FED-9144-2C2E2569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15" y="4968421"/>
            <a:ext cx="2273300" cy="72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E149F-DCA6-E53E-13E6-383CC2F4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E7CD-8F19-D744-DFF3-5FCA73B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Wavefunction setup</a:t>
            </a:r>
          </a:p>
        </p:txBody>
      </p:sp>
      <p:pic>
        <p:nvPicPr>
          <p:cNvPr id="7" name="Content Placeholder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69B9E782-0007-C4E8-EC49-70D9800D4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115" y="1177358"/>
            <a:ext cx="4981685" cy="3015230"/>
          </a:xfr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EE72719F-FBCA-5E5D-78D0-DE0550AB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15" y="4762501"/>
            <a:ext cx="5842000" cy="15113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FF9A60-82E8-84AB-98E0-C212E4ED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690688"/>
            <a:ext cx="4064000" cy="2501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355FC-3F6D-507E-53C4-BBA2763E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0B51-B826-2B8E-A45B-99432F5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Wavefunction to differential cross section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0B25C9C-9095-7E94-9F06-66473844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0" y="1949336"/>
            <a:ext cx="6375400" cy="533400"/>
          </a:xfr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0EC706D-1DA1-03F1-511E-E639D5E0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2870661"/>
            <a:ext cx="4673600" cy="8636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58A8814-3859-DE5C-DFE4-FCD720D3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58917"/>
            <a:ext cx="7772400" cy="85449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63D2967-8092-B7AB-DDA8-2ED8EFA5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5367109"/>
            <a:ext cx="2768600" cy="8636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3BD2DD-A0B9-1B45-B130-F306318DD872}"/>
              </a:ext>
            </a:extLst>
          </p:cNvPr>
          <p:cNvSpPr/>
          <p:nvPr/>
        </p:nvSpPr>
        <p:spPr>
          <a:xfrm>
            <a:off x="4252686" y="5238069"/>
            <a:ext cx="3599543" cy="1132114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7C902-B6E7-5A2D-EE91-D8B16B8C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C06-9E6A-60FE-69D6-AFB2ADE7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Setting up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BF8C-2DB0-C5B9-40CD-0419BE74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Hamiltonian = free particle + interaction potential as perturbation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Solution (kind of): Lippman-Schwinger equation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6D23539-161C-B415-B8E8-AC154849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69" y="2905939"/>
            <a:ext cx="8474662" cy="348707"/>
          </a:xfrm>
          <a:prstGeom prst="rect">
            <a:avLst/>
          </a:prstGeom>
        </p:spPr>
      </p:pic>
      <p:pic>
        <p:nvPicPr>
          <p:cNvPr id="11" name="Picture 10" descr="A picture containing arrow&#10;&#10;Description automatically generated">
            <a:extLst>
              <a:ext uri="{FF2B5EF4-FFF2-40B4-BE49-F238E27FC236}">
                <a16:creationId xmlns:a16="http://schemas.microsoft.com/office/drawing/2014/main" id="{2F42095E-88CA-EECC-6F2E-B11E623F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683668"/>
            <a:ext cx="7772400" cy="817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9B73B-970B-CF54-5F96-9E66265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69D-7F2B-DEF1-282C-C1CD0057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Wavefunction in position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9278-1E6D-3234-5812-E196A20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Insert complete set of position states (twice)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 now need determine the function </a:t>
            </a:r>
            <a:r>
              <a:rPr lang="en-US" i="1" dirty="0">
                <a:latin typeface="Garamond" panose="02020404030301010803" pitchFamily="18" charset="0"/>
              </a:rPr>
              <a:t>G</a:t>
            </a:r>
            <a:r>
              <a:rPr lang="en-US" dirty="0">
                <a:latin typeface="Garamond" panose="02020404030301010803" pitchFamily="18" charset="0"/>
              </a:rPr>
              <a:t> (potential is specified)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C97875A-F145-5C63-CA4F-43A331FE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7" y="2515599"/>
            <a:ext cx="9342785" cy="16439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B0DD-0E2C-0B39-D0E4-57019A8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panose="02020404030301010803" pitchFamily="18" charset="0"/>
              </a:rPr>
              <a:t>Determining the Green’s function (part 1)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DAC0-717F-13E5-5D9F-BBC498598E7E}"/>
              </a:ext>
            </a:extLst>
          </p:cNvPr>
          <p:cNvSpPr txBox="1"/>
          <p:nvPr/>
        </p:nvSpPr>
        <p:spPr>
          <a:xfrm>
            <a:off x="838200" y="573786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Garamond" panose="02020404030301010803" pitchFamily="18" charset="0"/>
              </a:rPr>
              <a:t>Note:</a:t>
            </a:r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A9CAD-82EE-93A2-0FD6-CE97FE2E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49" y="5650975"/>
            <a:ext cx="7772400" cy="651270"/>
          </a:xfrm>
          <a:prstGeom prst="rect">
            <a:avLst/>
          </a:prstGeom>
        </p:spPr>
      </p:pic>
      <p:pic>
        <p:nvPicPr>
          <p:cNvPr id="14" name="Content Placeholder 1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254EC9F6-E6E0-84F1-C265-F485EA52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329" y="1754713"/>
            <a:ext cx="10515600" cy="32899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5BE8-E312-0255-ECCE-806AD7F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86F-62C6-81E2-0BA1-F122C106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Determining the Green’s function (part 2)</a:t>
            </a:r>
          </a:p>
        </p:txBody>
      </p:sp>
      <p:pic>
        <p:nvPicPr>
          <p:cNvPr id="7" name="Content Placeholder 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7606FD29-A751-9348-3384-F1A004996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1831"/>
            <a:ext cx="10515600" cy="19943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5035-A113-9CBA-EEAF-317AD688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67311"/>
            <a:ext cx="7772400" cy="5956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1F796-B30F-755B-7A07-550B1207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E85C-31FA-3D4E-9488-623E806D6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470</Words>
  <Application>Microsoft Macintosh PowerPoint</Application>
  <PresentationFormat>Widescreen</PresentationFormat>
  <Paragraphs>101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Office Theme</vt:lpstr>
      <vt:lpstr>The Born Approximation in Nonrelativistic Quantum Scattering</vt:lpstr>
      <vt:lpstr>Why is scattering interesting?</vt:lpstr>
      <vt:lpstr>Motivation</vt:lpstr>
      <vt:lpstr>Wavefunction setup</vt:lpstr>
      <vt:lpstr>Wavefunction to differential cross section</vt:lpstr>
      <vt:lpstr>Setting up the problem</vt:lpstr>
      <vt:lpstr>Wavefunction in position space</vt:lpstr>
      <vt:lpstr>Determining the Green’s function (part 1)</vt:lpstr>
      <vt:lpstr>Determining the Green’s function (part 2)</vt:lpstr>
      <vt:lpstr>Determining the Green’s function (part 3)</vt:lpstr>
      <vt:lpstr>Determining the Green’s function (part 4)</vt:lpstr>
      <vt:lpstr>Determining the Green’s function (part 5)</vt:lpstr>
      <vt:lpstr>Determining the Green’s function (part 6)</vt:lpstr>
      <vt:lpstr>Final notes before the Born approximation</vt:lpstr>
      <vt:lpstr>The first Born approximation</vt:lpstr>
      <vt:lpstr>What is q?</vt:lpstr>
      <vt:lpstr>Interlude: Rutherford scattering (part 1)</vt:lpstr>
      <vt:lpstr>Interlude: Rutherford scattering (part 2)</vt:lpstr>
      <vt:lpstr>The Born series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Born Approximation in Nonrelativistic Scattering</dc:title>
  <dc:creator>Whitehill, Richard</dc:creator>
  <cp:lastModifiedBy>Whitehill, Richard</cp:lastModifiedBy>
  <cp:revision>89</cp:revision>
  <dcterms:created xsi:type="dcterms:W3CDTF">2022-12-05T14:43:37Z</dcterms:created>
  <dcterms:modified xsi:type="dcterms:W3CDTF">2022-12-07T17:01:22Z</dcterms:modified>
</cp:coreProperties>
</file>