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Gill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5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acman-Maze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0" y="1882764"/>
            <a:ext cx="12192000" cy="207708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FACULTY OF COMPUTERS AND INFORMATION</a:t>
            </a:r>
            <a:br>
              <a:rPr lang="en-US"/>
            </a:br>
            <a:r>
              <a:rPr lang="en-US"/>
              <a:t>LUXOR UNIVERSITY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524000" y="4322615"/>
            <a:ext cx="9144000" cy="5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Artificial Intelligence Project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41770" cy="147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230" y="-1"/>
            <a:ext cx="1441770" cy="147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ALGORITHMS USED TO SOLVE THE PROBLEM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1- BFS: Breadth First Search.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2- DFS: Depth First Search.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3- UCS: Uniform Cost Search.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4- Greedy Best First Search.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5- A*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ALGORITHMS COMPARISON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681"/>
              </p:ext>
            </p:extLst>
          </p:nvPr>
        </p:nvGraphicFramePr>
        <p:xfrm>
          <a:off x="1163781" y="2688936"/>
          <a:ext cx="9628909" cy="29348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918">
                  <a:extLst>
                    <a:ext uri="{9D8B030D-6E8A-4147-A177-3AD203B41FA5}">
                      <a16:colId xmlns:a16="http://schemas.microsoft.com/office/drawing/2014/main" val="4102334289"/>
                    </a:ext>
                  </a:extLst>
                </a:gridCol>
                <a:gridCol w="1543956">
                  <a:extLst>
                    <a:ext uri="{9D8B030D-6E8A-4147-A177-3AD203B41FA5}">
                      <a16:colId xmlns:a16="http://schemas.microsoft.com/office/drawing/2014/main" val="300688600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34732314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3836813812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10818726"/>
                    </a:ext>
                  </a:extLst>
                </a:gridCol>
                <a:gridCol w="1496289">
                  <a:extLst>
                    <a:ext uri="{9D8B030D-6E8A-4147-A177-3AD203B41FA5}">
                      <a16:colId xmlns:a16="http://schemas.microsoft.com/office/drawing/2014/main" val="2211150583"/>
                    </a:ext>
                  </a:extLst>
                </a:gridCol>
              </a:tblGrid>
              <a:tr h="551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BFS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DFS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UCS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Greedy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A*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9307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r>
                        <a:rPr lang="en-US" sz="1800" b="1" dirty="0"/>
                        <a:t>Completeness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1541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r>
                        <a:rPr lang="en-US" sz="1800" b="1" dirty="0"/>
                        <a:t>Optimality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9270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r>
                        <a:rPr lang="en-US" sz="1800" b="1" dirty="0"/>
                        <a:t>Time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O(b ^ d)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m)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O(b^1+[c/E])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m)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d)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3082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r>
                        <a:rPr lang="en-US" sz="1800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d)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O(bm)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O(b^1+[c/E])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m)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O(b ^ d)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468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PROJECT EXECUTION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53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Represent you project </a:t>
            </a:r>
            <a:r>
              <a:rPr lang="en-US" dirty="0">
                <a:solidFill>
                  <a:schemeClr val="dk1"/>
                </a:solidFill>
              </a:rPr>
              <a:t>(Running, Code, Video/Screenshots, etc.)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hlinkClick r:id="rId3" action="ppaction://hlinkfile"/>
              </a:rPr>
              <a:t>Pacman-</a:t>
            </a:r>
            <a:r>
              <a:rPr lang="en-US" dirty="0" err="1">
                <a:hlinkClick r:id="rId3" action="ppaction://hlinkfile"/>
              </a:rPr>
              <a:t>Maze.ipynb</a:t>
            </a:r>
            <a:r>
              <a:rPr lang="en-US" dirty="0"/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106445" y="396656"/>
            <a:ext cx="7729728" cy="988799"/>
          </a:xfrm>
        </p:spPr>
        <p:txBody>
          <a:bodyPr/>
          <a:lstStyle/>
          <a:p>
            <a:pPr lvl="0"/>
            <a:r>
              <a:rPr lang="en-US" dirty="0"/>
              <a:t>PROJECT  REPRESENTATION</a:t>
            </a:r>
          </a:p>
        </p:txBody>
      </p:sp>
      <p:pic>
        <p:nvPicPr>
          <p:cNvPr id="3" name="Picture 2" descr="A blue maze with a white ball in it&#10;&#10;Description automatically generated">
            <a:extLst>
              <a:ext uri="{FF2B5EF4-FFF2-40B4-BE49-F238E27FC236}">
                <a16:creationId xmlns:a16="http://schemas.microsoft.com/office/drawing/2014/main" id="{692B16DD-5013-6693-4624-96CA270B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50" y="1569841"/>
            <a:ext cx="3825899" cy="3718317"/>
          </a:xfrm>
          <a:prstGeom prst="rect">
            <a:avLst/>
          </a:prstGeom>
        </p:spPr>
      </p:pic>
      <p:pic>
        <p:nvPicPr>
          <p:cNvPr id="8" name="Picture 7" descr="A maze with blue lines&#10;&#10;Description automatically generated">
            <a:extLst>
              <a:ext uri="{FF2B5EF4-FFF2-40B4-BE49-F238E27FC236}">
                <a16:creationId xmlns:a16="http://schemas.microsoft.com/office/drawing/2014/main" id="{C2534D04-687B-4262-9C80-F1B3DE75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517" y="2877230"/>
            <a:ext cx="3368276" cy="3316615"/>
          </a:xfrm>
          <a:prstGeom prst="rect">
            <a:avLst/>
          </a:prstGeom>
        </p:spPr>
      </p:pic>
      <p:pic>
        <p:nvPicPr>
          <p:cNvPr id="4" name="Picture 3" descr="A black maze with blue lines&#10;&#10;Description automatically generated">
            <a:extLst>
              <a:ext uri="{FF2B5EF4-FFF2-40B4-BE49-F238E27FC236}">
                <a16:creationId xmlns:a16="http://schemas.microsoft.com/office/drawing/2014/main" id="{B6545447-071C-9D96-E150-4F604457D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00" y="2705091"/>
            <a:ext cx="3933890" cy="34887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244990" y="313528"/>
            <a:ext cx="7729728" cy="947236"/>
          </a:xfrm>
        </p:spPr>
        <p:txBody>
          <a:bodyPr/>
          <a:lstStyle/>
          <a:p>
            <a:pPr lvl="0"/>
            <a:r>
              <a:rPr lang="en-US" dirty="0"/>
              <a:t>PROJECT  REPRESENTATION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9AB8BD5-2B18-33B0-CC2F-B1969FA1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1" y="1475332"/>
            <a:ext cx="4064537" cy="3051348"/>
          </a:xfrm>
          <a:prstGeom prst="rect">
            <a:avLst/>
          </a:prstGeom>
        </p:spPr>
      </p:pic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CC82506-C0B8-60EF-F7F0-6EDD5504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5" y="1368429"/>
            <a:ext cx="3849804" cy="3348719"/>
          </a:xfrm>
          <a:prstGeom prst="rect">
            <a:avLst/>
          </a:prstGeom>
        </p:spPr>
      </p:pic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E790D63-04C7-7397-1F04-2FB2C112B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429" y="3001006"/>
            <a:ext cx="4423476" cy="36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b="1" dirty="0"/>
              <a:t>Pac-Man Maze</a:t>
            </a:r>
            <a:endParaRPr b="1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 dirty="0"/>
              <a:t>Youssif Mohamed</a:t>
            </a:r>
            <a:endParaRPr dirty="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 dirty="0"/>
              <a:t>Rwida Gabber</a:t>
            </a:r>
            <a:endParaRPr dirty="0"/>
          </a:p>
          <a:p>
            <a:pPr marL="228600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 dirty="0"/>
              <a:t>Manal Sayed Ahmed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Problem Formulation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AI Algorithms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Project Execution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8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Agent Specification </a:t>
            </a:r>
            <a:r>
              <a:rPr lang="en-US">
                <a:solidFill>
                  <a:schemeClr val="dk1"/>
                </a:solidFill>
              </a:rPr>
              <a:t>(PEAS 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 Formulation </a:t>
            </a:r>
            <a:r>
              <a:rPr lang="en-US">
                <a:solidFill>
                  <a:schemeClr val="dk1"/>
                </a:solidFill>
              </a:rPr>
              <a:t>(Start State, Goal State ,Search space, Actions, Path Cost)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Task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PROBLEM DEFINITION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231136" y="2485643"/>
            <a:ext cx="7702574" cy="37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Gill Sans" panose="020B0604020202020204" charset="0"/>
              </a:rPr>
              <a:t>Design a Pac-Man to navigate a maze with  obstacles, optimizing for the shortest time and steps to reach the goal.</a:t>
            </a:r>
            <a:endParaRPr sz="2000" dirty="0">
              <a:solidFill>
                <a:schemeClr val="tx1"/>
              </a:solidFill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AGENT SPECIFICATION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/>
              <a:t>Performance</a:t>
            </a:r>
            <a:r>
              <a:rPr lang="en-US" sz="2000" dirty="0"/>
              <a:t>: Successful arrival to the goal with the shortest path and time</a:t>
            </a:r>
          </a:p>
          <a:p>
            <a:pPr marL="228600" lvl="0" indent="-114300">
              <a:spcBef>
                <a:spcPts val="0"/>
              </a:spcBef>
              <a:buNone/>
            </a:pPr>
            <a:endParaRPr lang="en-US" sz="2000" dirty="0"/>
          </a:p>
          <a:p>
            <a:pPr marL="114300" lv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/>
              <a:t>Environment: </a:t>
            </a:r>
            <a:r>
              <a:rPr lang="en-US" sz="2000" dirty="0"/>
              <a:t>maze with walls, open paths, starting point(player) and goal(white point)</a:t>
            </a:r>
          </a:p>
          <a:p>
            <a:pPr marL="114300" lvl="0" indent="0">
              <a:spcBef>
                <a:spcPts val="0"/>
              </a:spcBef>
              <a:buNone/>
            </a:pPr>
            <a:endParaRPr lang="en-US" sz="2000" dirty="0"/>
          </a:p>
          <a:p>
            <a:pPr marL="114300" lvl="0" indent="0">
              <a:spcBef>
                <a:spcPts val="0"/>
              </a:spcBef>
              <a:buNone/>
            </a:pPr>
            <a:r>
              <a:rPr lang="en-US" sz="2000" dirty="0"/>
              <a:t>-Actuators: Move up, down, left, or right; algorithmic actions for </a:t>
            </a:r>
            <a:r>
              <a:rPr lang="en-US" sz="2000" dirty="0" err="1"/>
              <a:t>pac</a:t>
            </a:r>
            <a:r>
              <a:rPr lang="en-US" sz="2000" dirty="0"/>
              <a:t>-man-maze-solving.</a:t>
            </a:r>
          </a:p>
          <a:p>
            <a:pPr marL="114300" lvl="0" indent="0">
              <a:spcBef>
                <a:spcPts val="0"/>
              </a:spcBef>
              <a:buNone/>
            </a:pPr>
            <a:endParaRPr lang="en-US" sz="2000" dirty="0"/>
          </a:p>
          <a:p>
            <a:pPr marL="114300" lv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/>
              <a:t>Sensors</a:t>
            </a:r>
            <a:r>
              <a:rPr lang="en-US" sz="2000" dirty="0"/>
              <a:t>: mouse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PROBLEM FORMULATION</a:t>
            </a: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55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-Start state: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ill Sans" panose="020B0604020202020204" charset="0"/>
              </a:rPr>
              <a:t>Initial configuration of the maze with the </a:t>
            </a:r>
            <a:r>
              <a:rPr lang="en-US" sz="2000" dirty="0" err="1">
                <a:solidFill>
                  <a:schemeClr val="tx1"/>
                </a:solidFill>
                <a:latin typeface="Gill Sans" panose="020B0604020202020204" charset="0"/>
              </a:rPr>
              <a:t>pac</a:t>
            </a: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-man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ill Sans" panose="020B0604020202020204" charset="0"/>
              </a:rPr>
              <a:t>at the starting point.</a:t>
            </a:r>
            <a:endParaRPr lang="en-US" sz="2000" dirty="0">
              <a:solidFill>
                <a:schemeClr val="tx1"/>
              </a:solidFill>
              <a:latin typeface="Gill Sans" panose="020B0604020202020204" charset="0"/>
            </a:endParaRPr>
          </a:p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-Goal state: Pac-Man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ill Sans" panose="020B0604020202020204" charset="0"/>
              </a:rPr>
              <a:t> reaches the goal position in the maze</a:t>
            </a:r>
            <a:endParaRPr lang="en-US" sz="2000" dirty="0">
              <a:solidFill>
                <a:schemeClr val="tx1"/>
              </a:solidFill>
              <a:latin typeface="Gill Sans" panose="020B0604020202020204" charset="0"/>
            </a:endParaRPr>
          </a:p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-Search space: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ill Sans" panose="020B0604020202020204" charset="0"/>
              </a:rPr>
              <a:t>Possible configurations of the agent in the maze and its potential actions.</a:t>
            </a:r>
            <a:endParaRPr lang="en-US" sz="2000" dirty="0">
              <a:solidFill>
                <a:schemeClr val="tx1"/>
              </a:solidFill>
              <a:latin typeface="Gill Sans" panose="020B0604020202020204" charset="0"/>
            </a:endParaRPr>
          </a:p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-Actions: Up, Down, Left, Right.</a:t>
            </a:r>
          </a:p>
          <a:p>
            <a:pPr marL="228600" lvl="0" indent="-11430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Gill Sans" panose="020B0604020202020204" charset="0"/>
            </a:endParaRPr>
          </a:p>
          <a:p>
            <a:pPr marL="228600" lvl="0" indent="-1143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Gill Sans" panose="020B0604020202020204" charset="0"/>
              </a:rPr>
              <a:t>-Path cost: 1 for each movement.</a:t>
            </a:r>
          </a:p>
          <a:p>
            <a:pPr marL="228600" lvl="0" indent="-11430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TASK ENVIRONMENT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2064604" y="2721172"/>
            <a:ext cx="8062791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-Fully observable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- Deterministic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- Static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- Discrete</a:t>
            </a:r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- single agent.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AI ALGORITHMS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53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List The Algorithms Used To Solve The Problem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Comparison Between Used Algorithms In Solving The Problem </a:t>
            </a:r>
            <a:r>
              <a:rPr lang="en-US" dirty="0">
                <a:solidFill>
                  <a:schemeClr val="dk1"/>
                </a:solidFill>
              </a:rPr>
              <a:t>(Based on your running represent: Time, Space, Optimality, Completeness)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402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</vt:lpstr>
      <vt:lpstr>Arial</vt:lpstr>
      <vt:lpstr>Parcel</vt:lpstr>
      <vt:lpstr>Parcel</vt:lpstr>
      <vt:lpstr>FACULTY OF COMPUTERS AND INFORMATION LUXOR UNIVERSITY</vt:lpstr>
      <vt:lpstr>Pac-Man Maze</vt:lpstr>
      <vt:lpstr>AGENDA</vt:lpstr>
      <vt:lpstr>PROBLEM FORMULATION</vt:lpstr>
      <vt:lpstr>PROBLEM DEFINITION</vt:lpstr>
      <vt:lpstr>AGENT SPECIFICATION</vt:lpstr>
      <vt:lpstr>PROBLEM FORMULATION</vt:lpstr>
      <vt:lpstr>TASK ENVIRONMENT</vt:lpstr>
      <vt:lpstr>AI ALGORITHMS</vt:lpstr>
      <vt:lpstr>ALGORITHMS USED TO SOLVE THE PROBLEM</vt:lpstr>
      <vt:lpstr>ALGORITHMS COMPARISON</vt:lpstr>
      <vt:lpstr>PROJECT EXECUTION</vt:lpstr>
      <vt:lpstr>PROJECT  REPRESENTATION</vt:lpstr>
      <vt:lpstr>PROJECT 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OF COMPUTERS AND INFORMATION LUXOR UNIVERSITY</dc:title>
  <dc:creator>Manal Sayedahmed</dc:creator>
  <cp:lastModifiedBy>Rwida Emam</cp:lastModifiedBy>
  <cp:revision>19</cp:revision>
  <dcterms:modified xsi:type="dcterms:W3CDTF">2023-12-24T21:20:50Z</dcterms:modified>
</cp:coreProperties>
</file>