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144000"/>
  <p:notesSz cx="7315200" cy="9601200"/>
  <p:embeddedFontLst>
    <p:embeddedFont>
      <p:font typeface="Tahoma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Tahoma-bold.fntdata"/><Relationship Id="rId14" Type="http://schemas.openxmlformats.org/officeDocument/2006/relationships/font" Target="fonts/Tahoma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146550" y="9120187"/>
            <a:ext cx="31654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100" spcFirstLastPara="1" rIns="96100" wrap="square" tIns="482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3168650" cy="481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4146550" y="0"/>
            <a:ext cx="3168650" cy="481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>
            <p:ph idx="2" type="sldImg"/>
          </p:nvPr>
        </p:nvSpPr>
        <p:spPr>
          <a:xfrm>
            <a:off x="1258887" y="719137"/>
            <a:ext cx="4797425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" name="Google Shape;9;n"/>
          <p:cNvSpPr txBox="1"/>
          <p:nvPr>
            <p:ph idx="1" type="body"/>
          </p:nvPr>
        </p:nvSpPr>
        <p:spPr>
          <a:xfrm>
            <a:off x="974725" y="4560887"/>
            <a:ext cx="5362575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100" spcFirstLastPara="1" rIns="96100" wrap="square" tIns="482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n"/>
          <p:cNvSpPr/>
          <p:nvPr/>
        </p:nvSpPr>
        <p:spPr>
          <a:xfrm>
            <a:off x="0" y="9120187"/>
            <a:ext cx="3168650" cy="481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 txBox="1"/>
          <p:nvPr>
            <p:ph idx="3" type="sldNum"/>
          </p:nvPr>
        </p:nvSpPr>
        <p:spPr>
          <a:xfrm>
            <a:off x="4146550" y="9120187"/>
            <a:ext cx="31654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100" spcFirstLastPara="1" rIns="96100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1258887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" name="Google Shape;36;p1:notes"/>
          <p:cNvSpPr/>
          <p:nvPr/>
        </p:nvSpPr>
        <p:spPr>
          <a:xfrm>
            <a:off x="974725" y="4560887"/>
            <a:ext cx="536575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974725" y="4560887"/>
            <a:ext cx="5362575" cy="4318000"/>
          </a:xfrm>
          <a:prstGeom prst="rect">
            <a:avLst/>
          </a:prstGeom>
        </p:spPr>
        <p:txBody>
          <a:bodyPr anchorCtr="0" anchor="t" bIns="48225" lIns="96100" spcFirstLastPara="1" rIns="96100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edbea9fed_0_160:notes"/>
          <p:cNvSpPr/>
          <p:nvPr>
            <p:ph idx="2" type="sldImg"/>
          </p:nvPr>
        </p:nvSpPr>
        <p:spPr>
          <a:xfrm>
            <a:off x="1258887" y="719137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" name="Google Shape;44;g3edbea9fed_0_160:notes"/>
          <p:cNvSpPr/>
          <p:nvPr/>
        </p:nvSpPr>
        <p:spPr>
          <a:xfrm>
            <a:off x="974725" y="4560887"/>
            <a:ext cx="5365800" cy="43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3edbea9fed_0_160:notes"/>
          <p:cNvSpPr txBox="1"/>
          <p:nvPr>
            <p:ph idx="1" type="body"/>
          </p:nvPr>
        </p:nvSpPr>
        <p:spPr>
          <a:xfrm>
            <a:off x="974725" y="4560887"/>
            <a:ext cx="5362500" cy="4317900"/>
          </a:xfrm>
          <a:prstGeom prst="rect">
            <a:avLst/>
          </a:prstGeom>
        </p:spPr>
        <p:txBody>
          <a:bodyPr anchorCtr="0" anchor="t" bIns="48225" lIns="96100" spcFirstLastPara="1" rIns="96100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f0f5264e8_0_0:notes"/>
          <p:cNvSpPr/>
          <p:nvPr>
            <p:ph idx="2" type="sldImg"/>
          </p:nvPr>
        </p:nvSpPr>
        <p:spPr>
          <a:xfrm>
            <a:off x="1258887" y="719137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" name="Google Shape;52;g3f0f5264e8_0_0:notes"/>
          <p:cNvSpPr/>
          <p:nvPr/>
        </p:nvSpPr>
        <p:spPr>
          <a:xfrm>
            <a:off x="974725" y="4560887"/>
            <a:ext cx="5365800" cy="43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3f0f5264e8_0_0:notes"/>
          <p:cNvSpPr txBox="1"/>
          <p:nvPr>
            <p:ph idx="1" type="body"/>
          </p:nvPr>
        </p:nvSpPr>
        <p:spPr>
          <a:xfrm>
            <a:off x="974725" y="4560887"/>
            <a:ext cx="5362500" cy="4317900"/>
          </a:xfrm>
          <a:prstGeom prst="rect">
            <a:avLst/>
          </a:prstGeom>
        </p:spPr>
        <p:txBody>
          <a:bodyPr anchorCtr="0" anchor="t" bIns="48225" lIns="96100" spcFirstLastPara="1" rIns="96100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f0f525e9e_0_0:notes"/>
          <p:cNvSpPr/>
          <p:nvPr>
            <p:ph idx="2" type="sldImg"/>
          </p:nvPr>
        </p:nvSpPr>
        <p:spPr>
          <a:xfrm>
            <a:off x="1258887" y="719137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" name="Google Shape;60;g3f0f525e9e_0_0:notes"/>
          <p:cNvSpPr/>
          <p:nvPr/>
        </p:nvSpPr>
        <p:spPr>
          <a:xfrm>
            <a:off x="974725" y="4560887"/>
            <a:ext cx="5365800" cy="43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3f0f525e9e_0_0:notes"/>
          <p:cNvSpPr txBox="1"/>
          <p:nvPr>
            <p:ph idx="1" type="body"/>
          </p:nvPr>
        </p:nvSpPr>
        <p:spPr>
          <a:xfrm>
            <a:off x="974725" y="4560887"/>
            <a:ext cx="5362500" cy="4317900"/>
          </a:xfrm>
          <a:prstGeom prst="rect">
            <a:avLst/>
          </a:prstGeom>
        </p:spPr>
        <p:txBody>
          <a:bodyPr anchorCtr="0" anchor="t" bIns="48225" lIns="96100" spcFirstLastPara="1" rIns="96100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f0f525e9e_0_7:notes"/>
          <p:cNvSpPr/>
          <p:nvPr>
            <p:ph idx="2" type="sldImg"/>
          </p:nvPr>
        </p:nvSpPr>
        <p:spPr>
          <a:xfrm>
            <a:off x="1258887" y="719137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" name="Google Shape;68;g3f0f525e9e_0_7:notes"/>
          <p:cNvSpPr/>
          <p:nvPr/>
        </p:nvSpPr>
        <p:spPr>
          <a:xfrm>
            <a:off x="974725" y="4560887"/>
            <a:ext cx="5365800" cy="43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3f0f525e9e_0_7:notes"/>
          <p:cNvSpPr txBox="1"/>
          <p:nvPr>
            <p:ph idx="1" type="body"/>
          </p:nvPr>
        </p:nvSpPr>
        <p:spPr>
          <a:xfrm>
            <a:off x="974725" y="4560887"/>
            <a:ext cx="5362500" cy="4317900"/>
          </a:xfrm>
          <a:prstGeom prst="rect">
            <a:avLst/>
          </a:prstGeom>
        </p:spPr>
        <p:txBody>
          <a:bodyPr anchorCtr="0" anchor="t" bIns="48225" lIns="96100" spcFirstLastPara="1" rIns="96100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f0f525e9e_0_14:notes"/>
          <p:cNvSpPr/>
          <p:nvPr>
            <p:ph idx="2" type="sldImg"/>
          </p:nvPr>
        </p:nvSpPr>
        <p:spPr>
          <a:xfrm>
            <a:off x="1258887" y="719137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" name="Google Shape;76;g3f0f525e9e_0_14:notes"/>
          <p:cNvSpPr/>
          <p:nvPr/>
        </p:nvSpPr>
        <p:spPr>
          <a:xfrm>
            <a:off x="974725" y="4560887"/>
            <a:ext cx="5365800" cy="43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3f0f525e9e_0_14:notes"/>
          <p:cNvSpPr txBox="1"/>
          <p:nvPr>
            <p:ph idx="1" type="body"/>
          </p:nvPr>
        </p:nvSpPr>
        <p:spPr>
          <a:xfrm>
            <a:off x="974725" y="4560887"/>
            <a:ext cx="5362500" cy="4317900"/>
          </a:xfrm>
          <a:prstGeom prst="rect">
            <a:avLst/>
          </a:prstGeom>
        </p:spPr>
        <p:txBody>
          <a:bodyPr anchorCtr="0" anchor="t" bIns="48225" lIns="96100" spcFirstLastPara="1" rIns="96100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f0f525e9e_0_21:notes"/>
          <p:cNvSpPr/>
          <p:nvPr>
            <p:ph idx="2" type="sldImg"/>
          </p:nvPr>
        </p:nvSpPr>
        <p:spPr>
          <a:xfrm>
            <a:off x="1258887" y="719137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g3f0f525e9e_0_21:notes"/>
          <p:cNvSpPr/>
          <p:nvPr/>
        </p:nvSpPr>
        <p:spPr>
          <a:xfrm>
            <a:off x="974725" y="4560887"/>
            <a:ext cx="5365800" cy="43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3f0f525e9e_0_21:notes"/>
          <p:cNvSpPr txBox="1"/>
          <p:nvPr>
            <p:ph idx="1" type="body"/>
          </p:nvPr>
        </p:nvSpPr>
        <p:spPr>
          <a:xfrm>
            <a:off x="974725" y="4560887"/>
            <a:ext cx="5362500" cy="4317900"/>
          </a:xfrm>
          <a:prstGeom prst="rect">
            <a:avLst/>
          </a:prstGeom>
        </p:spPr>
        <p:txBody>
          <a:bodyPr anchorCtr="0" anchor="t" bIns="48225" lIns="96100" spcFirstLastPara="1" rIns="96100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32825" y="6419850"/>
            <a:ext cx="758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"/>
          <p:cNvSpPr/>
          <p:nvPr/>
        </p:nvSpPr>
        <p:spPr>
          <a:xfrm>
            <a:off x="1150937" y="1828800"/>
            <a:ext cx="93662" cy="1357312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333399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 flipH="1" rot="10800000">
            <a:off x="831850" y="2936875"/>
            <a:ext cx="8007350" cy="11112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7625" y="1752600"/>
            <a:ext cx="1066800" cy="115728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>
            <p:ph type="title"/>
          </p:nvPr>
        </p:nvSpPr>
        <p:spPr>
          <a:xfrm>
            <a:off x="1219200" y="163512"/>
            <a:ext cx="7921625" cy="61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152400" y="990600"/>
            <a:ext cx="8888412" cy="555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i="1" sz="17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i="1" sz="17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i="1" sz="17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i="1" sz="17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i="1" sz="17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1219200" y="163512"/>
            <a:ext cx="7921625" cy="61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52400" y="990600"/>
            <a:ext cx="8888412" cy="555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i="1" sz="17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i="1" sz="17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i="1" sz="17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i="1" sz="17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i="1" sz="17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" name="Google Shape;25;p3"/>
          <p:cNvSpPr/>
          <p:nvPr/>
        </p:nvSpPr>
        <p:spPr>
          <a:xfrm>
            <a:off x="1125537" y="119062"/>
            <a:ext cx="93662" cy="938212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333399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 flipH="1" rot="10800000">
            <a:off x="0" y="838200"/>
            <a:ext cx="8572500" cy="123825"/>
          </a:xfrm>
          <a:prstGeom prst="rect">
            <a:avLst/>
          </a:prstGeom>
          <a:solidFill>
            <a:srgbClr val="0070C0"/>
          </a:solidFill>
          <a:ln cap="sq" cmpd="sng" w="9525">
            <a:solidFill>
              <a:srgbClr val="0045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632825" y="6419850"/>
            <a:ext cx="758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28" name="Google Shape;28;p3"/>
          <p:cNvSpPr/>
          <p:nvPr/>
        </p:nvSpPr>
        <p:spPr>
          <a:xfrm>
            <a:off x="109537" y="6616700"/>
            <a:ext cx="8226425" cy="31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55587" y="144462"/>
            <a:ext cx="609600" cy="6032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rwietter/radixsor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aw.githubusercontent.com/rwietter/radixsort/master/assets/table_test_radix_sort.png?token=ALFPCQ636BMOIULYPBJF5P27AZ73Q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btechsmartclass.com/data_structures/radix-sort.html" TargetMode="External"/><Relationship Id="rId4" Type="http://schemas.openxmlformats.org/officeDocument/2006/relationships/hyperlink" Target="https://brilliant.org/wiki/radix-sort/#:~:text=Radix%20sort%20uses%20counting%20sort,types%20other%20than%20just%20integers." TargetMode="External"/><Relationship Id="rId5" Type="http://schemas.openxmlformats.org/officeDocument/2006/relationships/hyperlink" Target="https://www.interviewcake.com/concept/java/radix-sort" TargetMode="External"/><Relationship Id="rId6" Type="http://schemas.openxmlformats.org/officeDocument/2006/relationships/hyperlink" Target="https://www.programiz.com/dsa/radix-so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/>
        </p:nvSpPr>
        <p:spPr>
          <a:xfrm>
            <a:off x="1785925" y="1714500"/>
            <a:ext cx="6723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333399"/>
                </a:solidFill>
              </a:rPr>
              <a:t>Pesquisa e Ordenação de Dados</a:t>
            </a:r>
            <a:br>
              <a:rPr b="1" i="0" lang="en-US" sz="30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2000">
                <a:solidFill>
                  <a:srgbClr val="333399"/>
                </a:solidFill>
              </a:rPr>
              <a:t>Ordenação de Dados - Radix Sort</a:t>
            </a:r>
            <a:r>
              <a:rPr b="1" i="0" lang="en-US" sz="20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40" name="Google Shape;40;p5"/>
          <p:cNvSpPr txBox="1"/>
          <p:nvPr/>
        </p:nvSpPr>
        <p:spPr>
          <a:xfrm>
            <a:off x="642937" y="3429000"/>
            <a:ext cx="792956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Maurício Witter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CCCCFF"/>
              </a:buClr>
              <a:buSzPts val="1400"/>
              <a:buFont typeface="Arial"/>
              <a:buNone/>
            </a:pPr>
            <a:r>
              <a:rPr b="1" lang="en-US"/>
              <a:t>euiciowr@mail.ufsm.br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CCCCFF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Universidade Federal de Santa Maria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 de Tecnologia da Informação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6037" y="4560887"/>
            <a:ext cx="401955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1219200" y="163512"/>
            <a:ext cx="79248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300"/>
              <a:buFont typeface="Tahoma"/>
              <a:buNone/>
            </a:pPr>
            <a:r>
              <a:rPr lang="en-US" sz="330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RADIX SORT</a:t>
            </a:r>
            <a:endParaRPr sz="3300">
              <a:solidFill>
                <a:srgbClr val="33339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152400" y="990600"/>
            <a:ext cx="8891700" cy="58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586"/>
              </a:buClr>
              <a:buSzPts val="1440"/>
              <a:buFont typeface="Noto Sans Symbols"/>
              <a:buChar char="■"/>
            </a:pPr>
            <a:r>
              <a:rPr b="1" lang="en-US" sz="2400">
                <a:solidFill>
                  <a:srgbClr val="FF0000"/>
                </a:solidFill>
              </a:rPr>
              <a:t>Definição</a:t>
            </a:r>
            <a:r>
              <a:rPr lang="en-US" sz="2400"/>
              <a:t>:</a:t>
            </a:r>
            <a:endParaRPr sz="2400"/>
          </a:p>
          <a:p>
            <a:pPr indent="-339725" lvl="0" marL="3397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4586"/>
              </a:buClr>
              <a:buSzPts val="1440"/>
              <a:buFont typeface="Noto Sans Symbols"/>
              <a:buChar char="■"/>
            </a:pPr>
            <a:r>
              <a:rPr lang="en-US" sz="2400"/>
              <a:t>Ordenação estável:</a:t>
            </a:r>
            <a:endParaRPr sz="2400"/>
          </a:p>
          <a:p>
            <a:pPr indent="-276225" lvl="1" marL="739775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900">
                <a:solidFill>
                  <a:schemeClr val="dk1"/>
                </a:solidFill>
              </a:rPr>
              <a:t>O algoritmo de ordenação Radix Sort preserva a ordem relativa dos elementos que têm o mesmo valor de chave, ou seja, não troca valores duplicados.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586"/>
              </a:buClr>
              <a:buSzPts val="1440"/>
              <a:buFont typeface="Noto Sans Symbols"/>
              <a:buChar char="■"/>
            </a:pPr>
            <a:r>
              <a:rPr lang="en-US" sz="2400"/>
              <a:t>Big-O</a:t>
            </a:r>
            <a:endParaRPr sz="2400"/>
          </a:p>
          <a:p>
            <a:pPr indent="-25082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600"/>
              <a:buFont typeface="Noto Sans Symbols"/>
              <a:buChar char="■"/>
            </a:pPr>
            <a:r>
              <a:rPr lang="en-US" sz="1900"/>
              <a:t>O(nk): onde n é o número de elementos e k é o número de valores que cada dígito pode ter. E a complexidade de espaço é O(n+k).</a:t>
            </a:r>
            <a:endParaRPr sz="1900"/>
          </a:p>
          <a:p>
            <a:pPr indent="0" lvl="0" marL="0" marR="0" rtl="0" algn="l">
              <a:lnSpc>
                <a:spcPct val="4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586"/>
              </a:buClr>
              <a:buSzPts val="1440"/>
              <a:buFont typeface="Noto Sans Symbols"/>
              <a:buChar char="■"/>
            </a:pPr>
            <a:r>
              <a:rPr lang="en-US" sz="2400"/>
              <a:t>Princípio:</a:t>
            </a:r>
            <a:endParaRPr sz="2400"/>
          </a:p>
          <a:p>
            <a:pPr indent="-2571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700"/>
              <a:buFont typeface="Noto Sans Symbols"/>
              <a:buChar char="■"/>
            </a:pPr>
            <a:r>
              <a:rPr lang="en-US" sz="1900"/>
              <a:t>Utiliza o algoritmo Counting Sort como sub-rotina, o counting sort utiliza um array auxiliar de contagem para classificar o array pela contagem e não por comparação. O Radix Sort classifica os valores pegando o número menos significativo de todos os elementos e vai fazendo a contagem pelo Counting Sort para trocar os elementos de posição de acordo com a contagem e itera sobre o array de valores até chegar no valor mais significativo e ordenar sem comparações.</a:t>
            </a:r>
            <a:r>
              <a:rPr lang="en-US" sz="2000"/>
              <a:t> 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8632825" y="6419850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00"/>
              <a:buFont typeface="Comic Sans MS"/>
              <a:buNone/>
            </a:pPr>
            <a:fld id="{00000000-1234-1234-1234-123412341234}" type="slidenum">
              <a:rPr b="1" i="0" lang="en-US" sz="1400" u="non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/>
        </p:nvSpPr>
        <p:spPr>
          <a:xfrm>
            <a:off x="1219200" y="163512"/>
            <a:ext cx="79248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300"/>
              <a:buFont typeface="Tahoma"/>
              <a:buNone/>
            </a:pPr>
            <a:r>
              <a:rPr lang="en-US" sz="330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RADIX SORT</a:t>
            </a:r>
            <a:endParaRPr sz="3300">
              <a:solidFill>
                <a:srgbClr val="33339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" name="Google Shape;56;p7"/>
          <p:cNvSpPr txBox="1"/>
          <p:nvPr/>
        </p:nvSpPr>
        <p:spPr>
          <a:xfrm>
            <a:off x="152400" y="990600"/>
            <a:ext cx="8891700" cy="57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70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40"/>
              <a:buFont typeface="Noto Sans Symbols"/>
              <a:buChar char="■"/>
            </a:pPr>
            <a:r>
              <a:rPr b="1" lang="en-US" sz="2400">
                <a:solidFill>
                  <a:srgbClr val="FF0000"/>
                </a:solidFill>
              </a:rPr>
              <a:t>Aplicação</a:t>
            </a:r>
            <a:r>
              <a:rPr lang="en-US" sz="2400"/>
              <a:t>:</a:t>
            </a:r>
            <a:endParaRPr sz="2400"/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</a:rPr>
              <a:t>Onde é/foi aplicado? É/Foi utilizado em alguma linguagem de programação, SGBD ou em outra tecnologia/aplicação/situação real do mundo real?</a:t>
            </a:r>
            <a:endParaRPr sz="2400">
              <a:solidFill>
                <a:schemeClr val="dk1"/>
              </a:solidFill>
            </a:endParaRPr>
          </a:p>
          <a:p>
            <a:pPr indent="0" lvl="0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270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40"/>
              <a:buFont typeface="Noto Sans Symbols"/>
              <a:buChar char="■"/>
            </a:pPr>
            <a:r>
              <a:rPr lang="en-US" sz="2400"/>
              <a:t>IBM card sorter</a:t>
            </a:r>
            <a:endParaRPr sz="2400"/>
          </a:p>
          <a:p>
            <a:pPr indent="-257175" lvl="1" marL="739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00"/>
              <a:buFont typeface="Noto Sans Symbols"/>
              <a:buChar char="■"/>
            </a:pPr>
            <a:r>
              <a:rPr lang="en-US" sz="2000"/>
              <a:t>Ordenar cartões que tinham de 1 a 9 colunas e podiam ser ordenados pelo radix partindo dos </a:t>
            </a:r>
            <a:r>
              <a:rPr lang="en-US" sz="2000"/>
              <a:t>dígitos</a:t>
            </a:r>
            <a:r>
              <a:rPr lang="en-US" sz="2000"/>
              <a:t> menos </a:t>
            </a:r>
            <a:r>
              <a:rPr lang="en-US" sz="2000"/>
              <a:t>significativos</a:t>
            </a:r>
            <a:r>
              <a:rPr lang="en-US" sz="2000"/>
              <a:t> para os mais significativos até ordenar por completo.</a:t>
            </a:r>
            <a:endParaRPr sz="2000"/>
          </a:p>
          <a:p>
            <a:pPr indent="-3270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40"/>
              <a:buFont typeface="Noto Sans Symbols"/>
              <a:buChar char="■"/>
            </a:pPr>
            <a:r>
              <a:rPr lang="en-US" sz="2400"/>
              <a:t>Algoritmo DC3 (Kärkkäinen-Sanders-Burkhardt)</a:t>
            </a:r>
            <a:endParaRPr sz="2400"/>
          </a:p>
          <a:p>
            <a:pPr indent="-2571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700"/>
              <a:buFont typeface="Noto Sans Symbols"/>
              <a:buChar char="■"/>
            </a:pPr>
            <a:r>
              <a:rPr lang="en-US" sz="2000"/>
              <a:t>Manipular grandes quantidades de dados como arrays de sufixos, é usado para Bibliometria e pesquisa de </a:t>
            </a:r>
            <a:r>
              <a:rPr lang="en-US" sz="2000"/>
              <a:t>sequências</a:t>
            </a:r>
            <a:r>
              <a:rPr lang="en-US" sz="2000"/>
              <a:t> de DNA, por exemplo.</a:t>
            </a:r>
            <a:endParaRPr sz="2000"/>
          </a:p>
          <a:p>
            <a:pPr indent="-324485" lvl="0" marL="3397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/>
              <a:t>Não é aplicado em linguagens pois consome bastante memória dependendo do caso e não é tão eficiente dependendo da base.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7"/>
          <p:cNvSpPr txBox="1"/>
          <p:nvPr/>
        </p:nvSpPr>
        <p:spPr>
          <a:xfrm>
            <a:off x="8632825" y="6419850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00"/>
              <a:buFont typeface="Comic Sans MS"/>
              <a:buNone/>
            </a:pPr>
            <a:fld id="{00000000-1234-1234-1234-123412341234}" type="slidenum">
              <a:rPr b="1" i="0" lang="en-US" sz="1400" u="non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/>
        </p:nvSpPr>
        <p:spPr>
          <a:xfrm>
            <a:off x="1219200" y="163512"/>
            <a:ext cx="79248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300"/>
              <a:buFont typeface="Tahoma"/>
              <a:buNone/>
            </a:pPr>
            <a:r>
              <a:rPr lang="en-US" sz="330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RADIX SORT</a:t>
            </a:r>
            <a:endParaRPr sz="3300">
              <a:solidFill>
                <a:srgbClr val="33339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152400" y="990600"/>
            <a:ext cx="8891700" cy="56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■"/>
            </a:pPr>
            <a:r>
              <a:rPr b="1" lang="en-US" sz="2400">
                <a:solidFill>
                  <a:srgbClr val="FF0000"/>
                </a:solidFill>
              </a:rPr>
              <a:t>Funcionamento</a:t>
            </a:r>
            <a:r>
              <a:rPr lang="en-US" sz="2400"/>
              <a:t>:</a:t>
            </a:r>
            <a:endParaRPr sz="2400"/>
          </a:p>
          <a:p>
            <a:pPr indent="-339725" lvl="0" marL="3397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■"/>
            </a:pPr>
            <a:r>
              <a:rPr lang="en-US" sz="2400"/>
              <a:t>Complexidade:</a:t>
            </a:r>
            <a:endParaRPr sz="2400"/>
          </a:p>
          <a:p>
            <a:pPr indent="-278765" lvl="1" marL="739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040"/>
              <a:buFont typeface="Noto Sans Symbols"/>
              <a:buChar char="■"/>
            </a:pPr>
            <a:r>
              <a:rPr lang="en-US" sz="2000"/>
              <a:t>O(d∗(n+k)): n é o número de itens para ordenar, d é o número de dígitos que cada item tem e k é o número de valores que cada digito tem.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143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040"/>
              <a:buFont typeface="Noto Sans Symbols"/>
              <a:buChar char="■"/>
            </a:pPr>
            <a:r>
              <a:rPr lang="en-US" sz="2000"/>
              <a:t>O Radix Sort ordena os elementos por meio de um único dígito, começando pelo final, pelos dígitos menos significativos, ele ordena de forma crescente ou decrescente e repete o processo até chegar no primeiro dígito mais significativo.</a:t>
            </a:r>
            <a:endParaRPr sz="2000"/>
          </a:p>
          <a:p>
            <a:pPr indent="0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■"/>
            </a:pPr>
            <a:r>
              <a:rPr lang="en-US" sz="2400"/>
              <a:t>EXEMPLO: A = [44, 65, 4, 676]</a:t>
            </a:r>
            <a:endParaRPr sz="2400"/>
          </a:p>
          <a:p>
            <a:pPr indent="0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 = 0 :: </a:t>
            </a:r>
            <a:r>
              <a:rPr b="1" lang="en-US" sz="2400"/>
              <a:t>04</a:t>
            </a:r>
            <a:r>
              <a:rPr b="1" lang="en-US" sz="2400">
                <a:solidFill>
                  <a:srgbClr val="FF0000"/>
                </a:solidFill>
              </a:rPr>
              <a:t>4</a:t>
            </a:r>
            <a:r>
              <a:rPr b="1" lang="en-US" sz="2400"/>
              <a:t>, 06</a:t>
            </a:r>
            <a:r>
              <a:rPr b="1" lang="en-US" sz="2400">
                <a:solidFill>
                  <a:srgbClr val="FF0000"/>
                </a:solidFill>
              </a:rPr>
              <a:t>5</a:t>
            </a:r>
            <a:r>
              <a:rPr b="1" lang="en-US" sz="2400"/>
              <a:t>, 00</a:t>
            </a:r>
            <a:r>
              <a:rPr b="1" lang="en-US" sz="2400">
                <a:solidFill>
                  <a:srgbClr val="FF0000"/>
                </a:solidFill>
              </a:rPr>
              <a:t>4</a:t>
            </a:r>
            <a:r>
              <a:rPr b="1" lang="en-US" sz="2400"/>
              <a:t>, 67</a:t>
            </a:r>
            <a:r>
              <a:rPr b="1" lang="en-US" sz="2400">
                <a:solidFill>
                  <a:srgbClr val="FF0000"/>
                </a:solidFill>
              </a:rPr>
              <a:t>6</a:t>
            </a:r>
            <a:endParaRPr b="1" sz="2400">
              <a:solidFill>
                <a:srgbClr val="FF0000"/>
              </a:solidFill>
            </a:endParaRPr>
          </a:p>
          <a:p>
            <a:pPr indent="0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 = 1 :: </a:t>
            </a:r>
            <a:r>
              <a:rPr b="1" lang="en-US" sz="2400"/>
              <a:t>0</a:t>
            </a:r>
            <a:r>
              <a:rPr b="1" lang="en-US" sz="2400">
                <a:solidFill>
                  <a:srgbClr val="FF0000"/>
                </a:solidFill>
              </a:rPr>
              <a:t>4</a:t>
            </a:r>
            <a:r>
              <a:rPr b="1" lang="en-US" sz="2400"/>
              <a:t>4</a:t>
            </a:r>
            <a:r>
              <a:rPr lang="en-US" sz="2400"/>
              <a:t>, </a:t>
            </a:r>
            <a:r>
              <a:rPr b="1" lang="en-US" sz="2400"/>
              <a:t>0</a:t>
            </a:r>
            <a:r>
              <a:rPr b="1" lang="en-US" sz="2400">
                <a:solidFill>
                  <a:srgbClr val="FF0000"/>
                </a:solidFill>
              </a:rPr>
              <a:t>0</a:t>
            </a:r>
            <a:r>
              <a:rPr b="1" lang="en-US" sz="2400"/>
              <a:t>4</a:t>
            </a:r>
            <a:r>
              <a:rPr lang="en-US" sz="2400"/>
              <a:t>, </a:t>
            </a:r>
            <a:r>
              <a:rPr b="1" lang="en-US" sz="2400"/>
              <a:t>0</a:t>
            </a:r>
            <a:r>
              <a:rPr b="1" lang="en-US" sz="2400">
                <a:solidFill>
                  <a:srgbClr val="FF0000"/>
                </a:solidFill>
              </a:rPr>
              <a:t>6</a:t>
            </a:r>
            <a:r>
              <a:rPr b="1" lang="en-US" sz="2400"/>
              <a:t>5</a:t>
            </a:r>
            <a:r>
              <a:rPr lang="en-US" sz="2400"/>
              <a:t>, </a:t>
            </a:r>
            <a:r>
              <a:rPr b="1" lang="en-US" sz="2400"/>
              <a:t>6</a:t>
            </a:r>
            <a:r>
              <a:rPr b="1" lang="en-US" sz="2400">
                <a:solidFill>
                  <a:srgbClr val="FF0000"/>
                </a:solidFill>
              </a:rPr>
              <a:t>7</a:t>
            </a:r>
            <a:r>
              <a:rPr b="1" lang="en-US" sz="2400"/>
              <a:t>6</a:t>
            </a:r>
            <a:endParaRPr b="1" sz="2400"/>
          </a:p>
          <a:p>
            <a:pPr indent="0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 = 2 :: </a:t>
            </a:r>
            <a:r>
              <a:rPr b="1" lang="en-US" sz="2400">
                <a:solidFill>
                  <a:srgbClr val="FF0000"/>
                </a:solidFill>
              </a:rPr>
              <a:t>0</a:t>
            </a:r>
            <a:r>
              <a:rPr b="1" lang="en-US" sz="2400"/>
              <a:t>04</a:t>
            </a:r>
            <a:r>
              <a:rPr lang="en-US" sz="2400"/>
              <a:t>, </a:t>
            </a:r>
            <a:r>
              <a:rPr b="1" lang="en-US" sz="2400">
                <a:solidFill>
                  <a:srgbClr val="FF0000"/>
                </a:solidFill>
              </a:rPr>
              <a:t>0</a:t>
            </a:r>
            <a:r>
              <a:rPr b="1" lang="en-US" sz="2400"/>
              <a:t>44</a:t>
            </a:r>
            <a:r>
              <a:rPr lang="en-US" sz="2400"/>
              <a:t>, </a:t>
            </a:r>
            <a:r>
              <a:rPr b="1" lang="en-US" sz="2400">
                <a:solidFill>
                  <a:srgbClr val="FF0000"/>
                </a:solidFill>
              </a:rPr>
              <a:t>0</a:t>
            </a:r>
            <a:r>
              <a:rPr b="1" lang="en-US" sz="2400"/>
              <a:t>65</a:t>
            </a:r>
            <a:r>
              <a:rPr lang="en-US" sz="2400"/>
              <a:t>, </a:t>
            </a:r>
            <a:r>
              <a:rPr b="1" lang="en-US" sz="2400">
                <a:solidFill>
                  <a:srgbClr val="FF0000"/>
                </a:solidFill>
              </a:rPr>
              <a:t>6</a:t>
            </a:r>
            <a:r>
              <a:rPr b="1" lang="en-US" sz="2400"/>
              <a:t>76</a:t>
            </a:r>
            <a:endParaRPr b="1" sz="2400"/>
          </a:p>
          <a:p>
            <a:pPr indent="0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 = 3 :: </a:t>
            </a:r>
            <a:r>
              <a:rPr b="1" lang="en-US" sz="2400">
                <a:solidFill>
                  <a:schemeClr val="accent1"/>
                </a:solidFill>
              </a:rPr>
              <a:t>4</a:t>
            </a:r>
            <a:r>
              <a:rPr lang="en-US" sz="2400"/>
              <a:t>, </a:t>
            </a:r>
            <a:r>
              <a:rPr b="1" lang="en-US" sz="2400">
                <a:solidFill>
                  <a:schemeClr val="accent1"/>
                </a:solidFill>
              </a:rPr>
              <a:t>44</a:t>
            </a:r>
            <a:r>
              <a:rPr lang="en-US" sz="2400"/>
              <a:t>, </a:t>
            </a:r>
            <a:r>
              <a:rPr b="1" lang="en-US" sz="2400">
                <a:solidFill>
                  <a:schemeClr val="accent1"/>
                </a:solidFill>
              </a:rPr>
              <a:t>65</a:t>
            </a:r>
            <a:r>
              <a:rPr lang="en-US" sz="2400"/>
              <a:t>, </a:t>
            </a:r>
            <a:r>
              <a:rPr b="1" lang="en-US" sz="2400">
                <a:solidFill>
                  <a:schemeClr val="accent1"/>
                </a:solidFill>
              </a:rPr>
              <a:t>676</a:t>
            </a:r>
            <a:endParaRPr b="1"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8632825" y="6419850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00"/>
              <a:buFont typeface="Comic Sans MS"/>
              <a:buNone/>
            </a:pPr>
            <a:fld id="{00000000-1234-1234-1234-123412341234}" type="slidenum">
              <a:rPr b="1" i="0" lang="en-US" sz="1400" u="non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/>
        </p:nvSpPr>
        <p:spPr>
          <a:xfrm>
            <a:off x="1219200" y="163512"/>
            <a:ext cx="79248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300"/>
              <a:buFont typeface="Tahoma"/>
              <a:buNone/>
            </a:pPr>
            <a:r>
              <a:rPr lang="en-US" sz="330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RADIX SORT</a:t>
            </a:r>
            <a:endParaRPr/>
          </a:p>
        </p:txBody>
      </p:sp>
      <p:sp>
        <p:nvSpPr>
          <p:cNvPr id="72" name="Google Shape;72;p9"/>
          <p:cNvSpPr txBox="1"/>
          <p:nvPr/>
        </p:nvSpPr>
        <p:spPr>
          <a:xfrm>
            <a:off x="152400" y="990600"/>
            <a:ext cx="8891700" cy="44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■"/>
            </a:pPr>
            <a:r>
              <a:rPr b="1" lang="en-US" sz="2400">
                <a:solidFill>
                  <a:srgbClr val="FF0000"/>
                </a:solidFill>
              </a:rPr>
              <a:t>Implementação</a:t>
            </a:r>
            <a:r>
              <a:rPr lang="en-US" sz="2400"/>
              <a:t>:</a:t>
            </a:r>
            <a:endParaRPr sz="2400"/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</a:pPr>
            <a:r>
              <a:rPr lang="en-US" sz="2400" u="sng">
                <a:solidFill>
                  <a:schemeClr val="accent2"/>
                </a:solidFill>
                <a:hlinkClick r:id="rId3"/>
              </a:rPr>
              <a:t>Código completo e Gif encontram-se no Github. Link aqui.</a:t>
            </a:r>
            <a:endParaRPr sz="2000"/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</a:pPr>
            <a:r>
              <a:rPr lang="en-US" sz="2000"/>
              <a:t>https://github.com/rwietter/radixsort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 txBox="1"/>
          <p:nvPr/>
        </p:nvSpPr>
        <p:spPr>
          <a:xfrm>
            <a:off x="8632825" y="6419850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00"/>
              <a:buFont typeface="Comic Sans MS"/>
              <a:buNone/>
            </a:pPr>
            <a:fld id="{00000000-1234-1234-1234-123412341234}" type="slidenum">
              <a:rPr b="1" i="0" lang="en-US" sz="1400" u="non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/>
        </p:nvSpPr>
        <p:spPr>
          <a:xfrm>
            <a:off x="1219200" y="163512"/>
            <a:ext cx="79248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300"/>
              <a:buFont typeface="Tahoma"/>
              <a:buNone/>
            </a:pPr>
            <a:r>
              <a:rPr lang="en-US" sz="330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RADIX SORT</a:t>
            </a:r>
            <a:endParaRPr sz="3300">
              <a:solidFill>
                <a:srgbClr val="33339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" name="Google Shape;80;p10"/>
          <p:cNvSpPr txBox="1"/>
          <p:nvPr/>
        </p:nvSpPr>
        <p:spPr>
          <a:xfrm>
            <a:off x="152400" y="990600"/>
            <a:ext cx="8891700" cy="54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■"/>
            </a:pPr>
            <a:r>
              <a:rPr b="1" lang="en-US" sz="2400">
                <a:solidFill>
                  <a:srgbClr val="FF0000"/>
                </a:solidFill>
              </a:rPr>
              <a:t>Teste de Mesa</a:t>
            </a:r>
            <a:r>
              <a:rPr lang="en-US" sz="2400"/>
              <a:t>: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public class Radixsort {</a:t>
            </a:r>
            <a:endParaRPr sz="1500"/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CountingSort cs = new CountingSort();</a:t>
            </a:r>
            <a:endParaRPr sz="1500"/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int getMax(int array[], int n) {</a:t>
            </a:r>
            <a:endParaRPr sz="1500"/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int max = array[0];</a:t>
            </a:r>
            <a:endParaRPr sz="1500"/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for (int i = 1; i &lt; n; i++)</a:t>
            </a:r>
            <a:endParaRPr sz="1500"/>
          </a:p>
          <a:p>
            <a:pPr indent="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if (array[i] &gt; max)</a:t>
            </a:r>
            <a:endParaRPr sz="1500"/>
          </a:p>
          <a:p>
            <a:pPr indent="457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max = array[i];</a:t>
            </a:r>
            <a:endParaRPr sz="1500"/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return max;</a:t>
            </a:r>
            <a:endParaRPr sz="1500"/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}</a:t>
            </a:r>
            <a:endParaRPr sz="1500"/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public void radixSort(int array[], int len) {</a:t>
            </a:r>
            <a:endParaRPr sz="1500"/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int max = getMax(array, len);</a:t>
            </a:r>
            <a:endParaRPr sz="1500"/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for (int place = 1; max / place &gt; 0; place *= 10)</a:t>
            </a:r>
            <a:endParaRPr sz="1500"/>
          </a:p>
          <a:p>
            <a:pPr indent="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this.cs.countingSort(array, len, place);</a:t>
            </a:r>
            <a:endParaRPr sz="15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}</a:t>
            </a:r>
            <a:endParaRPr sz="1500"/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}</a:t>
            </a:r>
            <a:endParaRPr sz="15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}</a:t>
            </a:r>
            <a:endParaRPr sz="1500"/>
          </a:p>
        </p:txBody>
      </p:sp>
      <p:sp>
        <p:nvSpPr>
          <p:cNvPr id="81" name="Google Shape;81;p10"/>
          <p:cNvSpPr txBox="1"/>
          <p:nvPr/>
        </p:nvSpPr>
        <p:spPr>
          <a:xfrm>
            <a:off x="8632825" y="6419850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00"/>
              <a:buFont typeface="Comic Sans MS"/>
              <a:buNone/>
            </a:pPr>
            <a:fld id="{00000000-1234-1234-1234-123412341234}" type="slidenum">
              <a:rPr b="1" i="0" lang="en-US" sz="1400" u="non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cxnSp>
        <p:nvCxnSpPr>
          <p:cNvPr id="82" name="Google Shape;82;p10"/>
          <p:cNvCxnSpPr/>
          <p:nvPr/>
        </p:nvCxnSpPr>
        <p:spPr>
          <a:xfrm>
            <a:off x="5290850" y="1099225"/>
            <a:ext cx="0" cy="54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0"/>
          <p:cNvSpPr txBox="1"/>
          <p:nvPr/>
        </p:nvSpPr>
        <p:spPr>
          <a:xfrm>
            <a:off x="5385925" y="1294675"/>
            <a:ext cx="3395100" cy="50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Teste de mesa está em imagem externa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pois não cabe aqui, foi feito de forma mais direta para não dar muito grande. Segue o link: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u="sng">
                <a:solidFill>
                  <a:srgbClr val="FF0000"/>
                </a:solidFill>
                <a:hlinkClick r:id="rId3"/>
              </a:rPr>
              <a:t>teste de mesa Radix Sort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FF0000"/>
                </a:solidFill>
              </a:rPr>
              <a:t>https://raw.githubusercontent.com/rwietter/radixsort/master/assets/table_test_radix_sort.png?token=ALFPCQ636BMOIULYPBJF5P27AZ73Q</a:t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/>
        </p:nvSpPr>
        <p:spPr>
          <a:xfrm>
            <a:off x="1219200" y="163512"/>
            <a:ext cx="79248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300"/>
              <a:buFont typeface="Tahoma"/>
              <a:buNone/>
            </a:pPr>
            <a:r>
              <a:rPr lang="en-US" sz="330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RADIX SORT</a:t>
            </a:r>
            <a:endParaRPr sz="3300">
              <a:solidFill>
                <a:srgbClr val="33339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" name="Google Shape;90;p11"/>
          <p:cNvSpPr txBox="1"/>
          <p:nvPr/>
        </p:nvSpPr>
        <p:spPr>
          <a:xfrm>
            <a:off x="152400" y="990600"/>
            <a:ext cx="88917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■"/>
            </a:pPr>
            <a:r>
              <a:rPr b="1" lang="en-US" sz="2400">
                <a:solidFill>
                  <a:srgbClr val="FF0000"/>
                </a:solidFill>
              </a:rPr>
              <a:t>Referências</a:t>
            </a:r>
            <a:r>
              <a:rPr lang="en-US" sz="2400"/>
              <a:t>:</a:t>
            </a:r>
            <a:endParaRPr sz="2400"/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155CC"/>
              </a:buClr>
              <a:buSzPts val="1100"/>
              <a:buFont typeface="Noto Sans Symbols"/>
              <a:buChar char="■"/>
            </a:pPr>
            <a:r>
              <a:rPr lang="en-US" sz="2400" u="sng">
                <a:solidFill>
                  <a:srgbClr val="1155CC"/>
                </a:solidFill>
                <a:hlinkClick r:id="rId3"/>
              </a:rPr>
              <a:t>Radix Sort Algorithm</a:t>
            </a:r>
            <a:endParaRPr sz="2400" u="sng">
              <a:solidFill>
                <a:srgbClr val="1155CC"/>
              </a:solidFill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155CC"/>
              </a:buClr>
              <a:buSzPts val="1100"/>
              <a:buFont typeface="Noto Sans Symbols"/>
              <a:buChar char="■"/>
            </a:pPr>
            <a:r>
              <a:rPr lang="en-US" sz="2100" u="sng">
                <a:solidFill>
                  <a:srgbClr val="1155CC"/>
                </a:solidFill>
                <a:highlight>
                  <a:srgbClr val="FFFFFF"/>
                </a:highlight>
                <a:hlinkClick r:id="rId4"/>
              </a:rPr>
              <a:t>Radix Sort</a:t>
            </a:r>
            <a:endParaRPr sz="2400" u="sng">
              <a:solidFill>
                <a:srgbClr val="1155CC"/>
              </a:solidFill>
            </a:endParaRPr>
          </a:p>
          <a:p>
            <a:pPr indent="-28892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155CC"/>
              </a:buClr>
              <a:buSzPts val="1200"/>
              <a:buFont typeface="Noto Sans Symbols"/>
              <a:buChar char="■"/>
            </a:pPr>
            <a:r>
              <a:rPr lang="en-US" sz="2400" u="sng">
                <a:solidFill>
                  <a:srgbClr val="1155CC"/>
                </a:solidFill>
                <a:hlinkClick r:id="rId5"/>
              </a:rPr>
              <a:t>Radix Sort Algorithm</a:t>
            </a:r>
            <a:endParaRPr sz="2400" u="sng">
              <a:solidFill>
                <a:srgbClr val="1155CC"/>
              </a:solidFill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155CC"/>
              </a:buClr>
              <a:buSzPts val="1100"/>
              <a:buFont typeface="Noto Sans Symbols"/>
              <a:buChar char="■"/>
            </a:pPr>
            <a:r>
              <a:rPr lang="en-US" sz="2400" u="sng">
                <a:solidFill>
                  <a:srgbClr val="1155CC"/>
                </a:solidFill>
                <a:hlinkClick r:id="rId6"/>
              </a:rPr>
              <a:t>Radix Sort Algorithm</a:t>
            </a:r>
            <a:endParaRPr sz="2400" u="sng">
              <a:solidFill>
                <a:srgbClr val="1155C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1"/>
          <p:cNvSpPr txBox="1"/>
          <p:nvPr/>
        </p:nvSpPr>
        <p:spPr>
          <a:xfrm>
            <a:off x="8632825" y="6419850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00"/>
              <a:buFont typeface="Comic Sans MS"/>
              <a:buNone/>
            </a:pPr>
            <a:fld id="{00000000-1234-1234-1234-123412341234}" type="slidenum">
              <a:rPr b="1" i="0" lang="en-US" sz="1400" u="non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