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6" d="100"/>
          <a:sy n="66" d="100"/>
        </p:scale>
        <p:origin x="37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5193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00"/>
          </a:solidFill>
          <a:ln/>
        </p:spPr>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000000">
              <a:alpha val="80000"/>
            </a:srgbClr>
          </a:solidFill>
          <a:ln/>
        </p:spPr>
      </p:sp>
      <p:sp>
        <p:nvSpPr>
          <p:cNvPr id="6" name="Text 2"/>
          <p:cNvSpPr/>
          <p:nvPr/>
        </p:nvSpPr>
        <p:spPr>
          <a:xfrm>
            <a:off x="1760220" y="2084784"/>
            <a:ext cx="11109960" cy="1666399"/>
          </a:xfrm>
          <a:prstGeom prst="rect">
            <a:avLst/>
          </a:prstGeom>
          <a:noFill/>
          <a:ln/>
        </p:spPr>
        <p:txBody>
          <a:bodyPr wrap="square" rtlCol="0" anchor="t"/>
          <a:lstStyle/>
          <a:p>
            <a:pPr marL="0" indent="0">
              <a:lnSpc>
                <a:spcPts val="6561"/>
              </a:lnSpc>
              <a:buNone/>
            </a:pPr>
            <a:r>
              <a:rPr lang="en-US" sz="5249" b="1" dirty="0">
                <a:solidFill>
                  <a:srgbClr val="396AF1"/>
                </a:solidFill>
                <a:latin typeface="Barlow" pitchFamily="34" charset="0"/>
                <a:ea typeface="Barlow" pitchFamily="34" charset="-122"/>
                <a:cs typeface="Barlow" pitchFamily="34" charset="-120"/>
              </a:rPr>
              <a:t>Library Management System Documentation</a:t>
            </a:r>
            <a:endParaRPr lang="en-US" sz="5249" dirty="0"/>
          </a:p>
        </p:txBody>
      </p:sp>
      <p:sp>
        <p:nvSpPr>
          <p:cNvPr id="7" name="Text 3"/>
          <p:cNvSpPr/>
          <p:nvPr/>
        </p:nvSpPr>
        <p:spPr>
          <a:xfrm>
            <a:off x="1760220" y="4084439"/>
            <a:ext cx="11109960" cy="3608132"/>
          </a:xfrm>
          <a:prstGeom prst="rect">
            <a:avLst/>
          </a:prstGeom>
          <a:noFill/>
          <a:ln/>
        </p:spPr>
        <p:txBody>
          <a:bodyPr wrap="square" rtlCol="0" anchor="t"/>
          <a:lstStyle/>
          <a:p>
            <a:pPr marL="0" indent="0">
              <a:lnSpc>
                <a:spcPts val="2799"/>
              </a:lnSpc>
              <a:buNone/>
            </a:pPr>
            <a:r>
              <a:rPr lang="en-US" sz="1750" dirty="0">
                <a:solidFill>
                  <a:srgbClr val="E5E0DF"/>
                </a:solidFill>
                <a:latin typeface="Montserrat" pitchFamily="34" charset="0"/>
                <a:ea typeface="Montserrat" pitchFamily="34" charset="-122"/>
                <a:cs typeface="Montserrat" pitchFamily="34" charset="-120"/>
              </a:rPr>
              <a:t>Welcome to the Library Management System Documentation, a comprehensive guide for library administrators and librarians. This document aims to provide detailed insights into the structure, functionality, and implementation of the system, covering all aspects of library operations and management</a:t>
            </a:r>
            <a:r>
              <a:rPr lang="en-US" sz="1750" dirty="0" smtClean="0">
                <a:solidFill>
                  <a:srgbClr val="E5E0DF"/>
                </a:solidFill>
                <a:latin typeface="Montserrat" pitchFamily="34" charset="0"/>
                <a:ea typeface="Montserrat" pitchFamily="34" charset="-122"/>
                <a:cs typeface="Montserrat" pitchFamily="34" charset="-120"/>
              </a:rPr>
              <a:t>.</a:t>
            </a:r>
          </a:p>
          <a:p>
            <a:pPr marL="0" indent="0">
              <a:lnSpc>
                <a:spcPts val="2799"/>
              </a:lnSpc>
              <a:buNone/>
            </a:pPr>
            <a:endParaRPr lang="en-US" sz="1750" dirty="0">
              <a:solidFill>
                <a:srgbClr val="E5E0DF"/>
              </a:solidFill>
              <a:latin typeface="Montserrat" pitchFamily="34" charset="0"/>
              <a:ea typeface="Montserrat" pitchFamily="34" charset="-122"/>
            </a:endParaRPr>
          </a:p>
          <a:p>
            <a:pPr marL="0" indent="0">
              <a:lnSpc>
                <a:spcPts val="2799"/>
              </a:lnSpc>
              <a:buNone/>
            </a:pPr>
            <a:endParaRPr lang="en-US" sz="1750" dirty="0" smtClean="0">
              <a:solidFill>
                <a:srgbClr val="E5E0DF"/>
              </a:solidFill>
              <a:latin typeface="Montserrat" pitchFamily="34" charset="0"/>
              <a:ea typeface="Montserrat" pitchFamily="34" charset="-122"/>
            </a:endParaRPr>
          </a:p>
          <a:p>
            <a:pPr marL="0" indent="0">
              <a:lnSpc>
                <a:spcPts val="2799"/>
              </a:lnSpc>
              <a:buNone/>
            </a:pPr>
            <a:endParaRPr lang="en-US" sz="1750" dirty="0">
              <a:solidFill>
                <a:srgbClr val="E5E0DF"/>
              </a:solidFill>
              <a:latin typeface="Montserrat" pitchFamily="34" charset="0"/>
              <a:ea typeface="Montserrat" pitchFamily="34" charset="-122"/>
            </a:endParaRPr>
          </a:p>
          <a:p>
            <a:pPr marL="0" indent="0">
              <a:lnSpc>
                <a:spcPts val="2799"/>
              </a:lnSpc>
              <a:buNone/>
            </a:pPr>
            <a:endParaRPr lang="en-US" sz="1750" dirty="0" smtClean="0">
              <a:solidFill>
                <a:srgbClr val="E5E0DF"/>
              </a:solidFill>
              <a:latin typeface="Montserrat" pitchFamily="34" charset="0"/>
              <a:ea typeface="Montserrat" pitchFamily="34" charset="-122"/>
            </a:endParaRPr>
          </a:p>
          <a:p>
            <a:pPr marL="0" indent="0">
              <a:lnSpc>
                <a:spcPts val="2799"/>
              </a:lnSpc>
              <a:buNone/>
            </a:pPr>
            <a:endParaRPr lang="en-US" sz="1750" dirty="0">
              <a:solidFill>
                <a:srgbClr val="E5E0DF"/>
              </a:solidFill>
              <a:latin typeface="Montserrat" pitchFamily="34" charset="0"/>
              <a:ea typeface="Montserrat" pitchFamily="34" charset="-122"/>
            </a:endParaRPr>
          </a:p>
          <a:p>
            <a:pPr marL="0" indent="0">
              <a:lnSpc>
                <a:spcPts val="2799"/>
              </a:lnSpc>
              <a:buNone/>
            </a:pPr>
            <a:endParaRPr lang="en-US" sz="1750" dirty="0" smtClean="0">
              <a:solidFill>
                <a:srgbClr val="E5E0DF"/>
              </a:solidFill>
              <a:latin typeface="Montserrat" pitchFamily="34" charset="0"/>
              <a:ea typeface="Montserrat" pitchFamily="34" charset="-122"/>
            </a:endParaRPr>
          </a:p>
          <a:p>
            <a:pPr>
              <a:lnSpc>
                <a:spcPts val="2799"/>
              </a:lnSpc>
            </a:pPr>
            <a:r>
              <a:rPr lang="en-US" sz="1750" dirty="0">
                <a:solidFill>
                  <a:srgbClr val="E5E0DF"/>
                </a:solidFill>
                <a:latin typeface="Montserrat" pitchFamily="34" charset="0"/>
                <a:ea typeface="Montserrat" pitchFamily="34" charset="-122"/>
              </a:rPr>
              <a:t>Presented by </a:t>
            </a:r>
            <a:r>
              <a:rPr lang="en-US" sz="1750" dirty="0" smtClean="0">
                <a:solidFill>
                  <a:srgbClr val="E5E0DF"/>
                </a:solidFill>
                <a:latin typeface="Montserrat" pitchFamily="34" charset="0"/>
                <a:ea typeface="Montserrat" pitchFamily="34" charset="-122"/>
              </a:rPr>
              <a:t>RWIGEMA PARFAIT</a:t>
            </a:r>
            <a:br>
              <a:rPr lang="en-US" sz="1750" dirty="0" smtClean="0">
                <a:solidFill>
                  <a:srgbClr val="E5E0DF"/>
                </a:solidFill>
                <a:latin typeface="Montserrat" pitchFamily="34" charset="0"/>
                <a:ea typeface="Montserrat" pitchFamily="34" charset="-122"/>
              </a:rPr>
            </a:br>
            <a:r>
              <a:rPr lang="en-US" sz="1750" dirty="0" smtClean="0">
                <a:solidFill>
                  <a:srgbClr val="E5E0DF"/>
                </a:solidFill>
                <a:latin typeface="Montserrat" pitchFamily="34" charset="0"/>
                <a:ea typeface="Montserrat" pitchFamily="34" charset="-122"/>
              </a:rPr>
              <a:t> </a:t>
            </a:r>
            <a:r>
              <a:rPr lang="en-US" sz="1750" dirty="0">
                <a:solidFill>
                  <a:srgbClr val="E5E0DF"/>
                </a:solidFill>
                <a:latin typeface="Montserrat" pitchFamily="34" charset="0"/>
                <a:ea typeface="Montserrat" pitchFamily="34" charset="-122"/>
              </a:rPr>
              <a:t>id 22140</a:t>
            </a:r>
            <a:endParaRPr lang="en-US" sz="1750" dirty="0"/>
          </a:p>
        </p:txBody>
      </p:sp>
      <p:sp>
        <p:nvSpPr>
          <p:cNvPr id="8" name="Shape 4"/>
          <p:cNvSpPr/>
          <p:nvPr/>
        </p:nvSpPr>
        <p:spPr>
          <a:xfrm>
            <a:off x="1760220" y="5772626"/>
            <a:ext cx="355402" cy="355402"/>
          </a:xfrm>
          <a:prstGeom prst="roundRect">
            <a:avLst>
              <a:gd name="adj" fmla="val 25726039"/>
            </a:avLst>
          </a:prstGeom>
          <a:solidFill>
            <a:srgbClr val="45595B"/>
          </a:solidFill>
          <a:ln w="7620">
            <a:solidFill>
              <a:srgbClr val="FFFFFF"/>
            </a:solidFill>
            <a:prstDash val="solid"/>
          </a:ln>
        </p:spPr>
      </p:sp>
      <p:sp>
        <p:nvSpPr>
          <p:cNvPr id="10" name="Text 6"/>
          <p:cNvSpPr/>
          <p:nvPr/>
        </p:nvSpPr>
        <p:spPr>
          <a:xfrm>
            <a:off x="2226707" y="5755958"/>
            <a:ext cx="3284220" cy="388858"/>
          </a:xfrm>
          <a:prstGeom prst="rect">
            <a:avLst/>
          </a:prstGeom>
          <a:noFill/>
          <a:ln/>
        </p:spPr>
        <p:txBody>
          <a:bodyPr wrap="none" rtlCol="0" anchor="t"/>
          <a:lstStyle/>
          <a:p>
            <a:pPr marL="0" indent="0" algn="l">
              <a:lnSpc>
                <a:spcPts val="3062"/>
              </a:lnSpc>
              <a:buNone/>
            </a:pPr>
            <a:endParaRPr lang="en-US" sz="2187"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sp>
        <p:nvSpPr>
          <p:cNvPr id="4" name="Text 1"/>
          <p:cNvSpPr/>
          <p:nvPr/>
        </p:nvSpPr>
        <p:spPr>
          <a:xfrm>
            <a:off x="1760220" y="1494592"/>
            <a:ext cx="4443889" cy="694373"/>
          </a:xfrm>
          <a:prstGeom prst="rect">
            <a:avLst/>
          </a:prstGeom>
          <a:noFill/>
          <a:ln/>
        </p:spPr>
        <p:txBody>
          <a:bodyPr wrap="none" rtlCol="0" anchor="t"/>
          <a:lstStyle/>
          <a:p>
            <a:pPr marL="0" indent="0">
              <a:lnSpc>
                <a:spcPts val="5468"/>
              </a:lnSpc>
              <a:buNone/>
            </a:pPr>
            <a:r>
              <a:rPr lang="en-US" sz="4374" b="1" dirty="0">
                <a:solidFill>
                  <a:srgbClr val="396AF1"/>
                </a:solidFill>
                <a:latin typeface="Barlow" pitchFamily="34" charset="0"/>
                <a:ea typeface="Barlow" pitchFamily="34" charset="-122"/>
                <a:cs typeface="Barlow" pitchFamily="34" charset="-120"/>
              </a:rPr>
              <a:t>Project Overview</a:t>
            </a:r>
            <a:endParaRPr lang="en-US" sz="4374" dirty="0"/>
          </a:p>
        </p:txBody>
      </p:sp>
      <p:sp>
        <p:nvSpPr>
          <p:cNvPr id="5" name="Shape 2"/>
          <p:cNvSpPr/>
          <p:nvPr/>
        </p:nvSpPr>
        <p:spPr>
          <a:xfrm>
            <a:off x="7265313" y="2633305"/>
            <a:ext cx="99893" cy="4101703"/>
          </a:xfrm>
          <a:prstGeom prst="roundRect">
            <a:avLst>
              <a:gd name="adj" fmla="val 133462"/>
            </a:avLst>
          </a:prstGeom>
          <a:solidFill>
            <a:srgbClr val="EEEFF5"/>
          </a:solidFill>
          <a:ln/>
        </p:spPr>
      </p:sp>
      <p:sp>
        <p:nvSpPr>
          <p:cNvPr id="6" name="Shape 3"/>
          <p:cNvSpPr/>
          <p:nvPr/>
        </p:nvSpPr>
        <p:spPr>
          <a:xfrm>
            <a:off x="7565172" y="3006864"/>
            <a:ext cx="777597" cy="99893"/>
          </a:xfrm>
          <a:prstGeom prst="roundRect">
            <a:avLst>
              <a:gd name="adj" fmla="val 133462"/>
            </a:avLst>
          </a:prstGeom>
          <a:solidFill>
            <a:srgbClr val="EEEFF5"/>
          </a:solidFill>
          <a:ln/>
        </p:spPr>
      </p:sp>
      <p:sp>
        <p:nvSpPr>
          <p:cNvPr id="7" name="Shape 4"/>
          <p:cNvSpPr/>
          <p:nvPr/>
        </p:nvSpPr>
        <p:spPr>
          <a:xfrm>
            <a:off x="7065228" y="2806898"/>
            <a:ext cx="499943" cy="499943"/>
          </a:xfrm>
          <a:prstGeom prst="roundRect">
            <a:avLst>
              <a:gd name="adj" fmla="val 26667"/>
            </a:avLst>
          </a:prstGeom>
          <a:solidFill>
            <a:srgbClr val="EEEFF5"/>
          </a:solidFill>
          <a:ln/>
        </p:spPr>
      </p:sp>
      <p:sp>
        <p:nvSpPr>
          <p:cNvPr id="8" name="Text 5"/>
          <p:cNvSpPr/>
          <p:nvPr/>
        </p:nvSpPr>
        <p:spPr>
          <a:xfrm>
            <a:off x="7257990" y="2848570"/>
            <a:ext cx="114300" cy="416481"/>
          </a:xfrm>
          <a:prstGeom prst="rect">
            <a:avLst/>
          </a:prstGeom>
          <a:noFill/>
          <a:ln/>
        </p:spPr>
        <p:txBody>
          <a:bodyPr wrap="none" rtlCol="0" anchor="t"/>
          <a:lstStyle/>
          <a:p>
            <a:pPr marL="0" indent="0" algn="ctr">
              <a:lnSpc>
                <a:spcPts val="3281"/>
              </a:lnSpc>
              <a:buNone/>
            </a:pPr>
            <a:r>
              <a:rPr lang="en-US" sz="2624" b="1" dirty="0">
                <a:solidFill>
                  <a:srgbClr val="396AF1"/>
                </a:solidFill>
                <a:latin typeface="Barlow" pitchFamily="34" charset="0"/>
                <a:ea typeface="Barlow" pitchFamily="34" charset="-122"/>
                <a:cs typeface="Barlow" pitchFamily="34" charset="-120"/>
              </a:rPr>
              <a:t>1</a:t>
            </a:r>
            <a:endParaRPr lang="en-US" sz="2624" dirty="0"/>
          </a:p>
        </p:txBody>
      </p:sp>
      <p:sp>
        <p:nvSpPr>
          <p:cNvPr id="9" name="Text 6"/>
          <p:cNvSpPr/>
          <p:nvPr/>
        </p:nvSpPr>
        <p:spPr>
          <a:xfrm>
            <a:off x="8537258" y="2855476"/>
            <a:ext cx="2221944" cy="347186"/>
          </a:xfrm>
          <a:prstGeom prst="rect">
            <a:avLst/>
          </a:prstGeom>
          <a:noFill/>
          <a:ln/>
        </p:spPr>
        <p:txBody>
          <a:bodyPr wrap="none" rtlCol="0" anchor="t"/>
          <a:lstStyle/>
          <a:p>
            <a:pPr marL="0" indent="0" algn="l">
              <a:lnSpc>
                <a:spcPts val="2734"/>
              </a:lnSpc>
              <a:buNone/>
            </a:pPr>
            <a:r>
              <a:rPr lang="en-US" sz="2187" b="1" dirty="0">
                <a:solidFill>
                  <a:srgbClr val="396AF1"/>
                </a:solidFill>
                <a:latin typeface="Barlow" pitchFamily="34" charset="0"/>
                <a:ea typeface="Barlow" pitchFamily="34" charset="-122"/>
                <a:cs typeface="Barlow" pitchFamily="34" charset="-120"/>
              </a:rPr>
              <a:t>Efficiency</a:t>
            </a:r>
            <a:endParaRPr lang="en-US" sz="2187" dirty="0"/>
          </a:p>
        </p:txBody>
      </p:sp>
      <p:sp>
        <p:nvSpPr>
          <p:cNvPr id="10" name="Text 7"/>
          <p:cNvSpPr/>
          <p:nvPr/>
        </p:nvSpPr>
        <p:spPr>
          <a:xfrm>
            <a:off x="8537258" y="3335893"/>
            <a:ext cx="4332923" cy="1066205"/>
          </a:xfrm>
          <a:prstGeom prst="rect">
            <a:avLst/>
          </a:prstGeom>
          <a:noFill/>
          <a:ln/>
        </p:spPr>
        <p:txBody>
          <a:bodyPr wrap="square" rtlCol="0" anchor="t"/>
          <a:lstStyle/>
          <a:p>
            <a:pPr marL="0" indent="0" algn="l">
              <a:lnSpc>
                <a:spcPts val="2799"/>
              </a:lnSpc>
              <a:buNone/>
            </a:pPr>
            <a:r>
              <a:rPr lang="en-US" sz="1750" dirty="0">
                <a:solidFill>
                  <a:srgbClr val="272525"/>
                </a:solidFill>
                <a:latin typeface="Montserrat" pitchFamily="34" charset="0"/>
                <a:ea typeface="Montserrat" pitchFamily="34" charset="-122"/>
                <a:cs typeface="Montserrat" pitchFamily="34" charset="-120"/>
              </a:rPr>
              <a:t>The system aims to streamline and automate library operations, making processes more efficient.</a:t>
            </a:r>
            <a:endParaRPr lang="en-US" sz="1750" dirty="0"/>
          </a:p>
        </p:txBody>
      </p:sp>
      <p:sp>
        <p:nvSpPr>
          <p:cNvPr id="11" name="Shape 8"/>
          <p:cNvSpPr/>
          <p:nvPr/>
        </p:nvSpPr>
        <p:spPr>
          <a:xfrm>
            <a:off x="6287631" y="4117717"/>
            <a:ext cx="777597" cy="99893"/>
          </a:xfrm>
          <a:prstGeom prst="roundRect">
            <a:avLst>
              <a:gd name="adj" fmla="val 133462"/>
            </a:avLst>
          </a:prstGeom>
          <a:solidFill>
            <a:srgbClr val="EEEFF5"/>
          </a:solidFill>
          <a:ln/>
        </p:spPr>
      </p:sp>
      <p:sp>
        <p:nvSpPr>
          <p:cNvPr id="12" name="Shape 9"/>
          <p:cNvSpPr/>
          <p:nvPr/>
        </p:nvSpPr>
        <p:spPr>
          <a:xfrm>
            <a:off x="7065228" y="3917752"/>
            <a:ext cx="499943" cy="499943"/>
          </a:xfrm>
          <a:prstGeom prst="roundRect">
            <a:avLst>
              <a:gd name="adj" fmla="val 26667"/>
            </a:avLst>
          </a:prstGeom>
          <a:solidFill>
            <a:srgbClr val="EEEFF5"/>
          </a:solidFill>
          <a:ln/>
        </p:spPr>
      </p:sp>
      <p:sp>
        <p:nvSpPr>
          <p:cNvPr id="13" name="Text 10"/>
          <p:cNvSpPr/>
          <p:nvPr/>
        </p:nvSpPr>
        <p:spPr>
          <a:xfrm>
            <a:off x="7223700" y="3959423"/>
            <a:ext cx="182880" cy="416481"/>
          </a:xfrm>
          <a:prstGeom prst="rect">
            <a:avLst/>
          </a:prstGeom>
          <a:noFill/>
          <a:ln/>
        </p:spPr>
        <p:txBody>
          <a:bodyPr wrap="none" rtlCol="0" anchor="t"/>
          <a:lstStyle/>
          <a:p>
            <a:pPr marL="0" indent="0" algn="ctr">
              <a:lnSpc>
                <a:spcPts val="3281"/>
              </a:lnSpc>
              <a:buNone/>
            </a:pPr>
            <a:r>
              <a:rPr lang="en-US" sz="2624" b="1" dirty="0">
                <a:solidFill>
                  <a:srgbClr val="396AF1"/>
                </a:solidFill>
                <a:latin typeface="Barlow" pitchFamily="34" charset="0"/>
                <a:ea typeface="Barlow" pitchFamily="34" charset="-122"/>
                <a:cs typeface="Barlow" pitchFamily="34" charset="-120"/>
              </a:rPr>
              <a:t>2</a:t>
            </a:r>
            <a:endParaRPr lang="en-US" sz="2624" dirty="0"/>
          </a:p>
        </p:txBody>
      </p:sp>
      <p:sp>
        <p:nvSpPr>
          <p:cNvPr id="14" name="Text 11"/>
          <p:cNvSpPr/>
          <p:nvPr/>
        </p:nvSpPr>
        <p:spPr>
          <a:xfrm>
            <a:off x="3871198" y="3966329"/>
            <a:ext cx="2221944" cy="347186"/>
          </a:xfrm>
          <a:prstGeom prst="rect">
            <a:avLst/>
          </a:prstGeom>
          <a:noFill/>
          <a:ln/>
        </p:spPr>
        <p:txBody>
          <a:bodyPr wrap="none" rtlCol="0" anchor="t"/>
          <a:lstStyle/>
          <a:p>
            <a:pPr marL="0" indent="0" algn="r">
              <a:lnSpc>
                <a:spcPts val="2734"/>
              </a:lnSpc>
              <a:buNone/>
            </a:pPr>
            <a:r>
              <a:rPr lang="en-US" sz="2187" b="1" dirty="0">
                <a:solidFill>
                  <a:srgbClr val="396AF1"/>
                </a:solidFill>
                <a:latin typeface="Barlow" pitchFamily="34" charset="0"/>
                <a:ea typeface="Barlow" pitchFamily="34" charset="-122"/>
                <a:cs typeface="Barlow" pitchFamily="34" charset="-120"/>
              </a:rPr>
              <a:t>User-Friendly</a:t>
            </a:r>
            <a:endParaRPr lang="en-US" sz="2187" dirty="0"/>
          </a:p>
        </p:txBody>
      </p:sp>
      <p:sp>
        <p:nvSpPr>
          <p:cNvPr id="15" name="Text 12"/>
          <p:cNvSpPr/>
          <p:nvPr/>
        </p:nvSpPr>
        <p:spPr>
          <a:xfrm>
            <a:off x="1760220" y="4446746"/>
            <a:ext cx="4332923" cy="1066205"/>
          </a:xfrm>
          <a:prstGeom prst="rect">
            <a:avLst/>
          </a:prstGeom>
          <a:noFill/>
          <a:ln/>
        </p:spPr>
        <p:txBody>
          <a:bodyPr wrap="square" rtlCol="0" anchor="t"/>
          <a:lstStyle/>
          <a:p>
            <a:pPr marL="0" indent="0" algn="r">
              <a:lnSpc>
                <a:spcPts val="2799"/>
              </a:lnSpc>
              <a:buNone/>
            </a:pPr>
            <a:r>
              <a:rPr lang="en-US" sz="1750" dirty="0">
                <a:solidFill>
                  <a:srgbClr val="272525"/>
                </a:solidFill>
                <a:latin typeface="Montserrat" pitchFamily="34" charset="0"/>
                <a:ea typeface="Montserrat" pitchFamily="34" charset="-122"/>
                <a:cs typeface="Montserrat" pitchFamily="34" charset="-120"/>
              </a:rPr>
              <a:t>Designed to be intuitive and easy to use for both administrators and library users.</a:t>
            </a:r>
            <a:endParaRPr lang="en-US" sz="1750" dirty="0"/>
          </a:p>
        </p:txBody>
      </p:sp>
      <p:sp>
        <p:nvSpPr>
          <p:cNvPr id="16" name="Shape 13"/>
          <p:cNvSpPr/>
          <p:nvPr/>
        </p:nvSpPr>
        <p:spPr>
          <a:xfrm>
            <a:off x="7565172" y="5224284"/>
            <a:ext cx="777597" cy="99893"/>
          </a:xfrm>
          <a:prstGeom prst="roundRect">
            <a:avLst>
              <a:gd name="adj" fmla="val 133462"/>
            </a:avLst>
          </a:prstGeom>
          <a:solidFill>
            <a:srgbClr val="EEEFF5"/>
          </a:solidFill>
          <a:ln/>
        </p:spPr>
      </p:sp>
      <p:sp>
        <p:nvSpPr>
          <p:cNvPr id="17" name="Shape 14"/>
          <p:cNvSpPr/>
          <p:nvPr/>
        </p:nvSpPr>
        <p:spPr>
          <a:xfrm>
            <a:off x="7065228" y="5024318"/>
            <a:ext cx="499943" cy="499943"/>
          </a:xfrm>
          <a:prstGeom prst="roundRect">
            <a:avLst>
              <a:gd name="adj" fmla="val 26667"/>
            </a:avLst>
          </a:prstGeom>
          <a:solidFill>
            <a:srgbClr val="EEEFF5"/>
          </a:solidFill>
          <a:ln/>
        </p:spPr>
      </p:sp>
      <p:sp>
        <p:nvSpPr>
          <p:cNvPr id="18" name="Text 15"/>
          <p:cNvSpPr/>
          <p:nvPr/>
        </p:nvSpPr>
        <p:spPr>
          <a:xfrm>
            <a:off x="7223700" y="5065990"/>
            <a:ext cx="182880" cy="416481"/>
          </a:xfrm>
          <a:prstGeom prst="rect">
            <a:avLst/>
          </a:prstGeom>
          <a:noFill/>
          <a:ln/>
        </p:spPr>
        <p:txBody>
          <a:bodyPr wrap="none" rtlCol="0" anchor="t"/>
          <a:lstStyle/>
          <a:p>
            <a:pPr marL="0" indent="0" algn="ctr">
              <a:lnSpc>
                <a:spcPts val="3281"/>
              </a:lnSpc>
              <a:buNone/>
            </a:pPr>
            <a:r>
              <a:rPr lang="en-US" sz="2624" b="1" dirty="0">
                <a:solidFill>
                  <a:srgbClr val="396AF1"/>
                </a:solidFill>
                <a:latin typeface="Barlow" pitchFamily="34" charset="0"/>
                <a:ea typeface="Barlow" pitchFamily="34" charset="-122"/>
                <a:cs typeface="Barlow" pitchFamily="34" charset="-120"/>
              </a:rPr>
              <a:t>3</a:t>
            </a:r>
            <a:endParaRPr lang="en-US" sz="2624" dirty="0"/>
          </a:p>
        </p:txBody>
      </p:sp>
      <p:sp>
        <p:nvSpPr>
          <p:cNvPr id="19" name="Text 16"/>
          <p:cNvSpPr/>
          <p:nvPr/>
        </p:nvSpPr>
        <p:spPr>
          <a:xfrm>
            <a:off x="8537258" y="5072896"/>
            <a:ext cx="2221944" cy="347186"/>
          </a:xfrm>
          <a:prstGeom prst="rect">
            <a:avLst/>
          </a:prstGeom>
          <a:noFill/>
          <a:ln/>
        </p:spPr>
        <p:txBody>
          <a:bodyPr wrap="none" rtlCol="0" anchor="t"/>
          <a:lstStyle/>
          <a:p>
            <a:pPr marL="0" indent="0" algn="l">
              <a:lnSpc>
                <a:spcPts val="2734"/>
              </a:lnSpc>
              <a:buNone/>
            </a:pPr>
            <a:r>
              <a:rPr lang="en-US" sz="2187" b="1" dirty="0">
                <a:solidFill>
                  <a:srgbClr val="396AF1"/>
                </a:solidFill>
                <a:latin typeface="Barlow" pitchFamily="34" charset="0"/>
                <a:ea typeface="Barlow" pitchFamily="34" charset="-122"/>
                <a:cs typeface="Barlow" pitchFamily="34" charset="-120"/>
              </a:rPr>
              <a:t>Automation</a:t>
            </a:r>
            <a:endParaRPr lang="en-US" sz="2187" dirty="0"/>
          </a:p>
        </p:txBody>
      </p:sp>
      <p:sp>
        <p:nvSpPr>
          <p:cNvPr id="20" name="Text 17"/>
          <p:cNvSpPr/>
          <p:nvPr/>
        </p:nvSpPr>
        <p:spPr>
          <a:xfrm>
            <a:off x="8537258" y="5553313"/>
            <a:ext cx="4332923" cy="710803"/>
          </a:xfrm>
          <a:prstGeom prst="rect">
            <a:avLst/>
          </a:prstGeom>
          <a:noFill/>
          <a:ln/>
        </p:spPr>
        <p:txBody>
          <a:bodyPr wrap="square" rtlCol="0" anchor="t"/>
          <a:lstStyle/>
          <a:p>
            <a:pPr marL="0" indent="0" algn="l">
              <a:lnSpc>
                <a:spcPts val="2799"/>
              </a:lnSpc>
              <a:buNone/>
            </a:pPr>
            <a:r>
              <a:rPr lang="en-US" sz="1750" dirty="0">
                <a:solidFill>
                  <a:srgbClr val="272525"/>
                </a:solidFill>
                <a:latin typeface="Montserrat" pitchFamily="34" charset="0"/>
                <a:ea typeface="Montserrat" pitchFamily="34" charset="-122"/>
                <a:cs typeface="Montserrat" pitchFamily="34" charset="-120"/>
              </a:rPr>
              <a:t>Automation of administrative tasks, reducing manual efforts and errors.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sp>
        <p:nvSpPr>
          <p:cNvPr id="4" name="Text 1"/>
          <p:cNvSpPr/>
          <p:nvPr/>
        </p:nvSpPr>
        <p:spPr>
          <a:xfrm>
            <a:off x="1760220" y="2216706"/>
            <a:ext cx="4443889" cy="694373"/>
          </a:xfrm>
          <a:prstGeom prst="rect">
            <a:avLst/>
          </a:prstGeom>
          <a:noFill/>
          <a:ln/>
        </p:spPr>
        <p:txBody>
          <a:bodyPr wrap="none" rtlCol="0" anchor="t"/>
          <a:lstStyle/>
          <a:p>
            <a:pPr marL="0" indent="0">
              <a:lnSpc>
                <a:spcPts val="5468"/>
              </a:lnSpc>
              <a:buNone/>
            </a:pPr>
            <a:r>
              <a:rPr lang="en-US" sz="4374" b="1" dirty="0">
                <a:solidFill>
                  <a:srgbClr val="396AF1"/>
                </a:solidFill>
                <a:latin typeface="Barlow" pitchFamily="34" charset="0"/>
                <a:ea typeface="Barlow" pitchFamily="34" charset="-122"/>
                <a:cs typeface="Barlow" pitchFamily="34" charset="-120"/>
              </a:rPr>
              <a:t>Database Schema</a:t>
            </a:r>
            <a:endParaRPr lang="en-US" sz="4374" dirty="0"/>
          </a:p>
        </p:txBody>
      </p:sp>
      <p:sp>
        <p:nvSpPr>
          <p:cNvPr id="5" name="Text 2"/>
          <p:cNvSpPr/>
          <p:nvPr/>
        </p:nvSpPr>
        <p:spPr>
          <a:xfrm>
            <a:off x="1760220" y="3466505"/>
            <a:ext cx="2221944"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User Table</a:t>
            </a:r>
            <a:endParaRPr lang="en-US" sz="2187" dirty="0"/>
          </a:p>
        </p:txBody>
      </p:sp>
      <p:sp>
        <p:nvSpPr>
          <p:cNvPr id="6" name="Text 3"/>
          <p:cNvSpPr/>
          <p:nvPr/>
        </p:nvSpPr>
        <p:spPr>
          <a:xfrm>
            <a:off x="1760220" y="4035862"/>
            <a:ext cx="3341608" cy="1777008"/>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The User table stores comprehensive details of library users, including their contact information and role within the system.</a:t>
            </a:r>
            <a:endParaRPr lang="en-US" sz="1750" dirty="0"/>
          </a:p>
        </p:txBody>
      </p:sp>
      <p:sp>
        <p:nvSpPr>
          <p:cNvPr id="7" name="Text 4"/>
          <p:cNvSpPr/>
          <p:nvPr/>
        </p:nvSpPr>
        <p:spPr>
          <a:xfrm>
            <a:off x="5651421" y="3466505"/>
            <a:ext cx="2263140"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BorrowBook Table</a:t>
            </a:r>
            <a:endParaRPr lang="en-US" sz="2187" dirty="0"/>
          </a:p>
        </p:txBody>
      </p:sp>
      <p:sp>
        <p:nvSpPr>
          <p:cNvPr id="8" name="Text 5"/>
          <p:cNvSpPr/>
          <p:nvPr/>
        </p:nvSpPr>
        <p:spPr>
          <a:xfrm>
            <a:off x="5651421" y="4035862"/>
            <a:ext cx="3341608" cy="1421606"/>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Tracks the borrowing history of users, enabling efficient management of book lending and returns.</a:t>
            </a:r>
            <a:endParaRPr lang="en-US" sz="1750" dirty="0"/>
          </a:p>
        </p:txBody>
      </p:sp>
      <p:sp>
        <p:nvSpPr>
          <p:cNvPr id="9" name="Text 6"/>
          <p:cNvSpPr/>
          <p:nvPr/>
        </p:nvSpPr>
        <p:spPr>
          <a:xfrm>
            <a:off x="9542621" y="3466505"/>
            <a:ext cx="2221944"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Claim Table</a:t>
            </a:r>
            <a:endParaRPr lang="en-US" sz="2187" dirty="0"/>
          </a:p>
        </p:txBody>
      </p:sp>
      <p:sp>
        <p:nvSpPr>
          <p:cNvPr id="10" name="Text 7"/>
          <p:cNvSpPr/>
          <p:nvPr/>
        </p:nvSpPr>
        <p:spPr>
          <a:xfrm>
            <a:off x="9542621" y="4035862"/>
            <a:ext cx="3341608" cy="1777008"/>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Manages user-submitted claims and requests, providing a structured approach for query resolution.</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29028"/>
            <a:ext cx="14630400" cy="8229600"/>
          </a:xfrm>
          <a:prstGeom prst="rect">
            <a:avLst/>
          </a:prstGeom>
          <a:solidFill>
            <a:srgbClr val="EEEFF5"/>
          </a:solidFill>
          <a:ln/>
        </p:spPr>
      </p:sp>
      <p:sp>
        <p:nvSpPr>
          <p:cNvPr id="4" name="Text 1"/>
          <p:cNvSpPr/>
          <p:nvPr/>
        </p:nvSpPr>
        <p:spPr>
          <a:xfrm>
            <a:off x="1760220" y="2647117"/>
            <a:ext cx="5120640" cy="694373"/>
          </a:xfrm>
          <a:prstGeom prst="rect">
            <a:avLst/>
          </a:prstGeom>
          <a:noFill/>
          <a:ln/>
        </p:spPr>
        <p:txBody>
          <a:bodyPr wrap="none" rtlCol="0" anchor="t"/>
          <a:lstStyle/>
          <a:p>
            <a:pPr marL="0" indent="0">
              <a:lnSpc>
                <a:spcPts val="5468"/>
              </a:lnSpc>
              <a:buNone/>
            </a:pPr>
            <a:r>
              <a:rPr lang="en-US" sz="4374" b="1" dirty="0">
                <a:solidFill>
                  <a:srgbClr val="396AF1"/>
                </a:solidFill>
                <a:latin typeface="Barlow" pitchFamily="34" charset="0"/>
                <a:ea typeface="Barlow" pitchFamily="34" charset="-122"/>
                <a:cs typeface="Barlow" pitchFamily="34" charset="-120"/>
              </a:rPr>
              <a:t>System Architecture</a:t>
            </a:r>
            <a:endParaRPr lang="en-US" sz="4374" dirty="0"/>
          </a:p>
        </p:txBody>
      </p:sp>
      <p:sp>
        <p:nvSpPr>
          <p:cNvPr id="5" name="Shape 2"/>
          <p:cNvSpPr/>
          <p:nvPr/>
        </p:nvSpPr>
        <p:spPr>
          <a:xfrm>
            <a:off x="1760220" y="3959423"/>
            <a:ext cx="499943" cy="499943"/>
          </a:xfrm>
          <a:prstGeom prst="roundRect">
            <a:avLst>
              <a:gd name="adj" fmla="val 26667"/>
            </a:avLst>
          </a:prstGeom>
          <a:solidFill>
            <a:srgbClr val="EEEFF5"/>
          </a:solidFill>
          <a:ln/>
        </p:spPr>
      </p:sp>
      <p:sp>
        <p:nvSpPr>
          <p:cNvPr id="6" name="Text 3"/>
          <p:cNvSpPr/>
          <p:nvPr/>
        </p:nvSpPr>
        <p:spPr>
          <a:xfrm>
            <a:off x="1952982" y="4001095"/>
            <a:ext cx="114300" cy="416481"/>
          </a:xfrm>
          <a:prstGeom prst="rect">
            <a:avLst/>
          </a:prstGeom>
          <a:noFill/>
          <a:ln/>
        </p:spPr>
        <p:txBody>
          <a:bodyPr wrap="none" rtlCol="0" anchor="t"/>
          <a:lstStyle/>
          <a:p>
            <a:pPr marL="0" indent="0" algn="ctr">
              <a:lnSpc>
                <a:spcPts val="3281"/>
              </a:lnSpc>
              <a:buNone/>
            </a:pPr>
            <a:r>
              <a:rPr lang="en-US" sz="2624" b="1" dirty="0">
                <a:solidFill>
                  <a:srgbClr val="396AF1"/>
                </a:solidFill>
                <a:latin typeface="Barlow" pitchFamily="34" charset="0"/>
                <a:ea typeface="Barlow" pitchFamily="34" charset="-122"/>
                <a:cs typeface="Barlow" pitchFamily="34" charset="-120"/>
              </a:rPr>
              <a:t>1</a:t>
            </a:r>
            <a:endParaRPr lang="en-US" sz="2624" dirty="0"/>
          </a:p>
        </p:txBody>
      </p:sp>
      <p:sp>
        <p:nvSpPr>
          <p:cNvPr id="7" name="Text 4"/>
          <p:cNvSpPr/>
          <p:nvPr/>
        </p:nvSpPr>
        <p:spPr>
          <a:xfrm>
            <a:off x="2482334" y="4035743"/>
            <a:ext cx="2438400"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Client-Server Model</a:t>
            </a:r>
            <a:endParaRPr lang="en-US" sz="2187" dirty="0"/>
          </a:p>
        </p:txBody>
      </p:sp>
      <p:sp>
        <p:nvSpPr>
          <p:cNvPr id="8" name="Text 5"/>
          <p:cNvSpPr/>
          <p:nvPr/>
        </p:nvSpPr>
        <p:spPr>
          <a:xfrm>
            <a:off x="2482334" y="4516160"/>
            <a:ext cx="4721781" cy="1066205"/>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Implements a client-server architecture with a web-based front end interacting with the backend database.</a:t>
            </a:r>
            <a:endParaRPr lang="en-US" sz="1750" dirty="0"/>
          </a:p>
        </p:txBody>
      </p:sp>
      <p:sp>
        <p:nvSpPr>
          <p:cNvPr id="9" name="Shape 6"/>
          <p:cNvSpPr/>
          <p:nvPr/>
        </p:nvSpPr>
        <p:spPr>
          <a:xfrm>
            <a:off x="7426285" y="3959423"/>
            <a:ext cx="499943" cy="499943"/>
          </a:xfrm>
          <a:prstGeom prst="roundRect">
            <a:avLst>
              <a:gd name="adj" fmla="val 26667"/>
            </a:avLst>
          </a:prstGeom>
          <a:solidFill>
            <a:srgbClr val="EEEFF5"/>
          </a:solidFill>
          <a:ln/>
        </p:spPr>
      </p:sp>
      <p:sp>
        <p:nvSpPr>
          <p:cNvPr id="10" name="Text 7"/>
          <p:cNvSpPr/>
          <p:nvPr/>
        </p:nvSpPr>
        <p:spPr>
          <a:xfrm>
            <a:off x="7584758" y="4001095"/>
            <a:ext cx="182880" cy="416481"/>
          </a:xfrm>
          <a:prstGeom prst="rect">
            <a:avLst/>
          </a:prstGeom>
          <a:noFill/>
          <a:ln/>
        </p:spPr>
        <p:txBody>
          <a:bodyPr wrap="none" rtlCol="0" anchor="t"/>
          <a:lstStyle/>
          <a:p>
            <a:pPr marL="0" indent="0" algn="ctr">
              <a:lnSpc>
                <a:spcPts val="3281"/>
              </a:lnSpc>
              <a:buNone/>
            </a:pPr>
            <a:r>
              <a:rPr lang="en-US" sz="2624" b="1" dirty="0">
                <a:solidFill>
                  <a:srgbClr val="396AF1"/>
                </a:solidFill>
                <a:latin typeface="Barlow" pitchFamily="34" charset="0"/>
                <a:ea typeface="Barlow" pitchFamily="34" charset="-122"/>
                <a:cs typeface="Barlow" pitchFamily="34" charset="-120"/>
              </a:rPr>
              <a:t>2</a:t>
            </a:r>
            <a:endParaRPr lang="en-US" sz="2624" dirty="0"/>
          </a:p>
        </p:txBody>
      </p:sp>
      <p:sp>
        <p:nvSpPr>
          <p:cNvPr id="11" name="Text 8"/>
          <p:cNvSpPr/>
          <p:nvPr/>
        </p:nvSpPr>
        <p:spPr>
          <a:xfrm>
            <a:off x="8148399" y="4035743"/>
            <a:ext cx="2308860"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Technologies Used</a:t>
            </a:r>
            <a:endParaRPr lang="en-US" sz="2187" dirty="0"/>
          </a:p>
        </p:txBody>
      </p:sp>
      <p:sp>
        <p:nvSpPr>
          <p:cNvPr id="12" name="Text 9"/>
          <p:cNvSpPr/>
          <p:nvPr/>
        </p:nvSpPr>
        <p:spPr>
          <a:xfrm>
            <a:off x="8148399" y="4516160"/>
            <a:ext cx="4721781" cy="1066205"/>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Utilizes thymeleaf, JavaScript, springboot, PostgreSQL, and JWT for secure user authentication.</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sp>
        <p:nvSpPr>
          <p:cNvPr id="4" name="Text 1"/>
          <p:cNvSpPr/>
          <p:nvPr/>
        </p:nvSpPr>
        <p:spPr>
          <a:xfrm>
            <a:off x="1760220" y="1872377"/>
            <a:ext cx="4443889" cy="694373"/>
          </a:xfrm>
          <a:prstGeom prst="rect">
            <a:avLst/>
          </a:prstGeom>
          <a:noFill/>
          <a:ln/>
        </p:spPr>
        <p:txBody>
          <a:bodyPr wrap="none" rtlCol="0" anchor="t"/>
          <a:lstStyle/>
          <a:p>
            <a:pPr marL="0" indent="0">
              <a:lnSpc>
                <a:spcPts val="5468"/>
              </a:lnSpc>
              <a:buNone/>
            </a:pPr>
            <a:r>
              <a:rPr lang="en-US" sz="4374" b="1" dirty="0">
                <a:solidFill>
                  <a:srgbClr val="396AF1"/>
                </a:solidFill>
                <a:latin typeface="Barlow" pitchFamily="34" charset="0"/>
                <a:ea typeface="Barlow" pitchFamily="34" charset="-122"/>
                <a:cs typeface="Barlow" pitchFamily="34" charset="-120"/>
              </a:rPr>
              <a:t>Functionality</a:t>
            </a:r>
            <a:endParaRPr lang="en-US" sz="4374" dirty="0"/>
          </a:p>
        </p:txBody>
      </p:sp>
      <p:pic>
        <p:nvPicPr>
          <p:cNvPr id="5" name="Image 1" descr="preencoded.png"/>
          <p:cNvPicPr>
            <a:picLocks noChangeAspect="1"/>
          </p:cNvPicPr>
          <p:nvPr/>
        </p:nvPicPr>
        <p:blipFill>
          <a:blip r:embed="rId4"/>
          <a:stretch>
            <a:fillRect/>
          </a:stretch>
        </p:blipFill>
        <p:spPr>
          <a:xfrm>
            <a:off x="1760220" y="3011091"/>
            <a:ext cx="3703320" cy="888682"/>
          </a:xfrm>
          <a:prstGeom prst="rect">
            <a:avLst/>
          </a:prstGeom>
        </p:spPr>
      </p:pic>
      <p:sp>
        <p:nvSpPr>
          <p:cNvPr id="6" name="Text 2"/>
          <p:cNvSpPr/>
          <p:nvPr/>
        </p:nvSpPr>
        <p:spPr>
          <a:xfrm>
            <a:off x="1982391" y="4233029"/>
            <a:ext cx="2221944" cy="347186"/>
          </a:xfrm>
          <a:prstGeom prst="rect">
            <a:avLst/>
          </a:prstGeom>
          <a:noFill/>
          <a:ln/>
        </p:spPr>
        <p:txBody>
          <a:bodyPr wrap="none" rtlCol="0" anchor="t"/>
          <a:lstStyle/>
          <a:p>
            <a:pPr marL="0" indent="0" algn="l">
              <a:lnSpc>
                <a:spcPts val="2734"/>
              </a:lnSpc>
              <a:buNone/>
            </a:pPr>
            <a:r>
              <a:rPr lang="en-US" sz="2187" b="1" dirty="0">
                <a:solidFill>
                  <a:srgbClr val="396AF1"/>
                </a:solidFill>
                <a:latin typeface="Barlow" pitchFamily="34" charset="0"/>
                <a:ea typeface="Barlow" pitchFamily="34" charset="-122"/>
                <a:cs typeface="Barlow" pitchFamily="34" charset="-120"/>
              </a:rPr>
              <a:t>User Management</a:t>
            </a:r>
            <a:endParaRPr lang="en-US" sz="2187" dirty="0"/>
          </a:p>
        </p:txBody>
      </p:sp>
      <p:sp>
        <p:nvSpPr>
          <p:cNvPr id="7" name="Text 3"/>
          <p:cNvSpPr/>
          <p:nvPr/>
        </p:nvSpPr>
        <p:spPr>
          <a:xfrm>
            <a:off x="1982391" y="4713446"/>
            <a:ext cx="3258979" cy="1421606"/>
          </a:xfrm>
          <a:prstGeom prst="rect">
            <a:avLst/>
          </a:prstGeom>
          <a:noFill/>
          <a:ln/>
        </p:spPr>
        <p:txBody>
          <a:bodyPr wrap="square" rtlCol="0" anchor="t"/>
          <a:lstStyle/>
          <a:p>
            <a:pPr marL="0" indent="0" algn="l">
              <a:lnSpc>
                <a:spcPts val="2799"/>
              </a:lnSpc>
              <a:buNone/>
            </a:pPr>
            <a:r>
              <a:rPr lang="en-US" sz="1750" dirty="0">
                <a:solidFill>
                  <a:srgbClr val="272525"/>
                </a:solidFill>
                <a:latin typeface="Montserrat" pitchFamily="34" charset="0"/>
                <a:ea typeface="Montserrat" pitchFamily="34" charset="-122"/>
                <a:cs typeface="Montserrat" pitchFamily="34" charset="-120"/>
              </a:rPr>
              <a:t>Efficiently manage user registrations, permissions, and role assignments within the system.</a:t>
            </a:r>
            <a:endParaRPr lang="en-US" sz="1750" dirty="0"/>
          </a:p>
        </p:txBody>
      </p:sp>
      <p:pic>
        <p:nvPicPr>
          <p:cNvPr id="8" name="Image 2" descr="preencoded.png"/>
          <p:cNvPicPr>
            <a:picLocks noChangeAspect="1"/>
          </p:cNvPicPr>
          <p:nvPr/>
        </p:nvPicPr>
        <p:blipFill>
          <a:blip r:embed="rId5"/>
          <a:stretch>
            <a:fillRect/>
          </a:stretch>
        </p:blipFill>
        <p:spPr>
          <a:xfrm>
            <a:off x="5463540" y="3011091"/>
            <a:ext cx="3703320" cy="888682"/>
          </a:xfrm>
          <a:prstGeom prst="rect">
            <a:avLst/>
          </a:prstGeom>
        </p:spPr>
      </p:pic>
      <p:sp>
        <p:nvSpPr>
          <p:cNvPr id="9" name="Text 4"/>
          <p:cNvSpPr/>
          <p:nvPr/>
        </p:nvSpPr>
        <p:spPr>
          <a:xfrm>
            <a:off x="5685711" y="4233029"/>
            <a:ext cx="2221944" cy="347186"/>
          </a:xfrm>
          <a:prstGeom prst="rect">
            <a:avLst/>
          </a:prstGeom>
          <a:noFill/>
          <a:ln/>
        </p:spPr>
        <p:txBody>
          <a:bodyPr wrap="none" rtlCol="0" anchor="t"/>
          <a:lstStyle/>
          <a:p>
            <a:pPr marL="0" indent="0" algn="l">
              <a:lnSpc>
                <a:spcPts val="2734"/>
              </a:lnSpc>
              <a:buNone/>
            </a:pPr>
            <a:r>
              <a:rPr lang="en-US" sz="2187" b="1" dirty="0">
                <a:solidFill>
                  <a:srgbClr val="396AF1"/>
                </a:solidFill>
                <a:latin typeface="Barlow" pitchFamily="34" charset="0"/>
                <a:ea typeface="Barlow" pitchFamily="34" charset="-122"/>
                <a:cs typeface="Barlow" pitchFamily="34" charset="-120"/>
              </a:rPr>
              <a:t>Book Borrowing</a:t>
            </a:r>
            <a:endParaRPr lang="en-US" sz="2187" dirty="0"/>
          </a:p>
        </p:txBody>
      </p:sp>
      <p:sp>
        <p:nvSpPr>
          <p:cNvPr id="10" name="Text 5"/>
          <p:cNvSpPr/>
          <p:nvPr/>
        </p:nvSpPr>
        <p:spPr>
          <a:xfrm>
            <a:off x="5685711" y="4713446"/>
            <a:ext cx="3258979" cy="1421606"/>
          </a:xfrm>
          <a:prstGeom prst="rect">
            <a:avLst/>
          </a:prstGeom>
          <a:noFill/>
          <a:ln/>
        </p:spPr>
        <p:txBody>
          <a:bodyPr wrap="square" rtlCol="0" anchor="t"/>
          <a:lstStyle/>
          <a:p>
            <a:pPr marL="0" indent="0" algn="l">
              <a:lnSpc>
                <a:spcPts val="2799"/>
              </a:lnSpc>
              <a:buNone/>
            </a:pPr>
            <a:r>
              <a:rPr lang="en-US" sz="1750" dirty="0">
                <a:solidFill>
                  <a:srgbClr val="272525"/>
                </a:solidFill>
                <a:latin typeface="Montserrat" pitchFamily="34" charset="0"/>
                <a:ea typeface="Montserrat" pitchFamily="34" charset="-122"/>
                <a:cs typeface="Montserrat" pitchFamily="34" charset="-120"/>
              </a:rPr>
              <a:t>Enables seamless book borrowing processes, including tracking borrow dates and return statuses.</a:t>
            </a:r>
            <a:endParaRPr lang="en-US" sz="1750" dirty="0"/>
          </a:p>
        </p:txBody>
      </p:sp>
      <p:pic>
        <p:nvPicPr>
          <p:cNvPr id="11" name="Image 3" descr="preencoded.png"/>
          <p:cNvPicPr>
            <a:picLocks noChangeAspect="1"/>
          </p:cNvPicPr>
          <p:nvPr/>
        </p:nvPicPr>
        <p:blipFill>
          <a:blip r:embed="rId6"/>
          <a:stretch>
            <a:fillRect/>
          </a:stretch>
        </p:blipFill>
        <p:spPr>
          <a:xfrm>
            <a:off x="9166860" y="3011091"/>
            <a:ext cx="3703320" cy="888682"/>
          </a:xfrm>
          <a:prstGeom prst="rect">
            <a:avLst/>
          </a:prstGeom>
        </p:spPr>
      </p:pic>
      <p:sp>
        <p:nvSpPr>
          <p:cNvPr id="12" name="Text 6"/>
          <p:cNvSpPr/>
          <p:nvPr/>
        </p:nvSpPr>
        <p:spPr>
          <a:xfrm>
            <a:off x="9389031" y="4233029"/>
            <a:ext cx="2545080" cy="347186"/>
          </a:xfrm>
          <a:prstGeom prst="rect">
            <a:avLst/>
          </a:prstGeom>
          <a:noFill/>
          <a:ln/>
        </p:spPr>
        <p:txBody>
          <a:bodyPr wrap="none" rtlCol="0" anchor="t"/>
          <a:lstStyle/>
          <a:p>
            <a:pPr marL="0" indent="0" algn="l">
              <a:lnSpc>
                <a:spcPts val="2734"/>
              </a:lnSpc>
              <a:buNone/>
            </a:pPr>
            <a:r>
              <a:rPr lang="en-US" sz="2187" b="1" dirty="0">
                <a:solidFill>
                  <a:srgbClr val="396AF1"/>
                </a:solidFill>
                <a:latin typeface="Barlow" pitchFamily="34" charset="0"/>
                <a:ea typeface="Barlow" pitchFamily="34" charset="-122"/>
                <a:cs typeface="Barlow" pitchFamily="34" charset="-120"/>
              </a:rPr>
              <a:t>Claims and Requests</a:t>
            </a:r>
            <a:endParaRPr lang="en-US" sz="2187" dirty="0"/>
          </a:p>
        </p:txBody>
      </p:sp>
      <p:sp>
        <p:nvSpPr>
          <p:cNvPr id="13" name="Text 7"/>
          <p:cNvSpPr/>
          <p:nvPr/>
        </p:nvSpPr>
        <p:spPr>
          <a:xfrm>
            <a:off x="9389031" y="4713446"/>
            <a:ext cx="3258979" cy="1421606"/>
          </a:xfrm>
          <a:prstGeom prst="rect">
            <a:avLst/>
          </a:prstGeom>
          <a:noFill/>
          <a:ln/>
        </p:spPr>
        <p:txBody>
          <a:bodyPr wrap="square" rtlCol="0" anchor="t"/>
          <a:lstStyle/>
          <a:p>
            <a:pPr marL="0" indent="0" algn="l">
              <a:lnSpc>
                <a:spcPts val="2799"/>
              </a:lnSpc>
              <a:buNone/>
            </a:pPr>
            <a:r>
              <a:rPr lang="en-US" sz="1750" dirty="0">
                <a:solidFill>
                  <a:srgbClr val="272525"/>
                </a:solidFill>
                <a:latin typeface="Montserrat" pitchFamily="34" charset="0"/>
                <a:ea typeface="Montserrat" pitchFamily="34" charset="-122"/>
                <a:cs typeface="Montserrat" pitchFamily="34" charset="-120"/>
              </a:rPr>
              <a:t>Facilitates the submission and resolution of claims and user requests, ensuring streamlined query handling.</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sp>
        <p:nvSpPr>
          <p:cNvPr id="4" name="Text 1"/>
          <p:cNvSpPr/>
          <p:nvPr/>
        </p:nvSpPr>
        <p:spPr>
          <a:xfrm>
            <a:off x="1760220" y="3367683"/>
            <a:ext cx="6812280" cy="694373"/>
          </a:xfrm>
          <a:prstGeom prst="rect">
            <a:avLst/>
          </a:prstGeom>
          <a:noFill/>
          <a:ln/>
        </p:spPr>
        <p:txBody>
          <a:bodyPr wrap="none" rtlCol="0" anchor="t"/>
          <a:lstStyle/>
          <a:p>
            <a:pPr marL="0" indent="0">
              <a:lnSpc>
                <a:spcPts val="5468"/>
              </a:lnSpc>
              <a:buNone/>
            </a:pPr>
            <a:r>
              <a:rPr lang="en-US" sz="4374" b="1" dirty="0">
                <a:solidFill>
                  <a:srgbClr val="396AF1"/>
                </a:solidFill>
                <a:latin typeface="Barlow" pitchFamily="34" charset="0"/>
                <a:ea typeface="Barlow" pitchFamily="34" charset="-122"/>
                <a:cs typeface="Barlow" pitchFamily="34" charset="-120"/>
              </a:rPr>
              <a:t>User Roles and Permissions</a:t>
            </a:r>
            <a:endParaRPr lang="en-US" sz="4374" dirty="0"/>
          </a:p>
        </p:txBody>
      </p:sp>
      <p:pic>
        <p:nvPicPr>
          <p:cNvPr id="5" name="Image 1" descr="preencoded.png"/>
          <p:cNvPicPr>
            <a:picLocks noChangeAspect="1"/>
          </p:cNvPicPr>
          <p:nvPr/>
        </p:nvPicPr>
        <p:blipFill>
          <a:blip r:embed="rId4"/>
          <a:stretch>
            <a:fillRect/>
          </a:stretch>
        </p:blipFill>
        <p:spPr>
          <a:xfrm>
            <a:off x="1787962" y="4595336"/>
            <a:ext cx="124897" cy="166568"/>
          </a:xfrm>
          <a:prstGeom prst="rect">
            <a:avLst/>
          </a:prstGeom>
        </p:spPr>
      </p:pic>
      <p:sp>
        <p:nvSpPr>
          <p:cNvPr id="6" name="Text 2"/>
          <p:cNvSpPr/>
          <p:nvPr/>
        </p:nvSpPr>
        <p:spPr>
          <a:xfrm>
            <a:off x="2093476" y="4506397"/>
            <a:ext cx="10776704" cy="355402"/>
          </a:xfrm>
          <a:prstGeom prst="rect">
            <a:avLst/>
          </a:prstGeom>
          <a:noFill/>
          <a:ln/>
        </p:spPr>
        <p:txBody>
          <a:bodyPr wrap="non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User Roles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sp>
        <p:nvSpPr>
          <p:cNvPr id="4" name="Text 1"/>
          <p:cNvSpPr/>
          <p:nvPr/>
        </p:nvSpPr>
        <p:spPr>
          <a:xfrm>
            <a:off x="1760220" y="2020967"/>
            <a:ext cx="4443889" cy="694373"/>
          </a:xfrm>
          <a:prstGeom prst="rect">
            <a:avLst/>
          </a:prstGeom>
          <a:noFill/>
          <a:ln/>
        </p:spPr>
        <p:txBody>
          <a:bodyPr wrap="none" rtlCol="0" anchor="t"/>
          <a:lstStyle/>
          <a:p>
            <a:pPr marL="0" indent="0">
              <a:lnSpc>
                <a:spcPts val="5468"/>
              </a:lnSpc>
              <a:buNone/>
            </a:pPr>
            <a:r>
              <a:rPr lang="en-US" sz="4374" b="1" dirty="0">
                <a:solidFill>
                  <a:srgbClr val="396AF1"/>
                </a:solidFill>
                <a:latin typeface="Barlow" pitchFamily="34" charset="0"/>
                <a:ea typeface="Barlow" pitchFamily="34" charset="-122"/>
                <a:cs typeface="Barlow" pitchFamily="34" charset="-120"/>
              </a:rPr>
              <a:t>Data Flow</a:t>
            </a:r>
            <a:endParaRPr lang="en-US" sz="4374" dirty="0"/>
          </a:p>
        </p:txBody>
      </p:sp>
      <p:sp>
        <p:nvSpPr>
          <p:cNvPr id="5" name="Shape 2"/>
          <p:cNvSpPr/>
          <p:nvPr/>
        </p:nvSpPr>
        <p:spPr>
          <a:xfrm>
            <a:off x="1760220" y="3159681"/>
            <a:ext cx="3555206" cy="3048953"/>
          </a:xfrm>
          <a:prstGeom prst="roundRect">
            <a:avLst>
              <a:gd name="adj" fmla="val 4373"/>
            </a:avLst>
          </a:prstGeom>
          <a:solidFill>
            <a:srgbClr val="EEEFF5"/>
          </a:solidFill>
          <a:ln/>
        </p:spPr>
      </p:sp>
      <p:sp>
        <p:nvSpPr>
          <p:cNvPr id="6" name="Text 3"/>
          <p:cNvSpPr/>
          <p:nvPr/>
        </p:nvSpPr>
        <p:spPr>
          <a:xfrm>
            <a:off x="1982391" y="3381851"/>
            <a:ext cx="3110865" cy="694373"/>
          </a:xfrm>
          <a:prstGeom prst="rect">
            <a:avLst/>
          </a:prstGeom>
          <a:noFill/>
          <a:ln/>
        </p:spPr>
        <p:txBody>
          <a:bodyPr wrap="squar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User Registration and Authentication</a:t>
            </a:r>
            <a:endParaRPr lang="en-US" sz="2187" dirty="0"/>
          </a:p>
        </p:txBody>
      </p:sp>
      <p:sp>
        <p:nvSpPr>
          <p:cNvPr id="7" name="Text 4"/>
          <p:cNvSpPr/>
          <p:nvPr/>
        </p:nvSpPr>
        <p:spPr>
          <a:xfrm>
            <a:off x="1982391" y="4209455"/>
            <a:ext cx="3110865" cy="1777008"/>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Enables new user registrations and provides a secure authentication process for access to the system.</a:t>
            </a:r>
            <a:endParaRPr lang="en-US" sz="1750" dirty="0"/>
          </a:p>
        </p:txBody>
      </p:sp>
      <p:sp>
        <p:nvSpPr>
          <p:cNvPr id="8" name="Shape 5"/>
          <p:cNvSpPr/>
          <p:nvPr/>
        </p:nvSpPr>
        <p:spPr>
          <a:xfrm>
            <a:off x="5537597" y="3159681"/>
            <a:ext cx="3555206" cy="3048953"/>
          </a:xfrm>
          <a:prstGeom prst="roundRect">
            <a:avLst>
              <a:gd name="adj" fmla="val 4373"/>
            </a:avLst>
          </a:prstGeom>
          <a:solidFill>
            <a:srgbClr val="EEEFF5"/>
          </a:solidFill>
          <a:ln/>
        </p:spPr>
      </p:sp>
      <p:sp>
        <p:nvSpPr>
          <p:cNvPr id="9" name="Text 6"/>
          <p:cNvSpPr/>
          <p:nvPr/>
        </p:nvSpPr>
        <p:spPr>
          <a:xfrm>
            <a:off x="5759768" y="3381851"/>
            <a:ext cx="3017520"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Book Borrowing Process</a:t>
            </a:r>
            <a:endParaRPr lang="en-US" sz="2187" dirty="0"/>
          </a:p>
        </p:txBody>
      </p:sp>
      <p:sp>
        <p:nvSpPr>
          <p:cNvPr id="10" name="Text 7"/>
          <p:cNvSpPr/>
          <p:nvPr/>
        </p:nvSpPr>
        <p:spPr>
          <a:xfrm>
            <a:off x="5759768" y="3862268"/>
            <a:ext cx="3110865" cy="1421606"/>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Guides users through the process of borrowing books, tracking borrow and return dates seamlessly.</a:t>
            </a:r>
            <a:endParaRPr lang="en-US" sz="1750" dirty="0"/>
          </a:p>
        </p:txBody>
      </p:sp>
      <p:sp>
        <p:nvSpPr>
          <p:cNvPr id="11" name="Shape 8"/>
          <p:cNvSpPr/>
          <p:nvPr/>
        </p:nvSpPr>
        <p:spPr>
          <a:xfrm>
            <a:off x="9314974" y="3159681"/>
            <a:ext cx="3555206" cy="3048953"/>
          </a:xfrm>
          <a:prstGeom prst="roundRect">
            <a:avLst>
              <a:gd name="adj" fmla="val 4373"/>
            </a:avLst>
          </a:prstGeom>
          <a:solidFill>
            <a:srgbClr val="EEEFF5"/>
          </a:solidFill>
          <a:ln/>
        </p:spPr>
      </p:sp>
      <p:sp>
        <p:nvSpPr>
          <p:cNvPr id="12" name="Text 9"/>
          <p:cNvSpPr/>
          <p:nvPr/>
        </p:nvSpPr>
        <p:spPr>
          <a:xfrm>
            <a:off x="9537144" y="3381851"/>
            <a:ext cx="2221944"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Claim Submission</a:t>
            </a:r>
            <a:endParaRPr lang="en-US" sz="2187" dirty="0"/>
          </a:p>
        </p:txBody>
      </p:sp>
      <p:sp>
        <p:nvSpPr>
          <p:cNvPr id="13" name="Text 10"/>
          <p:cNvSpPr/>
          <p:nvPr/>
        </p:nvSpPr>
        <p:spPr>
          <a:xfrm>
            <a:off x="9537144" y="3862268"/>
            <a:ext cx="3110865" cy="1421606"/>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Facilitates the submission and tracking of claims and requests, ensuring timely resolutions.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sp>
        <p:nvSpPr>
          <p:cNvPr id="4" name="Text 1"/>
          <p:cNvSpPr/>
          <p:nvPr/>
        </p:nvSpPr>
        <p:spPr>
          <a:xfrm>
            <a:off x="1760220" y="2197537"/>
            <a:ext cx="4443889" cy="694373"/>
          </a:xfrm>
          <a:prstGeom prst="rect">
            <a:avLst/>
          </a:prstGeom>
          <a:noFill/>
          <a:ln/>
        </p:spPr>
        <p:txBody>
          <a:bodyPr wrap="none" rtlCol="0" anchor="t"/>
          <a:lstStyle/>
          <a:p>
            <a:pPr marL="0" indent="0">
              <a:lnSpc>
                <a:spcPts val="5468"/>
              </a:lnSpc>
              <a:buNone/>
            </a:pPr>
            <a:r>
              <a:rPr lang="en-US" sz="4374" b="1" dirty="0">
                <a:solidFill>
                  <a:srgbClr val="396AF1"/>
                </a:solidFill>
                <a:latin typeface="Barlow" pitchFamily="34" charset="0"/>
                <a:ea typeface="Barlow" pitchFamily="34" charset="-122"/>
                <a:cs typeface="Barlow" pitchFamily="34" charset="-120"/>
              </a:rPr>
              <a:t>Interfaces</a:t>
            </a:r>
            <a:endParaRPr lang="en-US" sz="4374" dirty="0"/>
          </a:p>
        </p:txBody>
      </p:sp>
      <p:sp>
        <p:nvSpPr>
          <p:cNvPr id="5" name="Text 2"/>
          <p:cNvSpPr/>
          <p:nvPr/>
        </p:nvSpPr>
        <p:spPr>
          <a:xfrm>
            <a:off x="1982391" y="3477101"/>
            <a:ext cx="5106829" cy="355402"/>
          </a:xfrm>
          <a:prstGeom prst="rect">
            <a:avLst/>
          </a:prstGeom>
          <a:noFill/>
          <a:ln/>
        </p:spPr>
        <p:txBody>
          <a:bodyPr wrap="non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User Interface</a:t>
            </a:r>
            <a:endParaRPr lang="en-US" sz="1750" dirty="0"/>
          </a:p>
        </p:txBody>
      </p:sp>
      <p:sp>
        <p:nvSpPr>
          <p:cNvPr id="6" name="Text 3"/>
          <p:cNvSpPr/>
          <p:nvPr/>
        </p:nvSpPr>
        <p:spPr>
          <a:xfrm>
            <a:off x="7541181" y="3477101"/>
            <a:ext cx="5106829" cy="1066205"/>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Interactive and user-friendly interface for users to navigate and access library resources.</a:t>
            </a:r>
            <a:endParaRPr lang="en-US" sz="1750" dirty="0"/>
          </a:p>
        </p:txBody>
      </p:sp>
      <p:sp>
        <p:nvSpPr>
          <p:cNvPr id="7" name="Shape 4"/>
          <p:cNvSpPr/>
          <p:nvPr/>
        </p:nvSpPr>
        <p:spPr>
          <a:xfrm>
            <a:off x="1760220" y="4684157"/>
            <a:ext cx="11109960" cy="1347907"/>
          </a:xfrm>
          <a:prstGeom prst="rect">
            <a:avLst/>
          </a:prstGeom>
          <a:solidFill>
            <a:srgbClr val="4B54FF">
              <a:alpha val="5000"/>
            </a:srgbClr>
          </a:solidFill>
          <a:ln/>
        </p:spPr>
      </p:sp>
      <p:sp>
        <p:nvSpPr>
          <p:cNvPr id="8" name="Text 5"/>
          <p:cNvSpPr/>
          <p:nvPr/>
        </p:nvSpPr>
        <p:spPr>
          <a:xfrm>
            <a:off x="1982391" y="4825008"/>
            <a:ext cx="5106829" cy="355402"/>
          </a:xfrm>
          <a:prstGeom prst="rect">
            <a:avLst/>
          </a:prstGeom>
          <a:noFill/>
          <a:ln/>
        </p:spPr>
        <p:txBody>
          <a:bodyPr wrap="non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Admin Interface</a:t>
            </a:r>
            <a:endParaRPr lang="en-US" sz="1750" dirty="0"/>
          </a:p>
        </p:txBody>
      </p:sp>
      <p:sp>
        <p:nvSpPr>
          <p:cNvPr id="9" name="Text 6"/>
          <p:cNvSpPr/>
          <p:nvPr/>
        </p:nvSpPr>
        <p:spPr>
          <a:xfrm>
            <a:off x="7541181" y="4825008"/>
            <a:ext cx="5106829" cy="1066205"/>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Comprehensive dashboard and controls for administrators to manage system functionalities efficiently.</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sp>
        <p:nvSpPr>
          <p:cNvPr id="4" name="Text 1"/>
          <p:cNvSpPr/>
          <p:nvPr/>
        </p:nvSpPr>
        <p:spPr>
          <a:xfrm>
            <a:off x="1760220" y="3367683"/>
            <a:ext cx="4564380" cy="694373"/>
          </a:xfrm>
          <a:prstGeom prst="rect">
            <a:avLst/>
          </a:prstGeom>
          <a:noFill/>
          <a:ln/>
        </p:spPr>
        <p:txBody>
          <a:bodyPr wrap="none" rtlCol="0" anchor="t"/>
          <a:lstStyle/>
          <a:p>
            <a:pPr marL="0" indent="0">
              <a:lnSpc>
                <a:spcPts val="5468"/>
              </a:lnSpc>
              <a:buNone/>
            </a:pPr>
            <a:r>
              <a:rPr lang="en-US" sz="4374" b="1" dirty="0">
                <a:solidFill>
                  <a:srgbClr val="396AF1"/>
                </a:solidFill>
                <a:latin typeface="Barlow" pitchFamily="34" charset="0"/>
                <a:ea typeface="Barlow" pitchFamily="34" charset="-122"/>
                <a:cs typeface="Barlow" pitchFamily="34" charset="-120"/>
              </a:rPr>
              <a:t>Security Measures</a:t>
            </a:r>
            <a:endParaRPr lang="en-US" sz="4374" dirty="0"/>
          </a:p>
        </p:txBody>
      </p:sp>
      <p:pic>
        <p:nvPicPr>
          <p:cNvPr id="5" name="Image 1" descr="preencoded.png"/>
          <p:cNvPicPr>
            <a:picLocks noChangeAspect="1"/>
          </p:cNvPicPr>
          <p:nvPr/>
        </p:nvPicPr>
        <p:blipFill>
          <a:blip r:embed="rId4"/>
          <a:stretch>
            <a:fillRect/>
          </a:stretch>
        </p:blipFill>
        <p:spPr>
          <a:xfrm>
            <a:off x="1787962" y="4595336"/>
            <a:ext cx="124897" cy="166568"/>
          </a:xfrm>
          <a:prstGeom prst="rect">
            <a:avLst/>
          </a:prstGeom>
        </p:spPr>
      </p:pic>
      <p:sp>
        <p:nvSpPr>
          <p:cNvPr id="6" name="Text 2"/>
          <p:cNvSpPr/>
          <p:nvPr/>
        </p:nvSpPr>
        <p:spPr>
          <a:xfrm>
            <a:off x="2093476" y="4506397"/>
            <a:ext cx="10776704" cy="355402"/>
          </a:xfrm>
          <a:prstGeom prst="rect">
            <a:avLst/>
          </a:prstGeom>
          <a:noFill/>
          <a:ln/>
        </p:spPr>
        <p:txBody>
          <a:bodyPr wrap="non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Secure Communication</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357</Words>
  <Application>Microsoft Office PowerPoint</Application>
  <PresentationFormat>Custom</PresentationFormat>
  <Paragraphs>65</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Barlow</vt:lpstr>
      <vt:lpstr>Calibri</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Administrator</cp:lastModifiedBy>
  <cp:revision>3</cp:revision>
  <dcterms:created xsi:type="dcterms:W3CDTF">2023-12-19T23:09:00Z</dcterms:created>
  <dcterms:modified xsi:type="dcterms:W3CDTF">2023-12-19T23:15:35Z</dcterms:modified>
</cp:coreProperties>
</file>