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ExtraBold" charset="1" panose="00000900000000000000"/>
      <p:regular r:id="rId10"/>
    </p:embeddedFont>
    <p:embeddedFont>
      <p:font typeface="Poppins ExtraBold Bold" charset="1" panose="00000A00000000000000"/>
      <p:regular r:id="rId11"/>
    </p:embeddedFont>
    <p:embeddedFont>
      <p:font typeface="Poppins ExtraBold Italics" charset="1" panose="00000900000000000000"/>
      <p:regular r:id="rId12"/>
    </p:embeddedFont>
    <p:embeddedFont>
      <p:font typeface="Poppins ExtraBold Bold Italics" charset="1" panose="00000A00000000000000"/>
      <p:regular r:id="rId13"/>
    </p:embeddedFont>
    <p:embeddedFont>
      <p:font typeface="Poppins" charset="1" panose="00000500000000000000"/>
      <p:regular r:id="rId14"/>
    </p:embeddedFont>
    <p:embeddedFont>
      <p:font typeface="Poppins Bold" charset="1" panose="00000800000000000000"/>
      <p:regular r:id="rId15"/>
    </p:embeddedFont>
    <p:embeddedFont>
      <p:font typeface="Poppins Italics" charset="1" panose="00000500000000000000"/>
      <p:regular r:id="rId16"/>
    </p:embeddedFont>
    <p:embeddedFont>
      <p:font typeface="Poppins Bold Italics"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jpe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177" t="2685" r="1193" b="2685"/>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733765" y="4764643"/>
            <a:ext cx="2525535" cy="2525535"/>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4921780" y="-1199392"/>
            <a:ext cx="3749427" cy="3749427"/>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610902" y="2896011"/>
            <a:ext cx="1122863" cy="1122863"/>
          </a:xfrm>
          <a:prstGeom prst="rect">
            <a:avLst/>
          </a:prstGeom>
        </p:spPr>
      </p:pic>
      <p:pic>
        <p:nvPicPr>
          <p:cNvPr name="Picture 6" id="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777206" y="467268"/>
            <a:ext cx="1684295" cy="1684295"/>
          </a:xfrm>
          <a:prstGeom prst="rect">
            <a:avLst/>
          </a:prstGeom>
        </p:spPr>
      </p:pic>
      <p:pic>
        <p:nvPicPr>
          <p:cNvPr name="Picture 7" id="7"/>
          <p:cNvPicPr>
            <a:picLocks noChangeAspect="true"/>
          </p:cNvPicPr>
          <p:nvPr/>
        </p:nvPicPr>
        <p:blipFill>
          <a:blip r:embed="rId9"/>
          <a:srcRect l="0" t="0" r="0" b="0"/>
          <a:stretch>
            <a:fillRect/>
          </a:stretch>
        </p:blipFill>
        <p:spPr>
          <a:xfrm flipH="false" flipV="false" rot="0">
            <a:off x="957064" y="675322"/>
            <a:ext cx="1324579" cy="1324579"/>
          </a:xfrm>
          <a:prstGeom prst="rect">
            <a:avLst/>
          </a:prstGeom>
        </p:spPr>
      </p:pic>
      <p:sp>
        <p:nvSpPr>
          <p:cNvPr name="TextBox 8" id="8"/>
          <p:cNvSpPr txBox="true"/>
          <p:nvPr/>
        </p:nvSpPr>
        <p:spPr>
          <a:xfrm rot="0">
            <a:off x="957064" y="3145146"/>
            <a:ext cx="9831348" cy="1109333"/>
          </a:xfrm>
          <a:prstGeom prst="rect">
            <a:avLst/>
          </a:prstGeom>
        </p:spPr>
        <p:txBody>
          <a:bodyPr anchor="t" rtlCol="false" tIns="0" lIns="0" bIns="0" rIns="0">
            <a:spAutoFit/>
          </a:bodyPr>
          <a:lstStyle/>
          <a:p>
            <a:pPr algn="ctr" marL="0" indent="0" lvl="0">
              <a:lnSpc>
                <a:spcPts val="8680"/>
              </a:lnSpc>
              <a:spcBef>
                <a:spcPct val="0"/>
              </a:spcBef>
            </a:pPr>
            <a:r>
              <a:rPr lang="en-US" sz="6200">
                <a:solidFill>
                  <a:srgbClr val="FFFFFF"/>
                </a:solidFill>
                <a:latin typeface="Poppins Bold"/>
              </a:rPr>
              <a:t>Unlocking the potential :</a:t>
            </a:r>
          </a:p>
        </p:txBody>
      </p:sp>
      <p:sp>
        <p:nvSpPr>
          <p:cNvPr name="TextBox 9" id="9"/>
          <p:cNvSpPr txBox="true"/>
          <p:nvPr/>
        </p:nvSpPr>
        <p:spPr>
          <a:xfrm rot="0">
            <a:off x="957064" y="4375141"/>
            <a:ext cx="5714524" cy="1652269"/>
          </a:xfrm>
          <a:prstGeom prst="rect">
            <a:avLst/>
          </a:prstGeom>
        </p:spPr>
        <p:txBody>
          <a:bodyPr anchor="t" rtlCol="false" tIns="0" lIns="0" bIns="0" rIns="0">
            <a:spAutoFit/>
          </a:bodyPr>
          <a:lstStyle/>
          <a:p>
            <a:pPr algn="ctr">
              <a:lnSpc>
                <a:spcPts val="12880"/>
              </a:lnSpc>
            </a:pPr>
            <a:r>
              <a:rPr lang="en-US" sz="9200">
                <a:solidFill>
                  <a:srgbClr val="FFFFFF"/>
                </a:solidFill>
                <a:latin typeface="Poppins ExtraBold"/>
              </a:rPr>
              <a:t>REST APIs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40475" y="597387"/>
            <a:ext cx="862626" cy="862626"/>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154942" y="8073911"/>
            <a:ext cx="3780357" cy="3780357"/>
          </a:xfrm>
          <a:prstGeom prst="rect">
            <a:avLst/>
          </a:prstGeom>
        </p:spPr>
      </p:pic>
      <p:grpSp>
        <p:nvGrpSpPr>
          <p:cNvPr name="Group 4" id="4"/>
          <p:cNvGrpSpPr/>
          <p:nvPr/>
        </p:nvGrpSpPr>
        <p:grpSpPr>
          <a:xfrm rot="0">
            <a:off x="14772195" y="1240101"/>
            <a:ext cx="2765494" cy="2765494"/>
            <a:chOff x="0" y="0"/>
            <a:chExt cx="3687325" cy="3687325"/>
          </a:xfrm>
        </p:grpSpPr>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3687325" cy="3687325"/>
            </a:xfrm>
            <a:prstGeom prst="rect">
              <a:avLst/>
            </a:prstGeom>
          </p:spPr>
        </p:pic>
        <p:sp>
          <p:nvSpPr>
            <p:cNvPr name="TextBox 6" id="6"/>
            <p:cNvSpPr txBox="true"/>
            <p:nvPr/>
          </p:nvSpPr>
          <p:spPr>
            <a:xfrm rot="0">
              <a:off x="1047417" y="1489286"/>
              <a:ext cx="1592492" cy="716658"/>
            </a:xfrm>
            <a:prstGeom prst="rect">
              <a:avLst/>
            </a:prstGeom>
          </p:spPr>
          <p:txBody>
            <a:bodyPr anchor="t" rtlCol="false" tIns="0" lIns="0" bIns="0" rIns="0">
              <a:spAutoFit/>
            </a:bodyPr>
            <a:lstStyle/>
            <a:p>
              <a:pPr algn="ctr">
                <a:lnSpc>
                  <a:spcPts val="4015"/>
                </a:lnSpc>
                <a:spcBef>
                  <a:spcPct val="0"/>
                </a:spcBef>
              </a:pPr>
              <a:r>
                <a:rPr lang="en-US" sz="3346" spc="117">
                  <a:solidFill>
                    <a:srgbClr val="FFFFFF"/>
                  </a:solidFill>
                  <a:latin typeface="Poppins Bold"/>
                </a:rPr>
                <a:t>POST</a:t>
              </a:r>
            </a:p>
          </p:txBody>
        </p:sp>
      </p:grpSp>
      <p:sp>
        <p:nvSpPr>
          <p:cNvPr name="TextBox 7" id="7"/>
          <p:cNvSpPr txBox="true"/>
          <p:nvPr/>
        </p:nvSpPr>
        <p:spPr>
          <a:xfrm rot="0">
            <a:off x="1661616" y="1192476"/>
            <a:ext cx="12752065" cy="8258173"/>
          </a:xfrm>
          <a:prstGeom prst="rect">
            <a:avLst/>
          </a:prstGeom>
        </p:spPr>
        <p:txBody>
          <a:bodyPr anchor="t" rtlCol="false" tIns="0" lIns="0" bIns="0" rIns="0">
            <a:spAutoFit/>
          </a:bodyPr>
          <a:lstStyle/>
          <a:p>
            <a:pPr marL="661263" indent="-330632" lvl="1">
              <a:lnSpc>
                <a:spcPts val="3889"/>
              </a:lnSpc>
              <a:buFont typeface="Arial"/>
              <a:buChar char="•"/>
            </a:pPr>
            <a:r>
              <a:rPr lang="en-US" sz="3062" spc="107">
                <a:solidFill>
                  <a:srgbClr val="FFFFFF"/>
                </a:solidFill>
                <a:latin typeface="Poppins"/>
              </a:rPr>
              <a:t>The POST method is used to submit data to the server and create new resources.</a:t>
            </a:r>
          </a:p>
          <a:p>
            <a:pPr>
              <a:lnSpc>
                <a:spcPts val="3889"/>
              </a:lnSpc>
            </a:pPr>
          </a:p>
          <a:p>
            <a:pPr marL="661263" indent="-330632" lvl="1">
              <a:lnSpc>
                <a:spcPts val="3889"/>
              </a:lnSpc>
              <a:buFont typeface="Arial"/>
              <a:buChar char="•"/>
            </a:pPr>
            <a:r>
              <a:rPr lang="en-US" sz="3062" spc="107">
                <a:solidFill>
                  <a:srgbClr val="FFFFFF"/>
                </a:solidFill>
                <a:latin typeface="Poppins"/>
              </a:rPr>
              <a:t>Clients send a POST request to a specific URL endpoint, including the data in the request body.</a:t>
            </a:r>
          </a:p>
          <a:p>
            <a:pPr>
              <a:lnSpc>
                <a:spcPts val="3889"/>
              </a:lnSpc>
            </a:pPr>
          </a:p>
          <a:p>
            <a:pPr marL="661263" indent="-330632" lvl="1">
              <a:lnSpc>
                <a:spcPts val="3889"/>
              </a:lnSpc>
              <a:buFont typeface="Arial"/>
              <a:buChar char="•"/>
            </a:pPr>
            <a:r>
              <a:rPr lang="en-US" sz="3062" spc="107">
                <a:solidFill>
                  <a:srgbClr val="FFFFFF"/>
                </a:solidFill>
                <a:latin typeface="Poppins"/>
              </a:rPr>
              <a:t>POST requests are non-idempotent, meaning calling the request multiple times can result in the creation of multiple resources.</a:t>
            </a:r>
          </a:p>
          <a:p>
            <a:pPr>
              <a:lnSpc>
                <a:spcPts val="3889"/>
              </a:lnSpc>
            </a:pPr>
          </a:p>
          <a:p>
            <a:pPr marL="661263" indent="-330632" lvl="1">
              <a:lnSpc>
                <a:spcPts val="3889"/>
              </a:lnSpc>
              <a:buFont typeface="Arial"/>
              <a:buChar char="•"/>
            </a:pPr>
            <a:r>
              <a:rPr lang="en-US" sz="3062" spc="107">
                <a:solidFill>
                  <a:srgbClr val="FFFFFF"/>
                </a:solidFill>
                <a:latin typeface="Poppins"/>
              </a:rPr>
              <a:t>The server processes the data and creates a new resource based on the provided information.</a:t>
            </a:r>
          </a:p>
          <a:p>
            <a:pPr>
              <a:lnSpc>
                <a:spcPts val="3889"/>
              </a:lnSpc>
            </a:pPr>
          </a:p>
          <a:p>
            <a:pPr marL="661263" indent="-330632" lvl="1">
              <a:lnSpc>
                <a:spcPts val="3889"/>
              </a:lnSpc>
              <a:buFont typeface="Arial"/>
              <a:buChar char="•"/>
            </a:pPr>
            <a:r>
              <a:rPr lang="en-US" sz="3062" spc="107">
                <a:solidFill>
                  <a:srgbClr val="FFFFFF"/>
                </a:solidFill>
                <a:latin typeface="Poppins"/>
              </a:rPr>
              <a:t>The server responds with a status code indicating the success or failure of the operation, along with any relevant details about the newly created resource.</a:t>
            </a:r>
          </a:p>
          <a:p>
            <a:pPr>
              <a:lnSpc>
                <a:spcPts val="388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7987" y="597387"/>
            <a:ext cx="862626" cy="862626"/>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99179" y="8396822"/>
            <a:ext cx="3780357" cy="3780357"/>
          </a:xfrm>
          <a:prstGeom prst="rect">
            <a:avLst/>
          </a:prstGeom>
        </p:spPr>
      </p:pic>
      <p:grpSp>
        <p:nvGrpSpPr>
          <p:cNvPr name="Group 4" id="4"/>
          <p:cNvGrpSpPr/>
          <p:nvPr/>
        </p:nvGrpSpPr>
        <p:grpSpPr>
          <a:xfrm rot="0">
            <a:off x="618552" y="1028700"/>
            <a:ext cx="2788559" cy="2754165"/>
            <a:chOff x="0" y="0"/>
            <a:chExt cx="3718079" cy="3672220"/>
          </a:xfrm>
        </p:grpSpPr>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616" r="0" b="616"/>
            <a:stretch>
              <a:fillRect/>
            </a:stretch>
          </p:blipFill>
          <p:spPr>
            <a:xfrm flipH="false" flipV="false" rot="0">
              <a:off x="0" y="0"/>
              <a:ext cx="3718079" cy="3672220"/>
            </a:xfrm>
            <a:prstGeom prst="rect">
              <a:avLst/>
            </a:prstGeom>
          </p:spPr>
        </p:pic>
        <p:sp>
          <p:nvSpPr>
            <p:cNvPr name="TextBox 6" id="6"/>
            <p:cNvSpPr txBox="true"/>
            <p:nvPr/>
          </p:nvSpPr>
          <p:spPr>
            <a:xfrm rot="0">
              <a:off x="1009765" y="1333744"/>
              <a:ext cx="1605774" cy="949325"/>
            </a:xfrm>
            <a:prstGeom prst="rect">
              <a:avLst/>
            </a:prstGeom>
          </p:spPr>
          <p:txBody>
            <a:bodyPr anchor="t" rtlCol="false" tIns="0" lIns="0" bIns="0" rIns="0">
              <a:spAutoFit/>
            </a:bodyPr>
            <a:lstStyle/>
            <a:p>
              <a:pPr algn="ctr">
                <a:lnSpc>
                  <a:spcPts val="5332"/>
                </a:lnSpc>
                <a:spcBef>
                  <a:spcPct val="0"/>
                </a:spcBef>
              </a:pPr>
              <a:r>
                <a:rPr lang="en-US" sz="4443" spc="155">
                  <a:solidFill>
                    <a:srgbClr val="FFFFFF"/>
                  </a:solidFill>
                  <a:latin typeface="Poppins Bold"/>
                </a:rPr>
                <a:t>PUT</a:t>
              </a:r>
            </a:p>
          </p:txBody>
        </p:sp>
      </p:grpSp>
      <p:sp>
        <p:nvSpPr>
          <p:cNvPr name="TextBox 7" id="7"/>
          <p:cNvSpPr txBox="true"/>
          <p:nvPr/>
        </p:nvSpPr>
        <p:spPr>
          <a:xfrm rot="0">
            <a:off x="3407111" y="1431438"/>
            <a:ext cx="14057246" cy="8019023"/>
          </a:xfrm>
          <a:prstGeom prst="rect">
            <a:avLst/>
          </a:prstGeom>
        </p:spPr>
        <p:txBody>
          <a:bodyPr anchor="t" rtlCol="false" tIns="0" lIns="0" bIns="0" rIns="0">
            <a:spAutoFit/>
          </a:bodyPr>
          <a:lstStyle/>
          <a:p>
            <a:pPr marL="710498" indent="-355249" lvl="1">
              <a:lnSpc>
                <a:spcPts val="3949"/>
              </a:lnSpc>
              <a:buFont typeface="Arial"/>
              <a:buChar char="•"/>
            </a:pPr>
            <a:r>
              <a:rPr lang="en-US" sz="3290" spc="115">
                <a:solidFill>
                  <a:srgbClr val="FFFFFF"/>
                </a:solidFill>
                <a:latin typeface="Poppins"/>
              </a:rPr>
              <a:t>The PUT method is used to update or replace an existing resource in RESTful APIs.</a:t>
            </a:r>
          </a:p>
          <a:p>
            <a:pPr>
              <a:lnSpc>
                <a:spcPts val="3949"/>
              </a:lnSpc>
            </a:pPr>
          </a:p>
          <a:p>
            <a:pPr marL="710498" indent="-355249" lvl="1">
              <a:lnSpc>
                <a:spcPts val="3949"/>
              </a:lnSpc>
              <a:buFont typeface="Arial"/>
              <a:buChar char="•"/>
            </a:pPr>
            <a:r>
              <a:rPr lang="en-US" sz="3290" spc="115">
                <a:solidFill>
                  <a:srgbClr val="FFFFFF"/>
                </a:solidFill>
                <a:latin typeface="Poppins"/>
              </a:rPr>
              <a:t>Clients send a PUT request to a specific URL endpoint, providing a complete representation of the updated resource in the request body.</a:t>
            </a:r>
          </a:p>
          <a:p>
            <a:pPr>
              <a:lnSpc>
                <a:spcPts val="3949"/>
              </a:lnSpc>
            </a:pPr>
          </a:p>
          <a:p>
            <a:pPr marL="710498" indent="-355249" lvl="1">
              <a:lnSpc>
                <a:spcPts val="3949"/>
              </a:lnSpc>
              <a:buFont typeface="Arial"/>
              <a:buChar char="•"/>
            </a:pPr>
            <a:r>
              <a:rPr lang="en-US" sz="3290" spc="115">
                <a:solidFill>
                  <a:srgbClr val="FFFFFF"/>
                </a:solidFill>
                <a:latin typeface="Poppins"/>
              </a:rPr>
              <a:t>Unlike POST, PUT requests are idempotent, meaning calling the request multiple times produces the same result.</a:t>
            </a:r>
          </a:p>
          <a:p>
            <a:pPr>
              <a:lnSpc>
                <a:spcPts val="3949"/>
              </a:lnSpc>
            </a:pPr>
          </a:p>
          <a:p>
            <a:pPr marL="710498" indent="-355249" lvl="1">
              <a:lnSpc>
                <a:spcPts val="3949"/>
              </a:lnSpc>
              <a:buFont typeface="Arial"/>
              <a:buChar char="•"/>
            </a:pPr>
            <a:r>
              <a:rPr lang="en-US" sz="3290" spc="115">
                <a:solidFill>
                  <a:srgbClr val="FFFFFF"/>
                </a:solidFill>
                <a:latin typeface="Poppins"/>
              </a:rPr>
              <a:t>The server processes the PUT request and either updates the existing resource with the provided data or creates a new resource if it doesn't exist.</a:t>
            </a:r>
          </a:p>
          <a:p>
            <a:pPr>
              <a:lnSpc>
                <a:spcPts val="3949"/>
              </a:lnSpc>
            </a:pPr>
          </a:p>
          <a:p>
            <a:pPr marL="710498" indent="-355249" lvl="1">
              <a:lnSpc>
                <a:spcPts val="3949"/>
              </a:lnSpc>
              <a:buFont typeface="Arial"/>
              <a:buChar char="•"/>
            </a:pPr>
            <a:r>
              <a:rPr lang="en-US" sz="3290" spc="115">
                <a:solidFill>
                  <a:srgbClr val="FFFFFF"/>
                </a:solidFill>
                <a:latin typeface="Poppins"/>
              </a:rPr>
              <a:t>The response to a PUT request typically includes a status code indicating the success or failure of the operation.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025910" y="1275493"/>
            <a:ext cx="2765494" cy="2765494"/>
            <a:chOff x="0" y="0"/>
            <a:chExt cx="3687325" cy="368732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687325" cy="3687325"/>
            </a:xfrm>
            <a:prstGeom prst="rect">
              <a:avLst/>
            </a:prstGeom>
          </p:spPr>
        </p:pic>
        <p:sp>
          <p:nvSpPr>
            <p:cNvPr name="TextBox 4" id="4"/>
            <p:cNvSpPr txBox="true"/>
            <p:nvPr/>
          </p:nvSpPr>
          <p:spPr>
            <a:xfrm rot="0">
              <a:off x="1047417" y="1498811"/>
              <a:ext cx="1592492" cy="536575"/>
            </a:xfrm>
            <a:prstGeom prst="rect">
              <a:avLst/>
            </a:prstGeom>
          </p:spPr>
          <p:txBody>
            <a:bodyPr anchor="t" rtlCol="false" tIns="0" lIns="0" bIns="0" rIns="0">
              <a:spAutoFit/>
            </a:bodyPr>
            <a:lstStyle/>
            <a:p>
              <a:pPr algn="ctr">
                <a:lnSpc>
                  <a:spcPts val="3055"/>
                </a:lnSpc>
                <a:spcBef>
                  <a:spcPct val="0"/>
                </a:spcBef>
              </a:pPr>
              <a:r>
                <a:rPr lang="en-US" sz="2546" spc="89">
                  <a:solidFill>
                    <a:srgbClr val="FFFFFF"/>
                  </a:solidFill>
                  <a:latin typeface="Poppins Bold"/>
                </a:rPr>
                <a:t>DELETE</a:t>
              </a:r>
            </a:p>
          </p:txBody>
        </p:sp>
      </p:gr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40475" y="597387"/>
            <a:ext cx="862626" cy="86262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154942" y="8073911"/>
            <a:ext cx="3780357" cy="3780357"/>
          </a:xfrm>
          <a:prstGeom prst="rect">
            <a:avLst/>
          </a:prstGeom>
        </p:spPr>
      </p:pic>
      <p:sp>
        <p:nvSpPr>
          <p:cNvPr name="TextBox 7" id="7"/>
          <p:cNvSpPr txBox="true"/>
          <p:nvPr/>
        </p:nvSpPr>
        <p:spPr>
          <a:xfrm rot="0">
            <a:off x="717256" y="1606434"/>
            <a:ext cx="14054939" cy="7585738"/>
          </a:xfrm>
          <a:prstGeom prst="rect">
            <a:avLst/>
          </a:prstGeom>
        </p:spPr>
        <p:txBody>
          <a:bodyPr anchor="t" rtlCol="false" tIns="0" lIns="0" bIns="0" rIns="0">
            <a:spAutoFit/>
          </a:bodyPr>
          <a:lstStyle/>
          <a:p>
            <a:pPr marL="726809" indent="-363405" lvl="1">
              <a:lnSpc>
                <a:spcPts val="4039"/>
              </a:lnSpc>
              <a:buFont typeface="Arial"/>
              <a:buChar char="•"/>
            </a:pPr>
            <a:r>
              <a:rPr lang="en-US" sz="3366" spc="117">
                <a:solidFill>
                  <a:srgbClr val="FFFFFF"/>
                </a:solidFill>
                <a:latin typeface="Poppins"/>
              </a:rPr>
              <a:t>The DELETE method is used to remove a specific resource identified by its URL in RESTful APIs.</a:t>
            </a:r>
          </a:p>
          <a:p>
            <a:pPr>
              <a:lnSpc>
                <a:spcPts val="4039"/>
              </a:lnSpc>
            </a:pPr>
          </a:p>
          <a:p>
            <a:pPr marL="726809" indent="-363405" lvl="1">
              <a:lnSpc>
                <a:spcPts val="4039"/>
              </a:lnSpc>
              <a:buFont typeface="Arial"/>
              <a:buChar char="•"/>
            </a:pPr>
            <a:r>
              <a:rPr lang="en-US" sz="3366" spc="117">
                <a:solidFill>
                  <a:srgbClr val="FFFFFF"/>
                </a:solidFill>
                <a:latin typeface="Poppins"/>
              </a:rPr>
              <a:t>Clients send a DELETE request to a specific URL endpoint to initiate the deletion of the resource.</a:t>
            </a:r>
          </a:p>
          <a:p>
            <a:pPr>
              <a:lnSpc>
                <a:spcPts val="4039"/>
              </a:lnSpc>
            </a:pPr>
          </a:p>
          <a:p>
            <a:pPr marL="726809" indent="-363405" lvl="1">
              <a:lnSpc>
                <a:spcPts val="4039"/>
              </a:lnSpc>
              <a:buFont typeface="Arial"/>
              <a:buChar char="•"/>
            </a:pPr>
            <a:r>
              <a:rPr lang="en-US" sz="3366" spc="117">
                <a:solidFill>
                  <a:srgbClr val="FFFFFF"/>
                </a:solidFill>
                <a:latin typeface="Poppins"/>
              </a:rPr>
              <a:t>The server processes the DELETE request and permanently removes the specified resource from the server.</a:t>
            </a:r>
          </a:p>
          <a:p>
            <a:pPr>
              <a:lnSpc>
                <a:spcPts val="4039"/>
              </a:lnSpc>
            </a:pPr>
          </a:p>
          <a:p>
            <a:pPr marL="726809" indent="-363405" lvl="1">
              <a:lnSpc>
                <a:spcPts val="4039"/>
              </a:lnSpc>
              <a:buFont typeface="Arial"/>
              <a:buChar char="•"/>
            </a:pPr>
            <a:r>
              <a:rPr lang="en-US" sz="3366" spc="117">
                <a:solidFill>
                  <a:srgbClr val="FFFFFF"/>
                </a:solidFill>
                <a:latin typeface="Poppins"/>
              </a:rPr>
              <a:t>DELETE requests are idempotent, meaning calling the request multiple times has the same outcome of removing the resource.</a:t>
            </a:r>
          </a:p>
          <a:p>
            <a:pPr>
              <a:lnSpc>
                <a:spcPts val="4039"/>
              </a:lnSpc>
            </a:pPr>
          </a:p>
          <a:p>
            <a:pPr marL="726809" indent="-363405" lvl="1">
              <a:lnSpc>
                <a:spcPts val="4039"/>
              </a:lnSpc>
              <a:buFont typeface="Arial"/>
              <a:buChar char="•"/>
            </a:pPr>
            <a:r>
              <a:rPr lang="en-US" sz="3366" spc="117">
                <a:solidFill>
                  <a:srgbClr val="FFFFFF"/>
                </a:solidFill>
                <a:latin typeface="Poppins"/>
              </a:rPr>
              <a:t>The server responds with a status code indicating the success or failure of the deletion operation.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944546" y="442912"/>
            <a:ext cx="8398907" cy="1114425"/>
          </a:xfrm>
          <a:prstGeom prst="rect">
            <a:avLst/>
          </a:prstGeom>
        </p:spPr>
        <p:txBody>
          <a:bodyPr anchor="t" rtlCol="false" tIns="0" lIns="0" bIns="0" rIns="0">
            <a:spAutoFit/>
          </a:bodyPr>
          <a:lstStyle/>
          <a:p>
            <a:pPr algn="ctr">
              <a:lnSpc>
                <a:spcPts val="8399"/>
              </a:lnSpc>
              <a:spcBef>
                <a:spcPct val="0"/>
              </a:spcBef>
            </a:pPr>
            <a:r>
              <a:rPr lang="en-US" sz="6999" spc="244">
                <a:solidFill>
                  <a:srgbClr val="FFFFFF"/>
                </a:solidFill>
                <a:latin typeface="Poppins Bold"/>
              </a:rPr>
              <a:t>API Consumption</a:t>
            </a:r>
          </a:p>
        </p:txBody>
      </p:sp>
      <p:sp>
        <p:nvSpPr>
          <p:cNvPr name="TextBox 3" id="3"/>
          <p:cNvSpPr txBox="true"/>
          <p:nvPr/>
        </p:nvSpPr>
        <p:spPr>
          <a:xfrm rot="0">
            <a:off x="1130188" y="2270256"/>
            <a:ext cx="16027624" cy="1314450"/>
          </a:xfrm>
          <a:prstGeom prst="rect">
            <a:avLst/>
          </a:prstGeom>
        </p:spPr>
        <p:txBody>
          <a:bodyPr anchor="t" rtlCol="false" tIns="0" lIns="0" bIns="0" rIns="0">
            <a:spAutoFit/>
          </a:bodyPr>
          <a:lstStyle/>
          <a:p>
            <a:pPr marL="917567" indent="-458784" lvl="1">
              <a:lnSpc>
                <a:spcPts val="5099"/>
              </a:lnSpc>
              <a:buFont typeface="Arial"/>
              <a:buChar char="•"/>
            </a:pPr>
            <a:r>
              <a:rPr lang="en-US" sz="4249" spc="148">
                <a:solidFill>
                  <a:srgbClr val="FFFFFF"/>
                </a:solidFill>
                <a:latin typeface="Poppins"/>
              </a:rPr>
              <a:t>Identifying a suitable public API for your project. Popular APIs like </a:t>
            </a:r>
            <a:r>
              <a:rPr lang="en-US" sz="4249" spc="148">
                <a:solidFill>
                  <a:srgbClr val="9B2CA8"/>
                </a:solidFill>
                <a:latin typeface="Poppins"/>
              </a:rPr>
              <a:t>GITHub</a:t>
            </a:r>
            <a:r>
              <a:rPr lang="en-US" sz="4249" spc="148">
                <a:solidFill>
                  <a:srgbClr val="FFFFFF"/>
                </a:solidFill>
                <a:latin typeface="Poppins"/>
              </a:rPr>
              <a:t> can be used.</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42767" y="-1390116"/>
            <a:ext cx="3780357" cy="3780357"/>
          </a:xfrm>
          <a:prstGeom prst="rect">
            <a:avLst/>
          </a:prstGeom>
        </p:spPr>
      </p:pic>
      <p:sp>
        <p:nvSpPr>
          <p:cNvPr name="TextBox 5" id="5"/>
          <p:cNvSpPr txBox="true"/>
          <p:nvPr/>
        </p:nvSpPr>
        <p:spPr>
          <a:xfrm rot="0">
            <a:off x="1130188" y="3895725"/>
            <a:ext cx="16027624" cy="1314450"/>
          </a:xfrm>
          <a:prstGeom prst="rect">
            <a:avLst/>
          </a:prstGeom>
        </p:spPr>
        <p:txBody>
          <a:bodyPr anchor="t" rtlCol="false" tIns="0" lIns="0" bIns="0" rIns="0">
            <a:spAutoFit/>
          </a:bodyPr>
          <a:lstStyle/>
          <a:p>
            <a:pPr marL="917567" indent="-458784" lvl="1">
              <a:lnSpc>
                <a:spcPts val="5099"/>
              </a:lnSpc>
              <a:buFont typeface="Arial"/>
              <a:buChar char="•"/>
            </a:pPr>
            <a:r>
              <a:rPr lang="en-US" sz="4249" spc="148">
                <a:solidFill>
                  <a:srgbClr val="FFFFFF"/>
                </a:solidFill>
                <a:latin typeface="Poppins"/>
              </a:rPr>
              <a:t>Understanding the API documentation to familiarize yourself with its endpoints and data.</a:t>
            </a:r>
          </a:p>
        </p:txBody>
      </p:sp>
      <p:sp>
        <p:nvSpPr>
          <p:cNvPr name="TextBox 6" id="6"/>
          <p:cNvSpPr txBox="true"/>
          <p:nvPr/>
        </p:nvSpPr>
        <p:spPr>
          <a:xfrm rot="0">
            <a:off x="1130188" y="5636153"/>
            <a:ext cx="16027624" cy="1314450"/>
          </a:xfrm>
          <a:prstGeom prst="rect">
            <a:avLst/>
          </a:prstGeom>
        </p:spPr>
        <p:txBody>
          <a:bodyPr anchor="t" rtlCol="false" tIns="0" lIns="0" bIns="0" rIns="0">
            <a:spAutoFit/>
          </a:bodyPr>
          <a:lstStyle/>
          <a:p>
            <a:pPr marL="917567" indent="-458784" lvl="1">
              <a:lnSpc>
                <a:spcPts val="5099"/>
              </a:lnSpc>
              <a:buFont typeface="Arial"/>
              <a:buChar char="•"/>
            </a:pPr>
            <a:r>
              <a:rPr lang="en-US" sz="4249" spc="148">
                <a:solidFill>
                  <a:srgbClr val="FFFFFF"/>
                </a:solidFill>
                <a:latin typeface="Poppins"/>
              </a:rPr>
              <a:t>Choosing a programming environment suitable for building a </a:t>
            </a:r>
            <a:r>
              <a:rPr lang="en-US" sz="4249" spc="148">
                <a:solidFill>
                  <a:srgbClr val="FE7B09"/>
                </a:solidFill>
                <a:latin typeface="Poppins"/>
              </a:rPr>
              <a:t>frontend</a:t>
            </a:r>
            <a:r>
              <a:rPr lang="en-US" sz="4249" spc="148">
                <a:solidFill>
                  <a:srgbClr val="FFFFFF"/>
                </a:solidFill>
                <a:latin typeface="Poppins"/>
              </a:rPr>
              <a:t> or </a:t>
            </a:r>
            <a:r>
              <a:rPr lang="en-US" sz="4249" spc="148">
                <a:solidFill>
                  <a:srgbClr val="FE7B09"/>
                </a:solidFill>
                <a:latin typeface="Poppins"/>
              </a:rPr>
              <a:t>CLI application</a:t>
            </a:r>
            <a:r>
              <a:rPr lang="en-US" sz="4249" spc="148">
                <a:solidFill>
                  <a:srgbClr val="FFFFFF"/>
                </a:solidFill>
                <a:latin typeface="Poppins"/>
              </a:rPr>
              <a:t>.</a:t>
            </a:r>
          </a:p>
        </p:txBody>
      </p:sp>
      <p:sp>
        <p:nvSpPr>
          <p:cNvPr name="TextBox 7" id="7"/>
          <p:cNvSpPr txBox="true"/>
          <p:nvPr/>
        </p:nvSpPr>
        <p:spPr>
          <a:xfrm rot="0">
            <a:off x="1130188" y="7451856"/>
            <a:ext cx="16027624" cy="1314450"/>
          </a:xfrm>
          <a:prstGeom prst="rect">
            <a:avLst/>
          </a:prstGeom>
        </p:spPr>
        <p:txBody>
          <a:bodyPr anchor="t" rtlCol="false" tIns="0" lIns="0" bIns="0" rIns="0">
            <a:spAutoFit/>
          </a:bodyPr>
          <a:lstStyle/>
          <a:p>
            <a:pPr marL="917567" indent="-458784" lvl="1">
              <a:lnSpc>
                <a:spcPts val="5099"/>
              </a:lnSpc>
              <a:buFont typeface="Arial"/>
              <a:buChar char="•"/>
            </a:pPr>
            <a:r>
              <a:rPr lang="en-US" sz="4249" spc="148">
                <a:solidFill>
                  <a:srgbClr val="FFFFFF"/>
                </a:solidFill>
                <a:latin typeface="Poppins"/>
              </a:rPr>
              <a:t>Setting up the development environment, including necessary tools and libraries.</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9603" y="8907715"/>
            <a:ext cx="701171" cy="701171"/>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5759" y="1627564"/>
            <a:ext cx="17183182" cy="7146171"/>
            <a:chOff x="0" y="0"/>
            <a:chExt cx="22910909" cy="9528229"/>
          </a:xfrm>
        </p:grpSpPr>
        <p:sp>
          <p:nvSpPr>
            <p:cNvPr name="TextBox 3" id="3"/>
            <p:cNvSpPr txBox="true"/>
            <p:nvPr/>
          </p:nvSpPr>
          <p:spPr>
            <a:xfrm rot="0">
              <a:off x="0" y="-47625"/>
              <a:ext cx="22910909" cy="2563514"/>
            </a:xfrm>
            <a:prstGeom prst="rect">
              <a:avLst/>
            </a:prstGeom>
          </p:spPr>
          <p:txBody>
            <a:bodyPr anchor="t" rtlCol="false" tIns="0" lIns="0" bIns="0" rIns="0">
              <a:spAutoFit/>
            </a:bodyPr>
            <a:lstStyle/>
            <a:p>
              <a:pPr marL="904339" indent="-452170" lvl="1">
                <a:lnSpc>
                  <a:spcPts val="5026"/>
                </a:lnSpc>
                <a:buFont typeface="Arial"/>
                <a:buChar char="•"/>
              </a:pPr>
              <a:r>
                <a:rPr lang="en-US" sz="4188" spc="146">
                  <a:solidFill>
                    <a:srgbClr val="FFFFFF"/>
                  </a:solidFill>
                  <a:latin typeface="Poppins"/>
                </a:rPr>
                <a:t>Utilizing appropriate HTTP methods (</a:t>
              </a:r>
              <a:r>
                <a:rPr lang="en-US" sz="4188" spc="146">
                  <a:solidFill>
                    <a:srgbClr val="FE7B09"/>
                  </a:solidFill>
                  <a:latin typeface="Poppins"/>
                </a:rPr>
                <a:t>GET, POST, PUT, DELETE</a:t>
              </a:r>
              <a:r>
                <a:rPr lang="en-US" sz="4188" spc="146">
                  <a:solidFill>
                    <a:srgbClr val="FFFFFF"/>
                  </a:solidFill>
                  <a:latin typeface="Poppins"/>
                </a:rPr>
                <a:t>) to make API requests and access the required data</a:t>
              </a:r>
            </a:p>
          </p:txBody>
        </p:sp>
        <p:sp>
          <p:nvSpPr>
            <p:cNvPr name="TextBox 4" id="4"/>
            <p:cNvSpPr txBox="true"/>
            <p:nvPr/>
          </p:nvSpPr>
          <p:spPr>
            <a:xfrm rot="0">
              <a:off x="0" y="2756152"/>
              <a:ext cx="22910909" cy="1724885"/>
            </a:xfrm>
            <a:prstGeom prst="rect">
              <a:avLst/>
            </a:prstGeom>
          </p:spPr>
          <p:txBody>
            <a:bodyPr anchor="t" rtlCol="false" tIns="0" lIns="0" bIns="0" rIns="0">
              <a:spAutoFit/>
            </a:bodyPr>
            <a:lstStyle/>
            <a:p>
              <a:pPr marL="904339" indent="-452170" lvl="1">
                <a:lnSpc>
                  <a:spcPts val="5026"/>
                </a:lnSpc>
                <a:buFont typeface="Arial"/>
                <a:buChar char="•"/>
              </a:pPr>
              <a:r>
                <a:rPr lang="en-US" sz="4188" spc="146">
                  <a:solidFill>
                    <a:srgbClr val="FFFFFF"/>
                  </a:solidFill>
                  <a:latin typeface="Poppins"/>
                </a:rPr>
                <a:t>Implementing authentication if required by the API, following the specified authentication process</a:t>
              </a:r>
            </a:p>
          </p:txBody>
        </p:sp>
        <p:sp>
          <p:nvSpPr>
            <p:cNvPr name="TextBox 5" id="5"/>
            <p:cNvSpPr txBox="true"/>
            <p:nvPr/>
          </p:nvSpPr>
          <p:spPr>
            <a:xfrm rot="0">
              <a:off x="0" y="5149769"/>
              <a:ext cx="22910909" cy="1724885"/>
            </a:xfrm>
            <a:prstGeom prst="rect">
              <a:avLst/>
            </a:prstGeom>
          </p:spPr>
          <p:txBody>
            <a:bodyPr anchor="t" rtlCol="false" tIns="0" lIns="0" bIns="0" rIns="0">
              <a:spAutoFit/>
            </a:bodyPr>
            <a:lstStyle/>
            <a:p>
              <a:pPr marL="904339" indent="-452170" lvl="1">
                <a:lnSpc>
                  <a:spcPts val="5026"/>
                </a:lnSpc>
                <a:buFont typeface="Arial"/>
                <a:buChar char="•"/>
              </a:pPr>
              <a:r>
                <a:rPr lang="en-US" sz="4188" spc="146">
                  <a:solidFill>
                    <a:srgbClr val="FFFFFF"/>
                  </a:solidFill>
                  <a:latin typeface="Poppins"/>
                </a:rPr>
                <a:t>Parsing and processing API responses to extract relevant information for your application.</a:t>
              </a:r>
            </a:p>
          </p:txBody>
        </p:sp>
        <p:sp>
          <p:nvSpPr>
            <p:cNvPr name="TextBox 6" id="6"/>
            <p:cNvSpPr txBox="true"/>
            <p:nvPr/>
          </p:nvSpPr>
          <p:spPr>
            <a:xfrm rot="0">
              <a:off x="0" y="7803344"/>
              <a:ext cx="22910909" cy="1724885"/>
            </a:xfrm>
            <a:prstGeom prst="rect">
              <a:avLst/>
            </a:prstGeom>
          </p:spPr>
          <p:txBody>
            <a:bodyPr anchor="t" rtlCol="false" tIns="0" lIns="0" bIns="0" rIns="0">
              <a:spAutoFit/>
            </a:bodyPr>
            <a:lstStyle/>
            <a:p>
              <a:pPr marL="904339" indent="-452170" lvl="1">
                <a:lnSpc>
                  <a:spcPts val="5026"/>
                </a:lnSpc>
                <a:buFont typeface="Arial"/>
                <a:buChar char="•"/>
              </a:pPr>
              <a:r>
                <a:rPr lang="en-US" sz="4188" spc="146">
                  <a:solidFill>
                    <a:srgbClr val="FFFFFF"/>
                  </a:solidFill>
                  <a:latin typeface="Poppins"/>
                </a:rPr>
                <a:t>Testing and refining your application, ensuring proper functionality and a seamless user experience.</a:t>
              </a:r>
            </a:p>
          </p:txBody>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87229" y="-1327092"/>
            <a:ext cx="3365185" cy="3365185"/>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908715" y="8907715"/>
            <a:ext cx="701171" cy="701171"/>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243149" y="442912"/>
            <a:ext cx="9801702" cy="1114425"/>
          </a:xfrm>
          <a:prstGeom prst="rect">
            <a:avLst/>
          </a:prstGeom>
        </p:spPr>
        <p:txBody>
          <a:bodyPr anchor="t" rtlCol="false" tIns="0" lIns="0" bIns="0" rIns="0">
            <a:spAutoFit/>
          </a:bodyPr>
          <a:lstStyle/>
          <a:p>
            <a:pPr algn="ctr">
              <a:lnSpc>
                <a:spcPts val="8399"/>
              </a:lnSpc>
              <a:spcBef>
                <a:spcPct val="0"/>
              </a:spcBef>
            </a:pPr>
            <a:r>
              <a:rPr lang="en-US" sz="6999" spc="244">
                <a:solidFill>
                  <a:srgbClr val="FFFFFF"/>
                </a:solidFill>
                <a:latin typeface="Poppins Bold"/>
              </a:rPr>
              <a:t>Creating a basic API</a:t>
            </a:r>
          </a:p>
        </p:txBody>
      </p:sp>
      <p:sp>
        <p:nvSpPr>
          <p:cNvPr name="TextBox 3" id="3"/>
          <p:cNvSpPr txBox="true"/>
          <p:nvPr/>
        </p:nvSpPr>
        <p:spPr>
          <a:xfrm rot="0">
            <a:off x="911995" y="2477166"/>
            <a:ext cx="16825961" cy="5695950"/>
          </a:xfrm>
          <a:prstGeom prst="rect">
            <a:avLst/>
          </a:prstGeom>
        </p:spPr>
        <p:txBody>
          <a:bodyPr anchor="t" rtlCol="false" tIns="0" lIns="0" bIns="0" rIns="0">
            <a:spAutoFit/>
          </a:bodyPr>
          <a:lstStyle/>
          <a:p>
            <a:pPr>
              <a:lnSpc>
                <a:spcPts val="4971"/>
              </a:lnSpc>
              <a:spcBef>
                <a:spcPct val="0"/>
              </a:spcBef>
            </a:pPr>
            <a:r>
              <a:rPr lang="en-US" sz="4143" spc="145">
                <a:solidFill>
                  <a:srgbClr val="FE7B09"/>
                </a:solidFill>
                <a:latin typeface="Poppins"/>
              </a:rPr>
              <a:t>Flask is a </a:t>
            </a:r>
            <a:r>
              <a:rPr lang="en-US" sz="4143" spc="145">
                <a:solidFill>
                  <a:srgbClr val="9B2CA8"/>
                </a:solidFill>
                <a:latin typeface="Poppins"/>
              </a:rPr>
              <a:t>lightweight</a:t>
            </a:r>
            <a:r>
              <a:rPr lang="en-US" sz="4143" spc="145">
                <a:solidFill>
                  <a:srgbClr val="FE7B09"/>
                </a:solidFill>
                <a:latin typeface="Poppins"/>
              </a:rPr>
              <a:t> and</a:t>
            </a:r>
            <a:r>
              <a:rPr lang="en-US" sz="4143" spc="145">
                <a:solidFill>
                  <a:srgbClr val="9B2CA8"/>
                </a:solidFill>
                <a:latin typeface="Poppins"/>
              </a:rPr>
              <a:t> flexible</a:t>
            </a:r>
            <a:r>
              <a:rPr lang="en-US" sz="4143" spc="145">
                <a:solidFill>
                  <a:srgbClr val="FE7B09"/>
                </a:solidFill>
                <a:latin typeface="Poppins"/>
              </a:rPr>
              <a:t> web framework for building APIs in Python.</a:t>
            </a:r>
            <a:r>
              <a:rPr lang="en-US" sz="4143" spc="145">
                <a:solidFill>
                  <a:srgbClr val="FFFFFF"/>
                </a:solidFill>
                <a:latin typeface="Poppins"/>
              </a:rPr>
              <a:t> It provides essential features like request parsing, response formatting, and error handling, allowing you to create robust APIs. Flask's simplicity makes it a popular choice for creating basic APIs, as it requires minimal setup and configuration. Whether you're building a small project or a larger application, Flask's versatility and extensive ecosystem make it a great tool for quickly developing APIs with Python.</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43894" y="-1643831"/>
            <a:ext cx="3780357" cy="3780357"/>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397822" y="8564936"/>
            <a:ext cx="3780357" cy="3780357"/>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37995" y="1679855"/>
            <a:ext cx="8250984" cy="8062659"/>
          </a:xfrm>
          <a:prstGeom prst="rect">
            <a:avLst/>
          </a:prstGeom>
        </p:spPr>
      </p:pic>
      <p:pic>
        <p:nvPicPr>
          <p:cNvPr name="Picture 3" id="3"/>
          <p:cNvPicPr>
            <a:picLocks noChangeAspect="true"/>
          </p:cNvPicPr>
          <p:nvPr/>
        </p:nvPicPr>
        <p:blipFill>
          <a:blip r:embed="rId3"/>
          <a:srcRect l="0" t="2540" r="554" b="3367"/>
          <a:stretch>
            <a:fillRect/>
          </a:stretch>
        </p:blipFill>
        <p:spPr>
          <a:xfrm flipH="false" flipV="false" rot="0">
            <a:off x="9374651" y="1679855"/>
            <a:ext cx="8205339" cy="8062659"/>
          </a:xfrm>
          <a:prstGeom prst="rect">
            <a:avLst/>
          </a:prstGeom>
        </p:spPr>
      </p:pic>
      <p:sp>
        <p:nvSpPr>
          <p:cNvPr name="TextBox 4" id="4"/>
          <p:cNvSpPr txBox="true"/>
          <p:nvPr/>
        </p:nvSpPr>
        <p:spPr>
          <a:xfrm rot="0">
            <a:off x="282952" y="690562"/>
            <a:ext cx="17722096" cy="638175"/>
          </a:xfrm>
          <a:prstGeom prst="rect">
            <a:avLst/>
          </a:prstGeom>
        </p:spPr>
        <p:txBody>
          <a:bodyPr anchor="t" rtlCol="false" tIns="0" lIns="0" bIns="0" rIns="0">
            <a:spAutoFit/>
          </a:bodyPr>
          <a:lstStyle/>
          <a:p>
            <a:pPr algn="ctr">
              <a:lnSpc>
                <a:spcPts val="4799"/>
              </a:lnSpc>
              <a:spcBef>
                <a:spcPct val="0"/>
              </a:spcBef>
            </a:pPr>
            <a:r>
              <a:rPr lang="en-US" sz="3999" spc="139">
                <a:solidFill>
                  <a:srgbClr val="FE7B09"/>
                </a:solidFill>
                <a:latin typeface="Poppins Bold"/>
              </a:rPr>
              <a:t>Here I'm going to demonstrate a basic API, I created using Flask</a:t>
            </a:r>
            <a:r>
              <a:rPr lang="en-US" sz="3999" spc="139">
                <a:solidFill>
                  <a:srgbClr val="FFFFFF"/>
                </a:solidFill>
                <a:latin typeface="Poppins Bold"/>
              </a:rPr>
              <a:t>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8174" y="750954"/>
            <a:ext cx="17626845" cy="1602612"/>
          </a:xfrm>
          <a:prstGeom prst="rect">
            <a:avLst/>
          </a:prstGeom>
        </p:spPr>
        <p:txBody>
          <a:bodyPr anchor="t" rtlCol="false" tIns="0" lIns="0" bIns="0" rIns="0">
            <a:spAutoFit/>
          </a:bodyPr>
          <a:lstStyle/>
          <a:p>
            <a:pPr>
              <a:lnSpc>
                <a:spcPts val="4178"/>
              </a:lnSpc>
            </a:pPr>
            <a:r>
              <a:rPr lang="en-US" sz="3482" spc="121">
                <a:solidFill>
                  <a:srgbClr val="FFFFFF"/>
                </a:solidFill>
                <a:latin typeface="Poppins Bold"/>
              </a:rPr>
              <a:t>T</a:t>
            </a:r>
            <a:r>
              <a:rPr lang="en-US" sz="3482" spc="121">
                <a:solidFill>
                  <a:srgbClr val="FFFFFF"/>
                </a:solidFill>
                <a:latin typeface="Poppins Bold"/>
              </a:rPr>
              <a:t>his code demonstrates the usage of </a:t>
            </a:r>
            <a:r>
              <a:rPr lang="en-US" sz="3482" spc="121">
                <a:solidFill>
                  <a:srgbClr val="FE7B09"/>
                </a:solidFill>
                <a:latin typeface="Poppins Bold"/>
              </a:rPr>
              <a:t>Flask</a:t>
            </a:r>
            <a:r>
              <a:rPr lang="en-US" sz="3482" spc="121">
                <a:solidFill>
                  <a:srgbClr val="FFFFFF"/>
                </a:solidFill>
                <a:latin typeface="Poppins Bold"/>
              </a:rPr>
              <a:t> for creating a basic API with routes that handle </a:t>
            </a:r>
            <a:r>
              <a:rPr lang="en-US" sz="3482" spc="121">
                <a:solidFill>
                  <a:srgbClr val="9B2CA8"/>
                </a:solidFill>
                <a:latin typeface="Poppins Bold"/>
              </a:rPr>
              <a:t>GET and POST</a:t>
            </a:r>
            <a:r>
              <a:rPr lang="en-US" sz="3482" spc="121">
                <a:solidFill>
                  <a:srgbClr val="FFFFFF"/>
                </a:solidFill>
                <a:latin typeface="Poppins Bold"/>
              </a:rPr>
              <a:t> requests and generate appropriate responses based on the provided input. Here's some info on the code :</a:t>
            </a:r>
          </a:p>
        </p:txBody>
      </p:sp>
      <p:sp>
        <p:nvSpPr>
          <p:cNvPr name="TextBox 3" id="3"/>
          <p:cNvSpPr txBox="true"/>
          <p:nvPr/>
        </p:nvSpPr>
        <p:spPr>
          <a:xfrm rot="0">
            <a:off x="368174" y="3067077"/>
            <a:ext cx="17480062" cy="5368144"/>
          </a:xfrm>
          <a:prstGeom prst="rect">
            <a:avLst/>
          </a:prstGeom>
        </p:spPr>
        <p:txBody>
          <a:bodyPr anchor="t" rtlCol="false" tIns="0" lIns="0" bIns="0" rIns="0">
            <a:spAutoFit/>
          </a:bodyPr>
          <a:lstStyle/>
          <a:p>
            <a:pPr marL="763500" indent="-381750" lvl="1">
              <a:lnSpc>
                <a:spcPts val="4243"/>
              </a:lnSpc>
              <a:buFont typeface="Arial"/>
              <a:buChar char="•"/>
            </a:pPr>
            <a:r>
              <a:rPr lang="en-US" sz="3536" spc="123">
                <a:solidFill>
                  <a:srgbClr val="FFFFFF"/>
                </a:solidFill>
                <a:latin typeface="Poppins"/>
              </a:rPr>
              <a:t>It defines several routes using the </a:t>
            </a:r>
            <a:r>
              <a:rPr lang="en-US" sz="3536" spc="123">
                <a:solidFill>
                  <a:srgbClr val="1A5576"/>
                </a:solidFill>
                <a:latin typeface="Poppins Bold"/>
              </a:rPr>
              <a:t>@app.route</a:t>
            </a:r>
            <a:r>
              <a:rPr lang="en-US" sz="3536" spc="123">
                <a:solidFill>
                  <a:srgbClr val="FFFFFF"/>
                </a:solidFill>
                <a:latin typeface="Poppins"/>
              </a:rPr>
              <a:t> decorator to handle different URLs.</a:t>
            </a:r>
          </a:p>
          <a:p>
            <a:pPr>
              <a:lnSpc>
                <a:spcPts val="4243"/>
              </a:lnSpc>
            </a:pPr>
          </a:p>
          <a:p>
            <a:pPr marL="763500" indent="-381750" lvl="1">
              <a:lnSpc>
                <a:spcPts val="4243"/>
              </a:lnSpc>
              <a:buFont typeface="Arial"/>
              <a:buChar char="•"/>
            </a:pPr>
            <a:r>
              <a:rPr lang="en-US" sz="3536" spc="123">
                <a:solidFill>
                  <a:srgbClr val="FFFFFF"/>
                </a:solidFill>
                <a:latin typeface="Poppins"/>
              </a:rPr>
              <a:t>The </a:t>
            </a:r>
            <a:r>
              <a:rPr lang="en-US" sz="3536" spc="123">
                <a:solidFill>
                  <a:srgbClr val="EBFF00"/>
                </a:solidFill>
                <a:latin typeface="Poppins Bold"/>
              </a:rPr>
              <a:t>'/'</a:t>
            </a:r>
            <a:r>
              <a:rPr lang="en-US" sz="3536" spc="123">
                <a:solidFill>
                  <a:srgbClr val="FFFFFF"/>
                </a:solidFill>
                <a:latin typeface="Poppins"/>
              </a:rPr>
              <a:t> route renders an '</a:t>
            </a:r>
            <a:r>
              <a:rPr lang="en-US" sz="3536" spc="123">
                <a:solidFill>
                  <a:srgbClr val="EBFF00"/>
                </a:solidFill>
                <a:latin typeface="Poppins Bold"/>
              </a:rPr>
              <a:t>index.html</a:t>
            </a:r>
            <a:r>
              <a:rPr lang="en-US" sz="3536" spc="123">
                <a:solidFill>
                  <a:srgbClr val="FFFFFF"/>
                </a:solidFill>
                <a:latin typeface="Poppins"/>
              </a:rPr>
              <a:t>' template when accessed.</a:t>
            </a:r>
          </a:p>
          <a:p>
            <a:pPr>
              <a:lnSpc>
                <a:spcPts val="4243"/>
              </a:lnSpc>
            </a:pPr>
          </a:p>
          <a:p>
            <a:pPr marL="763500" indent="-381750" lvl="1">
              <a:lnSpc>
                <a:spcPts val="4243"/>
              </a:lnSpc>
              <a:buFont typeface="Arial"/>
              <a:buChar char="•"/>
            </a:pPr>
            <a:r>
              <a:rPr lang="en-US" sz="3536" spc="123">
                <a:solidFill>
                  <a:srgbClr val="FFFFFF"/>
                </a:solidFill>
                <a:latin typeface="Poppins"/>
              </a:rPr>
              <a:t>The </a:t>
            </a:r>
            <a:r>
              <a:rPr lang="en-US" sz="3536" spc="123">
                <a:solidFill>
                  <a:srgbClr val="5490E2"/>
                </a:solidFill>
                <a:latin typeface="Poppins Bold"/>
              </a:rPr>
              <a:t>/score/&lt;int:score&gt;</a:t>
            </a:r>
            <a:r>
              <a:rPr lang="en-US" sz="3536" spc="123">
                <a:solidFill>
                  <a:srgbClr val="FFFFFF"/>
                </a:solidFill>
                <a:latin typeface="Poppins"/>
              </a:rPr>
              <a:t> and </a:t>
            </a:r>
            <a:r>
              <a:rPr lang="en-US" sz="3536" spc="123">
                <a:solidFill>
                  <a:srgbClr val="5490E2"/>
                </a:solidFill>
                <a:latin typeface="Poppins Bold"/>
              </a:rPr>
              <a:t>/fail/&lt;int:score&gt;</a:t>
            </a:r>
            <a:r>
              <a:rPr lang="en-US" sz="3536" spc="123">
                <a:solidFill>
                  <a:srgbClr val="FFFFFF"/>
                </a:solidFill>
                <a:latin typeface="Poppins"/>
              </a:rPr>
              <a:t> routes handle URLs with an integer parameter called score.</a:t>
            </a:r>
          </a:p>
          <a:p>
            <a:pPr>
              <a:lnSpc>
                <a:spcPts val="4243"/>
              </a:lnSpc>
            </a:pPr>
          </a:p>
          <a:p>
            <a:pPr marL="763500" indent="-381750" lvl="1">
              <a:lnSpc>
                <a:spcPts val="4243"/>
              </a:lnSpc>
              <a:buFont typeface="Arial"/>
              <a:buChar char="•"/>
            </a:pPr>
            <a:r>
              <a:rPr lang="en-US" sz="3536" spc="123">
                <a:solidFill>
                  <a:srgbClr val="FFFFFF"/>
                </a:solidFill>
                <a:latin typeface="Poppins"/>
              </a:rPr>
              <a:t>The /result/&lt;int:marks&gt; route redirects to either the 'success' or 'fail' route based on the value of marks.</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30747" y="8735067"/>
            <a:ext cx="3780357" cy="3780357"/>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14350" y="1971675"/>
            <a:ext cx="17312349" cy="6305550"/>
          </a:xfrm>
          <a:prstGeom prst="rect">
            <a:avLst/>
          </a:prstGeom>
        </p:spPr>
        <p:txBody>
          <a:bodyPr anchor="t" rtlCol="false" tIns="0" lIns="0" bIns="0" rIns="0">
            <a:spAutoFit/>
          </a:bodyPr>
          <a:lstStyle/>
          <a:p>
            <a:pPr marL="917567" indent="-458784" lvl="1">
              <a:lnSpc>
                <a:spcPts val="5099"/>
              </a:lnSpc>
              <a:buFont typeface="Arial"/>
              <a:buChar char="•"/>
            </a:pPr>
            <a:r>
              <a:rPr lang="en-US" sz="4249" spc="148">
                <a:solidFill>
                  <a:srgbClr val="FFFFFF"/>
                </a:solidFill>
                <a:latin typeface="Poppins"/>
              </a:rPr>
              <a:t>The </a:t>
            </a:r>
            <a:r>
              <a:rPr lang="en-US" sz="4249" spc="148">
                <a:solidFill>
                  <a:srgbClr val="FE7B09"/>
                </a:solidFill>
                <a:latin typeface="Poppins Bold"/>
              </a:rPr>
              <a:t>/submit</a:t>
            </a:r>
            <a:r>
              <a:rPr lang="en-US" sz="4249" spc="148">
                <a:solidFill>
                  <a:srgbClr val="FFFFFF"/>
                </a:solidFill>
                <a:latin typeface="Poppins"/>
              </a:rPr>
              <a:t> route handles both </a:t>
            </a:r>
            <a:r>
              <a:rPr lang="en-US" sz="4249" spc="148">
                <a:solidFill>
                  <a:srgbClr val="FE7B09"/>
                </a:solidFill>
                <a:latin typeface="Poppins Bold"/>
              </a:rPr>
              <a:t>GET and POST</a:t>
            </a:r>
            <a:r>
              <a:rPr lang="en-US" sz="4249" spc="148">
                <a:solidFill>
                  <a:srgbClr val="FFFFFF"/>
                </a:solidFill>
                <a:latin typeface="Poppins"/>
              </a:rPr>
              <a:t> requests and calculates the total score based on form input. It then redirects to either the 'success' or 'fail' route based on the calculated score.</a:t>
            </a:r>
          </a:p>
          <a:p>
            <a:pPr>
              <a:lnSpc>
                <a:spcPts val="5099"/>
              </a:lnSpc>
            </a:pPr>
          </a:p>
          <a:p>
            <a:pPr marL="917567" indent="-458784" lvl="1">
              <a:lnSpc>
                <a:spcPts val="5099"/>
              </a:lnSpc>
              <a:buFont typeface="Arial"/>
              <a:buChar char="•"/>
            </a:pPr>
            <a:r>
              <a:rPr lang="en-US" sz="4249" spc="148">
                <a:solidFill>
                  <a:srgbClr val="FFFFFF"/>
                </a:solidFill>
                <a:latin typeface="Poppins"/>
              </a:rPr>
              <a:t>The </a:t>
            </a:r>
            <a:r>
              <a:rPr lang="en-US" sz="4249" spc="148">
                <a:solidFill>
                  <a:srgbClr val="05FF00"/>
                </a:solidFill>
                <a:latin typeface="Poppins Bold"/>
              </a:rPr>
              <a:t>'success'</a:t>
            </a:r>
            <a:r>
              <a:rPr lang="en-US" sz="4249" spc="148">
                <a:solidFill>
                  <a:srgbClr val="FFFFFF"/>
                </a:solidFill>
                <a:latin typeface="Poppins"/>
              </a:rPr>
              <a:t> and </a:t>
            </a:r>
            <a:r>
              <a:rPr lang="en-US" sz="4249" spc="148">
                <a:solidFill>
                  <a:srgbClr val="05FF00"/>
                </a:solidFill>
                <a:latin typeface="Poppins Bold"/>
              </a:rPr>
              <a:t>'fail'</a:t>
            </a:r>
            <a:r>
              <a:rPr lang="en-US" sz="4249" spc="148">
                <a:solidFill>
                  <a:srgbClr val="FFFFFF"/>
                </a:solidFill>
                <a:latin typeface="Poppins"/>
              </a:rPr>
              <a:t> routes render a </a:t>
            </a:r>
            <a:r>
              <a:rPr lang="en-US" sz="4249" spc="148">
                <a:solidFill>
                  <a:srgbClr val="05FF00"/>
                </a:solidFill>
                <a:latin typeface="Poppins Bold"/>
              </a:rPr>
              <a:t>'result.html'</a:t>
            </a:r>
            <a:r>
              <a:rPr lang="en-US" sz="4249" spc="148">
                <a:solidFill>
                  <a:srgbClr val="FFFFFF"/>
                </a:solidFill>
                <a:latin typeface="Poppins"/>
              </a:rPr>
              <a:t> template, displaying the result based on the score.</a:t>
            </a:r>
          </a:p>
          <a:p>
            <a:pPr>
              <a:lnSpc>
                <a:spcPts val="4139"/>
              </a:lnSpc>
            </a:pPr>
          </a:p>
          <a:p>
            <a:pPr marL="917567" indent="-458784" lvl="1">
              <a:lnSpc>
                <a:spcPts val="5099"/>
              </a:lnSpc>
              <a:buFont typeface="Arial"/>
              <a:buChar char="•"/>
            </a:pPr>
            <a:r>
              <a:rPr lang="en-US" sz="4249" spc="148">
                <a:solidFill>
                  <a:srgbClr val="FFFFFF"/>
                </a:solidFill>
                <a:latin typeface="Poppins"/>
              </a:rPr>
              <a:t>The Flask application is run with </a:t>
            </a:r>
            <a:r>
              <a:rPr lang="en-US" sz="4249" spc="148">
                <a:solidFill>
                  <a:srgbClr val="FF3131"/>
                </a:solidFill>
                <a:latin typeface="Poppins Bold"/>
              </a:rPr>
              <a:t>app.run(debug=True)</a:t>
            </a:r>
            <a:r>
              <a:rPr lang="en-US" sz="4249" spc="148">
                <a:solidFill>
                  <a:srgbClr val="FFFFFF"/>
                </a:solidFill>
                <a:latin typeface="Poppins"/>
              </a:rPr>
              <a:t> to start the API server</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397822" y="8564936"/>
            <a:ext cx="3780357" cy="3780357"/>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8609" y="-1890178"/>
            <a:ext cx="3780357" cy="3780357"/>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5713941" y="2197195"/>
            <a:ext cx="1608342" cy="160834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3739529" y="3656747"/>
            <a:ext cx="1836021" cy="1836021"/>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3992083" y="2325832"/>
            <a:ext cx="1330915" cy="1330915"/>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5852539" y="3871085"/>
            <a:ext cx="1369245" cy="1369245"/>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477483" y="5816973"/>
            <a:ext cx="2172147" cy="1825401"/>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2763460" y="6729674"/>
            <a:ext cx="1817431" cy="1812131"/>
          </a:xfrm>
          <a:prstGeom prst="rect">
            <a:avLst/>
          </a:prstGeom>
        </p:spPr>
      </p:pic>
      <p:sp>
        <p:nvSpPr>
          <p:cNvPr name="TextBox 8" id="8"/>
          <p:cNvSpPr txBox="true"/>
          <p:nvPr/>
        </p:nvSpPr>
        <p:spPr>
          <a:xfrm rot="0">
            <a:off x="2193250" y="442912"/>
            <a:ext cx="13901499" cy="1114425"/>
          </a:xfrm>
          <a:prstGeom prst="rect">
            <a:avLst/>
          </a:prstGeom>
        </p:spPr>
        <p:txBody>
          <a:bodyPr anchor="t" rtlCol="false" tIns="0" lIns="0" bIns="0" rIns="0">
            <a:spAutoFit/>
          </a:bodyPr>
          <a:lstStyle/>
          <a:p>
            <a:pPr algn="ctr">
              <a:lnSpc>
                <a:spcPts val="8399"/>
              </a:lnSpc>
              <a:spcBef>
                <a:spcPct val="0"/>
              </a:spcBef>
            </a:pPr>
            <a:r>
              <a:rPr lang="en-US" sz="6999" spc="244">
                <a:solidFill>
                  <a:srgbClr val="FFFFFF"/>
                </a:solidFill>
                <a:latin typeface="Poppins Bold"/>
              </a:rPr>
              <a:t>Real Life Applications of APIs</a:t>
            </a:r>
          </a:p>
        </p:txBody>
      </p:sp>
      <p:sp>
        <p:nvSpPr>
          <p:cNvPr name="TextBox 9" id="9"/>
          <p:cNvSpPr txBox="true"/>
          <p:nvPr/>
        </p:nvSpPr>
        <p:spPr>
          <a:xfrm rot="0">
            <a:off x="0" y="2551847"/>
            <a:ext cx="13273356" cy="2171700"/>
          </a:xfrm>
          <a:prstGeom prst="rect">
            <a:avLst/>
          </a:prstGeom>
        </p:spPr>
        <p:txBody>
          <a:bodyPr anchor="t" rtlCol="false" tIns="0" lIns="0" bIns="0" rIns="0">
            <a:spAutoFit/>
          </a:bodyPr>
          <a:lstStyle/>
          <a:p>
            <a:pPr marL="755651" indent="-377825" lvl="1">
              <a:lnSpc>
                <a:spcPts val="4200"/>
              </a:lnSpc>
              <a:buFont typeface="Arial"/>
              <a:buChar char="•"/>
            </a:pPr>
            <a:r>
              <a:rPr lang="en-US" sz="3500" spc="122">
                <a:solidFill>
                  <a:srgbClr val="FFFFFF"/>
                </a:solidFill>
                <a:latin typeface="Poppins Bold"/>
              </a:rPr>
              <a:t>Social Media Integration: APIs are commonly used to integrate social media platforms, allowing users to sign in, share content, retrieve user data, and interact with social features within applications.</a:t>
            </a:r>
          </a:p>
        </p:txBody>
      </p:sp>
      <p:sp>
        <p:nvSpPr>
          <p:cNvPr name="TextBox 10" id="10"/>
          <p:cNvSpPr txBox="true"/>
          <p:nvPr/>
        </p:nvSpPr>
        <p:spPr>
          <a:xfrm rot="0">
            <a:off x="4419437" y="6092843"/>
            <a:ext cx="13273356" cy="2171700"/>
          </a:xfrm>
          <a:prstGeom prst="rect">
            <a:avLst/>
          </a:prstGeom>
        </p:spPr>
        <p:txBody>
          <a:bodyPr anchor="t" rtlCol="false" tIns="0" lIns="0" bIns="0" rIns="0">
            <a:spAutoFit/>
          </a:bodyPr>
          <a:lstStyle/>
          <a:p>
            <a:pPr marL="755651" indent="-377825" lvl="1">
              <a:lnSpc>
                <a:spcPts val="4200"/>
              </a:lnSpc>
              <a:buFont typeface="Arial"/>
              <a:buChar char="•"/>
            </a:pPr>
            <a:r>
              <a:rPr lang="en-US" sz="3500" spc="122">
                <a:solidFill>
                  <a:srgbClr val="FFFFFF"/>
                </a:solidFill>
                <a:latin typeface="Poppins Bold"/>
              </a:rPr>
              <a:t>Payment Gateways: Payment service providers offer APIs that allow developers to integrate secure payment processing into their applications, enabling users to make online transactions.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939" t="4777" r="1939" b="63"/>
          <a:stretch>
            <a:fillRect/>
          </a:stretch>
        </p:blipFill>
        <p:spPr>
          <a:xfrm flipH="false" flipV="false">
            <a:off x="0" y="0"/>
            <a:ext cx="18288000" cy="10287000"/>
          </a:xfrm>
          <a:prstGeom prst="rect">
            <a:avLst/>
          </a:prstGeom>
        </p:spPr>
      </p:pic>
      <p:sp>
        <p:nvSpPr>
          <p:cNvPr name="TextBox 3" id="3"/>
          <p:cNvSpPr txBox="true"/>
          <p:nvPr/>
        </p:nvSpPr>
        <p:spPr>
          <a:xfrm rot="0">
            <a:off x="687640" y="2690812"/>
            <a:ext cx="17180877" cy="5181600"/>
          </a:xfrm>
          <a:prstGeom prst="rect">
            <a:avLst/>
          </a:prstGeom>
        </p:spPr>
        <p:txBody>
          <a:bodyPr anchor="t" rtlCol="false" tIns="0" lIns="0" bIns="0" rIns="0">
            <a:spAutoFit/>
          </a:bodyPr>
          <a:lstStyle/>
          <a:p>
            <a:pPr>
              <a:lnSpc>
                <a:spcPts val="4560"/>
              </a:lnSpc>
            </a:pPr>
            <a:r>
              <a:rPr lang="en-US" sz="3800">
                <a:solidFill>
                  <a:srgbClr val="FFFFFF"/>
                </a:solidFill>
                <a:latin typeface="Poppins Bold"/>
              </a:rPr>
              <a:t>APIs have become an integral part of the modern digital landscape, driving innovation and enabling seamless integration between applications and services.</a:t>
            </a:r>
          </a:p>
          <a:p>
            <a:pPr>
              <a:lnSpc>
                <a:spcPts val="4560"/>
              </a:lnSpc>
            </a:pPr>
          </a:p>
          <a:p>
            <a:pPr>
              <a:lnSpc>
                <a:spcPts val="4560"/>
              </a:lnSpc>
              <a:spcBef>
                <a:spcPct val="0"/>
              </a:spcBef>
            </a:pPr>
            <a:r>
              <a:rPr lang="en-US" sz="3800">
                <a:solidFill>
                  <a:srgbClr val="FFFFFF"/>
                </a:solidFill>
                <a:latin typeface="Poppins Bold"/>
              </a:rPr>
              <a:t>In this presentation, we will dwelve deeper into the world of APIs and explore their significance, working principles, and practical applications. We will gain insights into how APIs enable developers to leverage existing functionalities, accelerate development, and create seamless user experiences.</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30515" y="887665"/>
            <a:ext cx="701171" cy="701171"/>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5604554" y="8064855"/>
            <a:ext cx="3780357" cy="3780357"/>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3296422" y="1028700"/>
            <a:ext cx="1770544" cy="254073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5172785" y="2151245"/>
            <a:ext cx="2086515" cy="208651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251746" y="5726361"/>
            <a:ext cx="2487271" cy="2487271"/>
          </a:xfrm>
          <a:prstGeom prst="rect">
            <a:avLst/>
          </a:prstGeom>
        </p:spPr>
      </p:pic>
      <p:sp>
        <p:nvSpPr>
          <p:cNvPr name="TextBox 5" id="5"/>
          <p:cNvSpPr txBox="true"/>
          <p:nvPr/>
        </p:nvSpPr>
        <p:spPr>
          <a:xfrm rot="0">
            <a:off x="322911" y="1306334"/>
            <a:ext cx="13273356" cy="2705100"/>
          </a:xfrm>
          <a:prstGeom prst="rect">
            <a:avLst/>
          </a:prstGeom>
        </p:spPr>
        <p:txBody>
          <a:bodyPr anchor="t" rtlCol="false" tIns="0" lIns="0" bIns="0" rIns="0">
            <a:spAutoFit/>
          </a:bodyPr>
          <a:lstStyle/>
          <a:p>
            <a:pPr marL="755651" indent="-377825" lvl="1">
              <a:lnSpc>
                <a:spcPts val="4200"/>
              </a:lnSpc>
              <a:buFont typeface="Arial"/>
              <a:buChar char="•"/>
            </a:pPr>
            <a:r>
              <a:rPr lang="en-US" sz="3500" spc="122">
                <a:solidFill>
                  <a:srgbClr val="FFFFFF"/>
                </a:solidFill>
                <a:latin typeface="Poppins Bold"/>
              </a:rPr>
              <a:t>Mapping and Geolocation Services: APIs such as Google Maps provide developers with access to mapping and geolocation data, enabling the integration of location-based features like directions, geocoding, and real-time tracking.</a:t>
            </a:r>
            <a:r>
              <a:rPr lang="en-US" sz="3500" spc="122">
                <a:solidFill>
                  <a:srgbClr val="FFFFFF"/>
                </a:solidFill>
                <a:latin typeface="Poppins Bold"/>
              </a:rPr>
              <a:t>.</a:t>
            </a:r>
          </a:p>
        </p:txBody>
      </p:sp>
      <p:sp>
        <p:nvSpPr>
          <p:cNvPr name="TextBox 6" id="6"/>
          <p:cNvSpPr txBox="true"/>
          <p:nvPr/>
        </p:nvSpPr>
        <p:spPr>
          <a:xfrm rot="0">
            <a:off x="4419437" y="5331696"/>
            <a:ext cx="13273356" cy="3238500"/>
          </a:xfrm>
          <a:prstGeom prst="rect">
            <a:avLst/>
          </a:prstGeom>
        </p:spPr>
        <p:txBody>
          <a:bodyPr anchor="t" rtlCol="false" tIns="0" lIns="0" bIns="0" rIns="0">
            <a:spAutoFit/>
          </a:bodyPr>
          <a:lstStyle/>
          <a:p>
            <a:pPr marL="755651" indent="-377825" lvl="1">
              <a:lnSpc>
                <a:spcPts val="4200"/>
              </a:lnSpc>
              <a:buFont typeface="Arial"/>
              <a:buChar char="•"/>
            </a:pPr>
            <a:r>
              <a:rPr lang="en-US" sz="3500" spc="122">
                <a:solidFill>
                  <a:srgbClr val="FFFFFF"/>
                </a:solidFill>
                <a:latin typeface="Poppins Bold"/>
              </a:rPr>
              <a:t>Weather Data: Weather APIs provide access to real-time and historical weather information, allowing developers to incorporate weather forecasts and conditions into their applications, such as weather apps, travel planners, or event organizers.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405562" y="442912"/>
            <a:ext cx="5476875" cy="1114425"/>
          </a:xfrm>
          <a:prstGeom prst="rect">
            <a:avLst/>
          </a:prstGeom>
        </p:spPr>
        <p:txBody>
          <a:bodyPr anchor="t" rtlCol="false" tIns="0" lIns="0" bIns="0" rIns="0">
            <a:spAutoFit/>
          </a:bodyPr>
          <a:lstStyle/>
          <a:p>
            <a:pPr algn="ctr">
              <a:lnSpc>
                <a:spcPts val="8399"/>
              </a:lnSpc>
              <a:spcBef>
                <a:spcPct val="0"/>
              </a:spcBef>
            </a:pPr>
            <a:r>
              <a:rPr lang="en-US" sz="6999" spc="244">
                <a:solidFill>
                  <a:srgbClr val="FFFFFF"/>
                </a:solidFill>
                <a:latin typeface="Poppins Bold"/>
              </a:rPr>
              <a:t>Conclusion</a:t>
            </a:r>
          </a:p>
        </p:txBody>
      </p:sp>
      <p:sp>
        <p:nvSpPr>
          <p:cNvPr name="TextBox 3" id="3"/>
          <p:cNvSpPr txBox="true"/>
          <p:nvPr/>
        </p:nvSpPr>
        <p:spPr>
          <a:xfrm rot="0">
            <a:off x="451307" y="2102677"/>
            <a:ext cx="17042487" cy="3228975"/>
          </a:xfrm>
          <a:prstGeom prst="rect">
            <a:avLst/>
          </a:prstGeom>
        </p:spPr>
        <p:txBody>
          <a:bodyPr anchor="t" rtlCol="false" tIns="0" lIns="0" bIns="0" rIns="0">
            <a:spAutoFit/>
          </a:bodyPr>
          <a:lstStyle/>
          <a:p>
            <a:pPr marL="906778" indent="-453389" lvl="1">
              <a:lnSpc>
                <a:spcPts val="5039"/>
              </a:lnSpc>
              <a:buFont typeface="Arial"/>
              <a:buChar char="•"/>
            </a:pPr>
            <a:r>
              <a:rPr lang="en-US" sz="4199" spc="146">
                <a:solidFill>
                  <a:srgbClr val="FFFFFF"/>
                </a:solidFill>
                <a:latin typeface="Poppins"/>
              </a:rPr>
              <a:t>In conclusion, REST APIs have become the de facto standard </a:t>
            </a:r>
            <a:r>
              <a:rPr lang="en-US" sz="4199" spc="146">
                <a:solidFill>
                  <a:srgbClr val="9B2CA8"/>
                </a:solidFill>
                <a:latin typeface="Poppins"/>
              </a:rPr>
              <a:t>for building web services due to their simplicity, scalability, and interoperability</a:t>
            </a:r>
            <a:r>
              <a:rPr lang="en-US" sz="4199" spc="146">
                <a:solidFill>
                  <a:srgbClr val="FFFFFF"/>
                </a:solidFill>
                <a:latin typeface="Poppins"/>
              </a:rPr>
              <a:t>. They provide a structured and uniform approach to designing and interacting with APIs.</a:t>
            </a:r>
          </a:p>
        </p:txBody>
      </p:sp>
      <p:sp>
        <p:nvSpPr>
          <p:cNvPr name="TextBox 4" id="4"/>
          <p:cNvSpPr txBox="true"/>
          <p:nvPr/>
        </p:nvSpPr>
        <p:spPr>
          <a:xfrm rot="0">
            <a:off x="253716" y="6134109"/>
            <a:ext cx="18034284" cy="2590800"/>
          </a:xfrm>
          <a:prstGeom prst="rect">
            <a:avLst/>
          </a:prstGeom>
        </p:spPr>
        <p:txBody>
          <a:bodyPr anchor="t" rtlCol="false" tIns="0" lIns="0" bIns="0" rIns="0">
            <a:spAutoFit/>
          </a:bodyPr>
          <a:lstStyle/>
          <a:p>
            <a:pPr marL="906778" indent="-453389" lvl="1">
              <a:lnSpc>
                <a:spcPts val="5039"/>
              </a:lnSpc>
              <a:buFont typeface="Arial"/>
              <a:buChar char="•"/>
            </a:pPr>
            <a:r>
              <a:rPr lang="en-US" sz="4199" spc="146">
                <a:solidFill>
                  <a:srgbClr val="FFFFFF"/>
                </a:solidFill>
                <a:latin typeface="Poppins"/>
              </a:rPr>
              <a:t>By adhering to REST principles, developers can create robust and scalable APIs that can be </a:t>
            </a:r>
            <a:r>
              <a:rPr lang="en-US" sz="4199" spc="146">
                <a:solidFill>
                  <a:srgbClr val="EBFF00"/>
                </a:solidFill>
                <a:latin typeface="Poppins"/>
              </a:rPr>
              <a:t>easily consumed by clients, fostering seamless integration and enabling the development of diverse and interconnected applications</a:t>
            </a:r>
            <a:r>
              <a:rPr lang="en-US" sz="4199" spc="146">
                <a:solidFill>
                  <a:srgbClr val="FFFFFF"/>
                </a:solidFill>
                <a:latin typeface="Poppins"/>
              </a:rPr>
              <a:t>.</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30515" y="887665"/>
            <a:ext cx="701171" cy="701171"/>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074911" y="8910912"/>
            <a:ext cx="3780357" cy="3780357"/>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1028700"/>
            <a:ext cx="1122863" cy="1122863"/>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9144000" y="3113775"/>
            <a:ext cx="3749427" cy="3749427"/>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6751052" y="6732765"/>
            <a:ext cx="2525535" cy="2525535"/>
          </a:xfrm>
          <a:prstGeom prst="rect">
            <a:avLst/>
          </a:prstGeom>
        </p:spPr>
      </p:pic>
      <p:sp>
        <p:nvSpPr>
          <p:cNvPr name="TextBox 6" id="6"/>
          <p:cNvSpPr txBox="true"/>
          <p:nvPr/>
        </p:nvSpPr>
        <p:spPr>
          <a:xfrm rot="0">
            <a:off x="4754942" y="4131628"/>
            <a:ext cx="8424235" cy="1652269"/>
          </a:xfrm>
          <a:prstGeom prst="rect">
            <a:avLst/>
          </a:prstGeom>
        </p:spPr>
        <p:txBody>
          <a:bodyPr anchor="t" rtlCol="false" tIns="0" lIns="0" bIns="0" rIns="0">
            <a:spAutoFit/>
          </a:bodyPr>
          <a:lstStyle/>
          <a:p>
            <a:pPr algn="ctr">
              <a:lnSpc>
                <a:spcPts val="12880"/>
              </a:lnSpc>
            </a:pPr>
            <a:r>
              <a:rPr lang="en-US" sz="9200">
                <a:solidFill>
                  <a:srgbClr val="FFFFFF"/>
                </a:solidFill>
                <a:latin typeface="Poppins ExtraBold Bold"/>
              </a:rPr>
              <a:t>Thank 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014" y="5939245"/>
            <a:ext cx="5421644" cy="5421644"/>
          </a:xfrm>
          <a:prstGeom prst="rect">
            <a:avLst/>
          </a:prstGeom>
        </p:spPr>
      </p:pic>
      <p:grpSp>
        <p:nvGrpSpPr>
          <p:cNvPr name="Group 3" id="3"/>
          <p:cNvGrpSpPr>
            <a:grpSpLocks noChangeAspect="true"/>
          </p:cNvGrpSpPr>
          <p:nvPr/>
        </p:nvGrpSpPr>
        <p:grpSpPr>
          <a:xfrm rot="0">
            <a:off x="1537264" y="1943689"/>
            <a:ext cx="6399648" cy="6399622"/>
            <a:chOff x="0" y="0"/>
            <a:chExt cx="6350000" cy="6349975"/>
          </a:xfrm>
        </p:grpSpPr>
        <p:sp>
          <p:nvSpPr>
            <p:cNvPr name="Freeform 4" id="4"/>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r="0" t="-221" b="-221"/>
              </a:stretch>
            </a:blipFill>
          </p:spPr>
        </p:sp>
      </p:grpSp>
      <p:sp>
        <p:nvSpPr>
          <p:cNvPr name="TextBox 5" id="5"/>
          <p:cNvSpPr txBox="true"/>
          <p:nvPr/>
        </p:nvSpPr>
        <p:spPr>
          <a:xfrm rot="0">
            <a:off x="8304794" y="2165154"/>
            <a:ext cx="9591100" cy="5455507"/>
          </a:xfrm>
          <a:prstGeom prst="rect">
            <a:avLst/>
          </a:prstGeom>
        </p:spPr>
        <p:txBody>
          <a:bodyPr anchor="t" rtlCol="false" tIns="0" lIns="0" bIns="0" rIns="0">
            <a:spAutoFit/>
          </a:bodyPr>
          <a:lstStyle/>
          <a:p>
            <a:pPr algn="ctr">
              <a:lnSpc>
                <a:spcPts val="5129"/>
              </a:lnSpc>
            </a:pPr>
            <a:r>
              <a:rPr lang="en-US" sz="4274" spc="149">
                <a:solidFill>
                  <a:srgbClr val="FFFFFF"/>
                </a:solidFill>
                <a:latin typeface="Poppins Bold"/>
              </a:rPr>
              <a:t>Hello, I'm Rwik Dey</a:t>
            </a:r>
          </a:p>
          <a:p>
            <a:pPr>
              <a:lnSpc>
                <a:spcPts val="5129"/>
              </a:lnSpc>
            </a:pPr>
          </a:p>
          <a:p>
            <a:pPr>
              <a:lnSpc>
                <a:spcPts val="4646"/>
              </a:lnSpc>
            </a:pPr>
            <a:r>
              <a:rPr lang="en-US" sz="3872" spc="135">
                <a:solidFill>
                  <a:srgbClr val="FFFFFF"/>
                </a:solidFill>
                <a:latin typeface="Poppins"/>
              </a:rPr>
              <a:t>I'm a first year undergraduate student from the department of Electrical Engineering, and I would like to present on the topic of REST APIs and their growing influence in our world.</a:t>
            </a:r>
          </a:p>
          <a:p>
            <a:pPr>
              <a:lnSpc>
                <a:spcPts val="4646"/>
              </a:lnSpc>
              <a:spcBef>
                <a:spcPct val="0"/>
              </a:spcBef>
            </a:pP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178211" y="1384812"/>
            <a:ext cx="1117754" cy="111775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31787" y="5143500"/>
            <a:ext cx="6304087" cy="6304087"/>
          </a:xfrm>
          <a:prstGeom prst="rect">
            <a:avLst/>
          </a:prstGeom>
        </p:spPr>
      </p:pic>
      <p:sp>
        <p:nvSpPr>
          <p:cNvPr name="TextBox 3" id="3"/>
          <p:cNvSpPr txBox="true"/>
          <p:nvPr/>
        </p:nvSpPr>
        <p:spPr>
          <a:xfrm rot="0">
            <a:off x="7919711" y="1194721"/>
            <a:ext cx="4207788" cy="1260463"/>
          </a:xfrm>
          <a:prstGeom prst="rect">
            <a:avLst/>
          </a:prstGeom>
        </p:spPr>
        <p:txBody>
          <a:bodyPr anchor="t" rtlCol="false" tIns="0" lIns="0" bIns="0" rIns="0">
            <a:spAutoFit/>
          </a:bodyPr>
          <a:lstStyle/>
          <a:p>
            <a:pPr algn="ctr" marL="0" indent="0" lvl="0">
              <a:lnSpc>
                <a:spcPts val="9800"/>
              </a:lnSpc>
              <a:spcBef>
                <a:spcPct val="0"/>
              </a:spcBef>
            </a:pPr>
            <a:r>
              <a:rPr lang="en-US" sz="7000">
                <a:solidFill>
                  <a:srgbClr val="FFFFFF"/>
                </a:solidFill>
                <a:latin typeface="Poppins Bold"/>
              </a:rPr>
              <a:t>Contents</a:t>
            </a:r>
          </a:p>
        </p:txBody>
      </p:sp>
      <p:sp>
        <p:nvSpPr>
          <p:cNvPr name="TextBox 4" id="4"/>
          <p:cNvSpPr txBox="true"/>
          <p:nvPr/>
        </p:nvSpPr>
        <p:spPr>
          <a:xfrm rot="0">
            <a:off x="7451795" y="3057525"/>
            <a:ext cx="8589407" cy="4562475"/>
          </a:xfrm>
          <a:prstGeom prst="rect">
            <a:avLst/>
          </a:prstGeom>
        </p:spPr>
        <p:txBody>
          <a:bodyPr anchor="t" rtlCol="false" tIns="0" lIns="0" bIns="0" rIns="0">
            <a:spAutoFit/>
          </a:bodyPr>
          <a:lstStyle/>
          <a:p>
            <a:pPr marL="928378" indent="-464189" lvl="1">
              <a:lnSpc>
                <a:spcPts val="5160"/>
              </a:lnSpc>
              <a:buFont typeface="Arial"/>
              <a:buChar char="•"/>
            </a:pPr>
            <a:r>
              <a:rPr lang="en-US" sz="4300">
                <a:solidFill>
                  <a:srgbClr val="FFFFFF"/>
                </a:solidFill>
                <a:latin typeface="Poppins Bold"/>
              </a:rPr>
              <a:t>What is an API ?</a:t>
            </a:r>
          </a:p>
          <a:p>
            <a:pPr algn="l" marL="928378" indent="-464189" lvl="1">
              <a:lnSpc>
                <a:spcPts val="5160"/>
              </a:lnSpc>
              <a:buFont typeface="Arial"/>
              <a:buChar char="•"/>
            </a:pPr>
            <a:r>
              <a:rPr lang="en-US" sz="4300">
                <a:solidFill>
                  <a:srgbClr val="FFFFFF"/>
                </a:solidFill>
                <a:latin typeface="Poppins Bold"/>
              </a:rPr>
              <a:t>Understanding Rest APIs</a:t>
            </a:r>
          </a:p>
          <a:p>
            <a:pPr marL="928378" indent="-464189" lvl="1">
              <a:lnSpc>
                <a:spcPts val="5160"/>
              </a:lnSpc>
              <a:buFont typeface="Arial"/>
              <a:buChar char="•"/>
            </a:pPr>
            <a:r>
              <a:rPr lang="en-US" sz="4300">
                <a:solidFill>
                  <a:srgbClr val="FFFFFF"/>
                </a:solidFill>
                <a:latin typeface="Poppins Bold"/>
              </a:rPr>
              <a:t>Rest API Methods</a:t>
            </a:r>
          </a:p>
          <a:p>
            <a:pPr marL="928378" indent="-464189" lvl="1">
              <a:lnSpc>
                <a:spcPts val="5160"/>
              </a:lnSpc>
              <a:buFont typeface="Arial"/>
              <a:buChar char="•"/>
            </a:pPr>
            <a:r>
              <a:rPr lang="en-US" sz="4300">
                <a:solidFill>
                  <a:srgbClr val="FFFFFF"/>
                </a:solidFill>
                <a:latin typeface="Poppins Bold"/>
              </a:rPr>
              <a:t>API Consumption</a:t>
            </a:r>
          </a:p>
          <a:p>
            <a:pPr marL="928378" indent="-464189" lvl="1">
              <a:lnSpc>
                <a:spcPts val="5160"/>
              </a:lnSpc>
              <a:buFont typeface="Arial"/>
              <a:buChar char="•"/>
            </a:pPr>
            <a:r>
              <a:rPr lang="en-US" sz="4300">
                <a:solidFill>
                  <a:srgbClr val="FFFFFF"/>
                </a:solidFill>
                <a:latin typeface="Poppins Bold"/>
              </a:rPr>
              <a:t>Creating an basic API</a:t>
            </a:r>
          </a:p>
          <a:p>
            <a:pPr marL="928378" indent="-464189" lvl="1">
              <a:lnSpc>
                <a:spcPts val="5160"/>
              </a:lnSpc>
              <a:buFont typeface="Arial"/>
              <a:buChar char="•"/>
            </a:pPr>
            <a:r>
              <a:rPr lang="en-US" sz="4300">
                <a:solidFill>
                  <a:srgbClr val="FFFFFF"/>
                </a:solidFill>
                <a:latin typeface="Poppins Bold"/>
              </a:rPr>
              <a:t>Real Life Application of APIs</a:t>
            </a:r>
          </a:p>
          <a:p>
            <a:pPr marL="928378" indent="-464189" lvl="1">
              <a:lnSpc>
                <a:spcPts val="5160"/>
              </a:lnSpc>
              <a:buFont typeface="Arial"/>
              <a:buChar char="•"/>
            </a:pPr>
            <a:r>
              <a:rPr lang="en-US" sz="4300">
                <a:solidFill>
                  <a:srgbClr val="FFFFFF"/>
                </a:solidFill>
                <a:latin typeface="Poppins Bold"/>
              </a:rPr>
              <a:t>Conclusion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43894" y="-1643831"/>
            <a:ext cx="3780357" cy="3780357"/>
          </a:xfrm>
          <a:prstGeom prst="rect">
            <a:avLst/>
          </a:prstGeom>
        </p:spPr>
      </p:pic>
      <p:sp>
        <p:nvSpPr>
          <p:cNvPr name="TextBox 3" id="3"/>
          <p:cNvSpPr txBox="true"/>
          <p:nvPr/>
        </p:nvSpPr>
        <p:spPr>
          <a:xfrm rot="0">
            <a:off x="5313045" y="442912"/>
            <a:ext cx="7661910" cy="1114425"/>
          </a:xfrm>
          <a:prstGeom prst="rect">
            <a:avLst/>
          </a:prstGeom>
        </p:spPr>
        <p:txBody>
          <a:bodyPr anchor="t" rtlCol="false" tIns="0" lIns="0" bIns="0" rIns="0">
            <a:spAutoFit/>
          </a:bodyPr>
          <a:lstStyle/>
          <a:p>
            <a:pPr algn="ctr">
              <a:lnSpc>
                <a:spcPts val="8399"/>
              </a:lnSpc>
              <a:spcBef>
                <a:spcPct val="0"/>
              </a:spcBef>
            </a:pPr>
            <a:r>
              <a:rPr lang="en-US" sz="6999" spc="244">
                <a:solidFill>
                  <a:srgbClr val="FFFFFF"/>
                </a:solidFill>
                <a:latin typeface="Poppins Bold"/>
              </a:rPr>
              <a:t>What is an API ?</a:t>
            </a:r>
          </a:p>
        </p:txBody>
      </p:sp>
      <p:sp>
        <p:nvSpPr>
          <p:cNvPr name="TextBox 4" id="4"/>
          <p:cNvSpPr txBox="true"/>
          <p:nvPr/>
        </p:nvSpPr>
        <p:spPr>
          <a:xfrm rot="0">
            <a:off x="1028700" y="2605682"/>
            <a:ext cx="16546354" cy="781050"/>
          </a:xfrm>
          <a:prstGeom prst="rect">
            <a:avLst/>
          </a:prstGeom>
        </p:spPr>
        <p:txBody>
          <a:bodyPr anchor="t" rtlCol="false" tIns="0" lIns="0" bIns="0" rIns="0">
            <a:spAutoFit/>
          </a:bodyPr>
          <a:lstStyle/>
          <a:p>
            <a:pPr marL="1057914" indent="-528957" lvl="1">
              <a:lnSpc>
                <a:spcPts val="5880"/>
              </a:lnSpc>
              <a:buFont typeface="Arial"/>
              <a:buChar char="•"/>
            </a:pPr>
            <a:r>
              <a:rPr lang="en-US" sz="4900">
                <a:solidFill>
                  <a:srgbClr val="FFFFFF"/>
                </a:solidFill>
                <a:latin typeface="Poppins"/>
              </a:rPr>
              <a:t>API stands for Application Programming Interface.</a:t>
            </a:r>
          </a:p>
        </p:txBody>
      </p:sp>
      <p:sp>
        <p:nvSpPr>
          <p:cNvPr name="TextBox 5" id="5"/>
          <p:cNvSpPr txBox="true"/>
          <p:nvPr/>
        </p:nvSpPr>
        <p:spPr>
          <a:xfrm rot="0">
            <a:off x="1028700" y="4067175"/>
            <a:ext cx="16415624" cy="2266950"/>
          </a:xfrm>
          <a:prstGeom prst="rect">
            <a:avLst/>
          </a:prstGeom>
        </p:spPr>
        <p:txBody>
          <a:bodyPr anchor="t" rtlCol="false" tIns="0" lIns="0" bIns="0" rIns="0">
            <a:spAutoFit/>
          </a:bodyPr>
          <a:lstStyle/>
          <a:p>
            <a:pPr marL="1057914" indent="-528957" lvl="1">
              <a:lnSpc>
                <a:spcPts val="5880"/>
              </a:lnSpc>
              <a:buFont typeface="Arial"/>
              <a:buChar char="•"/>
            </a:pPr>
            <a:r>
              <a:rPr lang="en-US" sz="4900">
                <a:solidFill>
                  <a:srgbClr val="FFFFFF"/>
                </a:solidFill>
                <a:latin typeface="Poppins"/>
              </a:rPr>
              <a:t>It serves as a set of rules and protocols that allows different software applications to communicate and interact with each other.</a:t>
            </a:r>
          </a:p>
        </p:txBody>
      </p:sp>
      <p:sp>
        <p:nvSpPr>
          <p:cNvPr name="TextBox 6" id="6"/>
          <p:cNvSpPr txBox="true"/>
          <p:nvPr/>
        </p:nvSpPr>
        <p:spPr>
          <a:xfrm rot="0">
            <a:off x="1009650" y="6934200"/>
            <a:ext cx="15423657" cy="2354440"/>
          </a:xfrm>
          <a:prstGeom prst="rect">
            <a:avLst/>
          </a:prstGeom>
        </p:spPr>
        <p:txBody>
          <a:bodyPr anchor="t" rtlCol="false" tIns="0" lIns="0" bIns="0" rIns="0">
            <a:spAutoFit/>
          </a:bodyPr>
          <a:lstStyle/>
          <a:p>
            <a:pPr marL="1094915" indent="-547458" lvl="1">
              <a:lnSpc>
                <a:spcPts val="6085"/>
              </a:lnSpc>
              <a:buFont typeface="Arial"/>
              <a:buChar char="•"/>
            </a:pPr>
            <a:r>
              <a:rPr lang="en-US" sz="5071">
                <a:solidFill>
                  <a:srgbClr val="FFFFFF"/>
                </a:solidFill>
                <a:latin typeface="Poppins"/>
              </a:rPr>
              <a:t>APIs define the methods and data formats that applications should use to request and exchange information.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369122" y="7368122"/>
            <a:ext cx="3780357" cy="3780357"/>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692574" y="432944"/>
            <a:ext cx="5750608" cy="5750608"/>
          </a:xfrm>
          <a:prstGeom prst="rect">
            <a:avLst/>
          </a:prstGeom>
        </p:spPr>
      </p:pic>
      <p:sp>
        <p:nvSpPr>
          <p:cNvPr name="TextBox 4" id="4"/>
          <p:cNvSpPr txBox="true"/>
          <p:nvPr/>
        </p:nvSpPr>
        <p:spPr>
          <a:xfrm rot="0">
            <a:off x="6176885" y="1190625"/>
            <a:ext cx="11730115" cy="3914775"/>
          </a:xfrm>
          <a:prstGeom prst="rect">
            <a:avLst/>
          </a:prstGeom>
        </p:spPr>
        <p:txBody>
          <a:bodyPr anchor="t" rtlCol="false" tIns="0" lIns="0" bIns="0" rIns="0">
            <a:spAutoFit/>
          </a:bodyPr>
          <a:lstStyle/>
          <a:p>
            <a:pPr marL="793394" indent="-396697" lvl="1">
              <a:lnSpc>
                <a:spcPts val="4409"/>
              </a:lnSpc>
              <a:buFont typeface="Arial"/>
              <a:buChar char="•"/>
            </a:pPr>
            <a:r>
              <a:rPr lang="en-US" sz="3674">
                <a:solidFill>
                  <a:srgbClr val="FFFFFF"/>
                </a:solidFill>
                <a:latin typeface="Poppins"/>
              </a:rPr>
              <a:t>APIs can be categorized into different types, such as web APIs (e.g., REST, SOAP) that use HTTP for communication, library APIs that provide pre-defined functions or classes for specific programming languages, and operating system APIs that expose system-level functionalities to developers.</a:t>
            </a:r>
          </a:p>
        </p:txBody>
      </p:sp>
      <p:sp>
        <p:nvSpPr>
          <p:cNvPr name="TextBox 5" id="5"/>
          <p:cNvSpPr txBox="true"/>
          <p:nvPr/>
        </p:nvSpPr>
        <p:spPr>
          <a:xfrm rot="0">
            <a:off x="654474" y="6179271"/>
            <a:ext cx="13611248" cy="3362325"/>
          </a:xfrm>
          <a:prstGeom prst="rect">
            <a:avLst/>
          </a:prstGeom>
        </p:spPr>
        <p:txBody>
          <a:bodyPr anchor="t" rtlCol="false" tIns="0" lIns="0" bIns="0" rIns="0">
            <a:spAutoFit/>
          </a:bodyPr>
          <a:lstStyle/>
          <a:p>
            <a:pPr marL="793394" indent="-396697" lvl="1">
              <a:lnSpc>
                <a:spcPts val="4409"/>
              </a:lnSpc>
              <a:buFont typeface="Arial"/>
              <a:buChar char="•"/>
            </a:pPr>
            <a:r>
              <a:rPr lang="en-US" sz="3674">
                <a:solidFill>
                  <a:srgbClr val="FFFFFF"/>
                </a:solidFill>
                <a:latin typeface="Poppins"/>
              </a:rPr>
              <a:t>Overall, APIs play a crucial role in enabling interoperability, modularity, and extensibility in software development, allowing applications to work together, share data, and provide enhanced functionality through integration with external services or systems.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a:off x="0" y="0"/>
            <a:ext cx="18288000" cy="10287000"/>
          </a:xfrm>
          <a:prstGeom prst="rect">
            <a:avLst/>
          </a:prstGeom>
        </p:spPr>
      </p:pic>
      <p:sp>
        <p:nvSpPr>
          <p:cNvPr name="TextBox 3" id="3"/>
          <p:cNvSpPr txBox="true"/>
          <p:nvPr/>
        </p:nvSpPr>
        <p:spPr>
          <a:xfrm rot="0">
            <a:off x="3256836" y="595312"/>
            <a:ext cx="12079129" cy="1114425"/>
          </a:xfrm>
          <a:prstGeom prst="rect">
            <a:avLst/>
          </a:prstGeom>
        </p:spPr>
        <p:txBody>
          <a:bodyPr anchor="t" rtlCol="false" tIns="0" lIns="0" bIns="0" rIns="0">
            <a:spAutoFit/>
          </a:bodyPr>
          <a:lstStyle/>
          <a:p>
            <a:pPr algn="ctr">
              <a:lnSpc>
                <a:spcPts val="8399"/>
              </a:lnSpc>
              <a:spcBef>
                <a:spcPct val="0"/>
              </a:spcBef>
            </a:pPr>
            <a:r>
              <a:rPr lang="en-US" sz="6999" spc="244">
                <a:solidFill>
                  <a:srgbClr val="FFFFFF"/>
                </a:solidFill>
                <a:latin typeface="Poppins Bold"/>
              </a:rPr>
              <a:t>Understanding REST APIs</a:t>
            </a:r>
          </a:p>
        </p:txBody>
      </p:sp>
      <p:sp>
        <p:nvSpPr>
          <p:cNvPr name="TextBox 4" id="4"/>
          <p:cNvSpPr txBox="true"/>
          <p:nvPr/>
        </p:nvSpPr>
        <p:spPr>
          <a:xfrm rot="0">
            <a:off x="738792" y="2943225"/>
            <a:ext cx="17134747" cy="4495800"/>
          </a:xfrm>
          <a:prstGeom prst="rect">
            <a:avLst/>
          </a:prstGeom>
        </p:spPr>
        <p:txBody>
          <a:bodyPr anchor="t" rtlCol="false" tIns="0" lIns="0" bIns="0" rIns="0">
            <a:spAutoFit/>
          </a:bodyPr>
          <a:lstStyle/>
          <a:p>
            <a:pPr>
              <a:lnSpc>
                <a:spcPts val="5880"/>
              </a:lnSpc>
              <a:spcBef>
                <a:spcPct val="0"/>
              </a:spcBef>
            </a:pPr>
            <a:r>
              <a:rPr lang="en-US" sz="4900">
                <a:solidFill>
                  <a:srgbClr val="FFFFFF"/>
                </a:solidFill>
                <a:latin typeface="Poppins Bold"/>
              </a:rPr>
              <a:t>REST APIs, or </a:t>
            </a:r>
            <a:r>
              <a:rPr lang="en-US" sz="4900">
                <a:solidFill>
                  <a:srgbClr val="FF3131"/>
                </a:solidFill>
                <a:latin typeface="Poppins Bold"/>
              </a:rPr>
              <a:t>Representational State Transfer APIs</a:t>
            </a:r>
            <a:r>
              <a:rPr lang="en-US" sz="4900">
                <a:solidFill>
                  <a:srgbClr val="FFFFFF"/>
                </a:solidFill>
                <a:latin typeface="Poppins Bold"/>
              </a:rPr>
              <a:t>, are a type of web API that follows the principles and constraints of the REST architectural style. REST is an architectural style for designing networked applications that leverage the existing capabilities of the World Wide Web.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8354" r="0" b="0"/>
          <a:stretch>
            <a:fillRect/>
          </a:stretch>
        </p:blipFill>
        <p:spPr>
          <a:xfrm flipH="false" flipV="false" rot="0">
            <a:off x="5000007" y="8069439"/>
            <a:ext cx="8060673" cy="3750535"/>
          </a:xfrm>
          <a:prstGeom prst="rect">
            <a:avLst/>
          </a:prstGeom>
        </p:spPr>
      </p:pic>
      <p:sp>
        <p:nvSpPr>
          <p:cNvPr name="TextBox 3" id="3"/>
          <p:cNvSpPr txBox="true"/>
          <p:nvPr/>
        </p:nvSpPr>
        <p:spPr>
          <a:xfrm rot="0">
            <a:off x="4909423" y="442912"/>
            <a:ext cx="8469154" cy="1114425"/>
          </a:xfrm>
          <a:prstGeom prst="rect">
            <a:avLst/>
          </a:prstGeom>
        </p:spPr>
        <p:txBody>
          <a:bodyPr anchor="t" rtlCol="false" tIns="0" lIns="0" bIns="0" rIns="0">
            <a:spAutoFit/>
          </a:bodyPr>
          <a:lstStyle/>
          <a:p>
            <a:pPr algn="ctr">
              <a:lnSpc>
                <a:spcPts val="8399"/>
              </a:lnSpc>
              <a:spcBef>
                <a:spcPct val="0"/>
              </a:spcBef>
            </a:pPr>
            <a:r>
              <a:rPr lang="en-US" sz="6999" spc="244">
                <a:solidFill>
                  <a:srgbClr val="FFFFFF"/>
                </a:solidFill>
                <a:latin typeface="Poppins Bold"/>
              </a:rPr>
              <a:t>REST API Methods</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6042767" y="-1390116"/>
            <a:ext cx="3780357" cy="3780357"/>
          </a:xfrm>
          <a:prstGeom prst="rect">
            <a:avLst/>
          </a:prstGeom>
        </p:spPr>
      </p:pic>
      <p:sp>
        <p:nvSpPr>
          <p:cNvPr name="TextBox 5" id="5"/>
          <p:cNvSpPr txBox="true"/>
          <p:nvPr/>
        </p:nvSpPr>
        <p:spPr>
          <a:xfrm rot="0">
            <a:off x="642227" y="2484526"/>
            <a:ext cx="17290719" cy="4629150"/>
          </a:xfrm>
          <a:prstGeom prst="rect">
            <a:avLst/>
          </a:prstGeom>
        </p:spPr>
        <p:txBody>
          <a:bodyPr anchor="t" rtlCol="false" tIns="0" lIns="0" bIns="0" rIns="0">
            <a:spAutoFit/>
          </a:bodyPr>
          <a:lstStyle/>
          <a:p>
            <a:pPr>
              <a:lnSpc>
                <a:spcPts val="5197"/>
              </a:lnSpc>
              <a:spcBef>
                <a:spcPct val="0"/>
              </a:spcBef>
            </a:pPr>
            <a:r>
              <a:rPr lang="en-US" sz="4331">
                <a:solidFill>
                  <a:srgbClr val="FFFFFF"/>
                </a:solidFill>
                <a:latin typeface="Poppins"/>
              </a:rPr>
              <a:t>REST API methods, also known as HTTP methods or HTTP verbs, form the foundation of building and interacting with RESTful APIs. They define the actions that can be performed on resources within an API, allowing clients to </a:t>
            </a:r>
            <a:r>
              <a:rPr lang="en-US" sz="4331">
                <a:solidFill>
                  <a:srgbClr val="FE7B09"/>
                </a:solidFill>
                <a:latin typeface="Poppins"/>
              </a:rPr>
              <a:t>read, create, update, or delete data</a:t>
            </a:r>
            <a:r>
              <a:rPr lang="en-US" sz="4331">
                <a:solidFill>
                  <a:srgbClr val="FFFFFF"/>
                </a:solidFill>
                <a:latin typeface="Poppins"/>
              </a:rPr>
              <a:t>. Understanding REST API methods is essential for designing and consuming APIs that adhere to the principles of the REST architectural style.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95425" y="1962835"/>
            <a:ext cx="2788559" cy="2788559"/>
            <a:chOff x="0" y="0"/>
            <a:chExt cx="3718079" cy="3718079"/>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718079" cy="3718079"/>
            </a:xfrm>
            <a:prstGeom prst="rect">
              <a:avLst/>
            </a:prstGeom>
          </p:spPr>
        </p:pic>
        <p:sp>
          <p:nvSpPr>
            <p:cNvPr name="TextBox 4" id="4"/>
            <p:cNvSpPr txBox="true"/>
            <p:nvPr/>
          </p:nvSpPr>
          <p:spPr>
            <a:xfrm rot="0">
              <a:off x="1009765" y="1333744"/>
              <a:ext cx="1605774" cy="995184"/>
            </a:xfrm>
            <a:prstGeom prst="rect">
              <a:avLst/>
            </a:prstGeom>
          </p:spPr>
          <p:txBody>
            <a:bodyPr anchor="t" rtlCol="false" tIns="0" lIns="0" bIns="0" rIns="0">
              <a:spAutoFit/>
            </a:bodyPr>
            <a:lstStyle/>
            <a:p>
              <a:pPr algn="ctr">
                <a:lnSpc>
                  <a:spcPts val="5692"/>
                </a:lnSpc>
                <a:spcBef>
                  <a:spcPct val="0"/>
                </a:spcBef>
              </a:pPr>
              <a:r>
                <a:rPr lang="en-US" sz="4743" spc="166">
                  <a:solidFill>
                    <a:srgbClr val="FFFFFF"/>
                  </a:solidFill>
                  <a:latin typeface="Poppins Bold"/>
                </a:rPr>
                <a:t>GET</a:t>
              </a:r>
            </a:p>
          </p:txBody>
        </p:sp>
      </p:grpSp>
      <p:sp>
        <p:nvSpPr>
          <p:cNvPr name="TextBox 5" id="5"/>
          <p:cNvSpPr txBox="true"/>
          <p:nvPr/>
        </p:nvSpPr>
        <p:spPr>
          <a:xfrm rot="0">
            <a:off x="728854" y="559287"/>
            <a:ext cx="12151995" cy="781050"/>
          </a:xfrm>
          <a:prstGeom prst="rect">
            <a:avLst/>
          </a:prstGeom>
        </p:spPr>
        <p:txBody>
          <a:bodyPr anchor="t" rtlCol="false" tIns="0" lIns="0" bIns="0" rIns="0">
            <a:spAutoFit/>
          </a:bodyPr>
          <a:lstStyle/>
          <a:p>
            <a:pPr algn="ctr">
              <a:lnSpc>
                <a:spcPts val="5879"/>
              </a:lnSpc>
              <a:spcBef>
                <a:spcPct val="0"/>
              </a:spcBef>
            </a:pPr>
            <a:r>
              <a:rPr lang="en-US" sz="4899" spc="171">
                <a:solidFill>
                  <a:srgbClr val="FFFFFF"/>
                </a:solidFill>
                <a:latin typeface="Poppins Bold"/>
              </a:rPr>
              <a:t>The common REST API Methods are :</a:t>
            </a:r>
          </a:p>
        </p:txBody>
      </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9179" y="8396822"/>
            <a:ext cx="3780357" cy="3780357"/>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827987" y="597387"/>
            <a:ext cx="862626" cy="862626"/>
          </a:xfrm>
          <a:prstGeom prst="rect">
            <a:avLst/>
          </a:prstGeom>
        </p:spPr>
      </p:pic>
      <p:sp>
        <p:nvSpPr>
          <p:cNvPr name="TextBox 8" id="8"/>
          <p:cNvSpPr txBox="true"/>
          <p:nvPr/>
        </p:nvSpPr>
        <p:spPr>
          <a:xfrm rot="0">
            <a:off x="5665980" y="1574313"/>
            <a:ext cx="11162007" cy="8607494"/>
          </a:xfrm>
          <a:prstGeom prst="rect">
            <a:avLst/>
          </a:prstGeom>
        </p:spPr>
        <p:txBody>
          <a:bodyPr anchor="t" rtlCol="false" tIns="0" lIns="0" bIns="0" rIns="0">
            <a:spAutoFit/>
          </a:bodyPr>
          <a:lstStyle/>
          <a:p>
            <a:pPr marL="637610" indent="-318805" lvl="1">
              <a:lnSpc>
                <a:spcPts val="3750"/>
              </a:lnSpc>
              <a:buFont typeface="Arial"/>
              <a:buChar char="•"/>
            </a:pPr>
            <a:r>
              <a:rPr lang="en-US" sz="2953" spc="103">
                <a:solidFill>
                  <a:srgbClr val="FFFFFF"/>
                </a:solidFill>
                <a:latin typeface="Poppins"/>
              </a:rPr>
              <a:t>The GET method is an HTTP method used in REST APIs to retrieve data from a specified resource.</a:t>
            </a:r>
          </a:p>
          <a:p>
            <a:pPr>
              <a:lnSpc>
                <a:spcPts val="3750"/>
              </a:lnSpc>
            </a:pPr>
          </a:p>
          <a:p>
            <a:pPr marL="637610" indent="-318805" lvl="1">
              <a:lnSpc>
                <a:spcPts val="3543"/>
              </a:lnSpc>
              <a:buFont typeface="Arial"/>
              <a:buChar char="•"/>
            </a:pPr>
            <a:r>
              <a:rPr lang="en-US" sz="2953" spc="103">
                <a:solidFill>
                  <a:srgbClr val="FFFFFF"/>
                </a:solidFill>
                <a:latin typeface="Poppins"/>
              </a:rPr>
              <a:t>It is safe and idempotent, meaning it does not modify data on the server and can be called multiple times without altering the resource's state.</a:t>
            </a:r>
          </a:p>
          <a:p>
            <a:pPr>
              <a:lnSpc>
                <a:spcPts val="3543"/>
              </a:lnSpc>
            </a:pPr>
          </a:p>
          <a:p>
            <a:pPr marL="637610" indent="-318805" lvl="1">
              <a:lnSpc>
                <a:spcPts val="3543"/>
              </a:lnSpc>
              <a:buFont typeface="Arial"/>
              <a:buChar char="•"/>
            </a:pPr>
            <a:r>
              <a:rPr lang="en-US" sz="2953" spc="103">
                <a:solidFill>
                  <a:srgbClr val="FFFFFF"/>
                </a:solidFill>
                <a:latin typeface="Poppins"/>
              </a:rPr>
              <a:t>Clients send a GET request to a specific URL endpoint provided by the API to fetch the desired resource.</a:t>
            </a:r>
          </a:p>
          <a:p>
            <a:pPr>
              <a:lnSpc>
                <a:spcPts val="3543"/>
              </a:lnSpc>
            </a:pPr>
          </a:p>
          <a:p>
            <a:pPr marL="637610" indent="-318805" lvl="1">
              <a:lnSpc>
                <a:spcPts val="3543"/>
              </a:lnSpc>
              <a:buFont typeface="Arial"/>
              <a:buChar char="•"/>
            </a:pPr>
            <a:r>
              <a:rPr lang="en-US" sz="2953" spc="103">
                <a:solidFill>
                  <a:srgbClr val="FFFFFF"/>
                </a:solidFill>
                <a:latin typeface="Poppins"/>
              </a:rPr>
              <a:t>GET requests do not have a request body and rely on the server to provide the requested resource in the response body.</a:t>
            </a:r>
          </a:p>
          <a:p>
            <a:pPr>
              <a:lnSpc>
                <a:spcPts val="3543"/>
              </a:lnSpc>
            </a:pPr>
          </a:p>
          <a:p>
            <a:pPr marL="637610" indent="-318805" lvl="1">
              <a:lnSpc>
                <a:spcPts val="3543"/>
              </a:lnSpc>
              <a:buFont typeface="Arial"/>
              <a:buChar char="•"/>
            </a:pPr>
            <a:r>
              <a:rPr lang="en-US" sz="2953" spc="103">
                <a:solidFill>
                  <a:srgbClr val="FFFFFF"/>
                </a:solidFill>
                <a:latin typeface="Poppins"/>
              </a:rPr>
              <a:t>The response to a GET request includes the requested resource's representation along with metadata such as headers and status codes.</a:t>
            </a:r>
          </a:p>
          <a:p>
            <a:pPr>
              <a:lnSpc>
                <a:spcPts val="354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DAFjU9SNFy8</dc:identifier>
  <dcterms:modified xsi:type="dcterms:W3CDTF">2011-08-01T06:04:30Z</dcterms:modified>
  <cp:revision>1</cp:revision>
  <dc:title>Unlocking the Potential: Rest APIs</dc:title>
</cp:coreProperties>
</file>