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8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8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A3F179-67AB-EB4B-9726-97D0B9A2D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5C33BB-F0DC-6241-979F-0553A954F0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DA37-184F-FD47-81CD-18B9F4699F45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480F-DBBF-8848-BCE1-F6A95870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br>
              <a:rPr lang="en-US" dirty="0" smtClean="0"/>
            </a:br>
            <a:r>
              <a:rPr lang="en-US" dirty="0" smtClean="0"/>
              <a:t>brief intro, fisheries 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March 2015</a:t>
            </a:r>
          </a:p>
          <a:p>
            <a:endParaRPr lang="en-US" dirty="0"/>
          </a:p>
          <a:p>
            <a:r>
              <a:rPr lang="en-US" dirty="0" smtClean="0"/>
              <a:t>Acknowledgements: Andr</a:t>
            </a:r>
            <a:r>
              <a:rPr lang="en-US" dirty="0" smtClean="0"/>
              <a:t>é Punt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8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/>
              <a:t>Optimization – some problems-I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minima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55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949" name="Line 5"/>
          <p:cNvSpPr>
            <a:spLocks noChangeShapeType="1"/>
          </p:cNvSpPr>
          <p:nvPr/>
        </p:nvSpPr>
        <p:spPr bwMode="auto">
          <a:xfrm flipH="1">
            <a:off x="5791200" y="3276600"/>
            <a:ext cx="1371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0" name="Line 6"/>
          <p:cNvSpPr>
            <a:spLocks noChangeShapeType="1"/>
          </p:cNvSpPr>
          <p:nvPr/>
        </p:nvSpPr>
        <p:spPr bwMode="auto">
          <a:xfrm>
            <a:off x="2362200" y="3733800"/>
            <a:ext cx="0" cy="1752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033463" y="3005138"/>
            <a:ext cx="2362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minimum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5222875" y="4681538"/>
            <a:ext cx="22145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minimum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 flipH="1" flipV="1">
            <a:off x="5943600" y="4267200"/>
            <a:ext cx="304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To keep a parameter,</a:t>
            </a:r>
            <a:r>
              <a:rPr lang="en-US" sz="2400" i="1"/>
              <a:t>x</a:t>
            </a:r>
            <a:r>
              <a:rPr lang="en-US" sz="2400"/>
              <a:t>, constrained between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b</a:t>
            </a:r>
            <a:r>
              <a:rPr lang="en-US" sz="2400"/>
              <a:t>, transform it to </a:t>
            </a:r>
            <a:r>
              <a:rPr lang="en-US" sz="2400" i="1"/>
              <a:t>a</a:t>
            </a:r>
            <a:r>
              <a:rPr lang="en-US" sz="2400"/>
              <a:t>+(0.5+arctan(</a:t>
            </a:r>
            <a:r>
              <a:rPr lang="en-US" sz="2400" i="1"/>
              <a:t>y</a:t>
            </a:r>
            <a:r>
              <a:rPr lang="en-US" sz="2400"/>
              <a:t>)/</a:t>
            </a:r>
            <a:r>
              <a:rPr lang="en-US" sz="2400">
                <a:sym typeface="Symbol" charset="0"/>
              </a:rPr>
              <a:t></a:t>
            </a:r>
            <a:r>
              <a:rPr lang="en-US" sz="2400"/>
              <a:t>)(</a:t>
            </a:r>
            <a:r>
              <a:rPr lang="en-US" sz="2400" i="1"/>
              <a:t>b</a:t>
            </a:r>
            <a:r>
              <a:rPr lang="en-US" sz="2400"/>
              <a:t>-</a:t>
            </a:r>
            <a:r>
              <a:rPr lang="en-US" sz="2400" i="1"/>
              <a:t>a</a:t>
            </a:r>
            <a:r>
              <a:rPr lang="en-US" sz="2400"/>
              <a:t>).</a:t>
            </a:r>
          </a:p>
        </p:txBody>
      </p:sp>
      <p:pic>
        <p:nvPicPr>
          <p:cNvPr id="340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86075"/>
            <a:ext cx="591502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33488" y="3159125"/>
            <a:ext cx="334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/>
              <a:t>=1+(0.5+arctan(</a:t>
            </a:r>
            <a:r>
              <a:rPr lang="en-US" i="1"/>
              <a:t>y</a:t>
            </a:r>
            <a:r>
              <a:rPr lang="en-US"/>
              <a:t>)/</a:t>
            </a:r>
            <a:r>
              <a:rPr lang="en-US">
                <a:sym typeface="Symbol" charset="0"/>
              </a:rPr>
              <a:t></a:t>
            </a:r>
            <a:r>
              <a:rPr lang="en-US"/>
              <a:t>)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4724400" y="3505200"/>
            <a:ext cx="0" cy="2209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4953000" y="4343400"/>
            <a:ext cx="123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x~[1-2]</a:t>
            </a:r>
          </a:p>
        </p:txBody>
      </p:sp>
    </p:spTree>
    <p:extLst>
      <p:ext uri="{BB962C8B-B14F-4D97-AF65-F5344CB8AC3E}">
        <p14:creationId xmlns:p14="http://schemas.microsoft.com/office/powerpoint/2010/main" val="267649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Optimization – Tricks of the Trade-II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Test the code for the model by fitting to data where the answer is known!</a:t>
            </a:r>
          </a:p>
          <a:p>
            <a:pPr>
              <a:lnSpc>
                <a:spcPct val="90000"/>
              </a:lnSpc>
            </a:pPr>
            <a:r>
              <a:rPr lang="en-US" sz="2400"/>
              <a:t>Look at the fit graphically (have you maximized rather than minimizing the function)?</a:t>
            </a:r>
          </a:p>
          <a:p>
            <a:pPr>
              <a:lnSpc>
                <a:spcPct val="90000"/>
              </a:lnSpc>
            </a:pPr>
            <a:r>
              <a:rPr lang="en-US" sz="2400"/>
              <a:t>Minimize the function manually; restart the optimization algorithm from the final value; restart the optimization algorithm from different values.</a:t>
            </a:r>
          </a:p>
          <a:p>
            <a:pPr>
              <a:lnSpc>
                <a:spcPct val="90000"/>
              </a:lnSpc>
            </a:pPr>
            <a:r>
              <a:rPr lang="en-US" sz="2400"/>
              <a:t>When fitting n parameters that must add to 1, fit n-1 parameters and set the last to 1-sum(1:n-1).</a:t>
            </a:r>
          </a:p>
          <a:p>
            <a:pPr>
              <a:lnSpc>
                <a:spcPct val="90000"/>
              </a:lnSpc>
            </a:pPr>
            <a:r>
              <a:rPr lang="en-US" sz="2400"/>
              <a:t>In SOLVER, use automatic scaling and set the convergence criterion smaller.</a:t>
            </a:r>
          </a:p>
        </p:txBody>
      </p:sp>
    </p:spTree>
    <p:extLst>
      <p:ext uri="{BB962C8B-B14F-4D97-AF65-F5344CB8AC3E}">
        <p14:creationId xmlns:p14="http://schemas.microsoft.com/office/powerpoint/2010/main" val="156872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Principle of </a:t>
            </a:r>
            <a:r>
              <a:rPr lang="en-US" dirty="0" smtClean="0"/>
              <a:t>Maximum Likelihood (ML) </a:t>
            </a:r>
            <a:r>
              <a:rPr lang="en-US" dirty="0"/>
              <a:t>Estimation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select the values for the parameters so that the probability that the model generated (is responsible for) the data is a high as possible.</a:t>
            </a:r>
          </a:p>
          <a:p>
            <a:r>
              <a:rPr lang="en-US" sz="2800" dirty="0"/>
              <a:t>Taken another way: if we have two candidate sets of parameters and the probability that one generated the data is ten times the other, we would naturally prefer the former.</a:t>
            </a:r>
          </a:p>
          <a:p>
            <a:r>
              <a:rPr lang="en-US" sz="2800" dirty="0"/>
              <a:t>OK, so how </a:t>
            </a:r>
            <a:r>
              <a:rPr lang="en-US" sz="2800" dirty="0" smtClean="0"/>
              <a:t>do </a:t>
            </a:r>
            <a:r>
              <a:rPr lang="en-US" sz="2800" dirty="0"/>
              <a:t>we define this probability.</a:t>
            </a:r>
          </a:p>
        </p:txBody>
      </p:sp>
    </p:spTree>
    <p:extLst>
      <p:ext uri="{BB962C8B-B14F-4D97-AF65-F5344CB8AC3E}">
        <p14:creationId xmlns:p14="http://schemas.microsoft.com/office/powerpoint/2010/main" val="133246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 Likelihood Function</a:t>
            </a:r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053638"/>
          </a:xfrm>
        </p:spPr>
        <p:txBody>
          <a:bodyPr/>
          <a:lstStyle/>
          <a:p>
            <a:r>
              <a:rPr lang="en-US" sz="2800" dirty="0"/>
              <a:t>What we need to compute is the likelihood function: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have a discrete set of hypotheses / set of parameter vectors, then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666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506289"/>
              </p:ext>
            </p:extLst>
          </p:nvPr>
        </p:nvGraphicFramePr>
        <p:xfrm>
          <a:off x="1712543" y="2132561"/>
          <a:ext cx="5785678" cy="6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2044440" imgH="215640" progId="Equation.DSMT4">
                  <p:embed/>
                </p:oleObj>
              </mc:Choice>
              <mc:Fallback>
                <p:oleObj name="Equation" r:id="rId3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43" y="2132561"/>
                        <a:ext cx="5785678" cy="6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533123"/>
              </p:ext>
            </p:extLst>
          </p:nvPr>
        </p:nvGraphicFramePr>
        <p:xfrm>
          <a:off x="2694501" y="4458290"/>
          <a:ext cx="3638267" cy="71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5" imgW="1168200" imgH="228600" progId="Equation.3">
                  <p:embed/>
                </p:oleObj>
              </mc:Choice>
              <mc:Fallback>
                <p:oleObj name="Equation" r:id="rId5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501" y="4458290"/>
                        <a:ext cx="3638267" cy="71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04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We observe </a:t>
            </a:r>
            <a:r>
              <a:rPr lang="en-US" sz="2800" i="1"/>
              <a:t>Y</a:t>
            </a:r>
            <a:r>
              <a:rPr lang="en-US" sz="2800"/>
              <a:t>=6 and know that the observation process is based on the equation:</a:t>
            </a:r>
          </a:p>
          <a:p>
            <a:endParaRPr lang="en-US"/>
          </a:p>
          <a:p>
            <a:r>
              <a:rPr lang="en-US" sz="2800"/>
              <a:t>Given </a:t>
            </a:r>
            <a:r>
              <a:rPr lang="en-US" sz="2800" i="1"/>
              <a:t>Y</a:t>
            </a:r>
            <a:r>
              <a:rPr lang="en-US" sz="2800"/>
              <a:t>=6, the likelihood function is normal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781769"/>
              </p:ext>
            </p:extLst>
          </p:nvPr>
        </p:nvGraphicFramePr>
        <p:xfrm>
          <a:off x="2895600" y="2696740"/>
          <a:ext cx="4113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3" imgW="2057400" imgH="228600" progId="Equation.DSMT4">
                  <p:embed/>
                </p:oleObj>
              </mc:Choice>
              <mc:Fallback>
                <p:oleObj name="Equation" r:id="rId3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96740"/>
                        <a:ext cx="4113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5" name="Object 5"/>
          <p:cNvGraphicFramePr>
            <a:graphicFrameLocks noChangeAspect="1"/>
          </p:cNvGraphicFramePr>
          <p:nvPr/>
        </p:nvGraphicFramePr>
        <p:xfrm>
          <a:off x="2819400" y="4419600"/>
          <a:ext cx="333692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33692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1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First Example - II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1038"/>
            <a:ext cx="7296150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28709" name="Line 5"/>
          <p:cNvSpPr>
            <a:spLocks noChangeShapeType="1"/>
          </p:cNvSpPr>
          <p:nvPr/>
        </p:nvSpPr>
        <p:spPr bwMode="auto">
          <a:xfrm flipH="1">
            <a:off x="4800600" y="3200400"/>
            <a:ext cx="990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5799138" y="28527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328711" name="Line 7"/>
          <p:cNvSpPr>
            <a:spLocks noChangeShapeType="1"/>
          </p:cNvSpPr>
          <p:nvPr/>
        </p:nvSpPr>
        <p:spPr bwMode="auto">
          <a:xfrm flipH="1">
            <a:off x="4114800" y="2743200"/>
            <a:ext cx="685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4732338" y="2319338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Y=4</a:t>
            </a:r>
          </a:p>
        </p:txBody>
      </p:sp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5407025" y="4148138"/>
            <a:ext cx="350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Note: the parameter and not the data; we are </a:t>
            </a:r>
            <a:r>
              <a:rPr lang="en-US" i="1">
                <a:solidFill>
                  <a:schemeClr val="hlink"/>
                </a:solidFill>
              </a:rPr>
              <a:t>given</a:t>
            </a:r>
            <a:r>
              <a:rPr lang="en-US">
                <a:solidFill>
                  <a:schemeClr val="hlink"/>
                </a:solidFill>
              </a:rPr>
              <a:t> the data</a:t>
            </a:r>
          </a:p>
        </p:txBody>
      </p:sp>
      <p:sp>
        <p:nvSpPr>
          <p:cNvPr id="328714" name="Line 10"/>
          <p:cNvSpPr>
            <a:spLocks noChangeShapeType="1"/>
          </p:cNvSpPr>
          <p:nvPr/>
        </p:nvSpPr>
        <p:spPr bwMode="auto">
          <a:xfrm flipH="1">
            <a:off x="4876800" y="5334000"/>
            <a:ext cx="1524000" cy="914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Multiple Data Sources 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If we have multiple data sources (CPUE and survey data for Cape Hake), we can establish a likelihood for each data source. The likelihood for the two data sources combined is the product of the likelihoods for each data source: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Note: We often work with the logarithm of the likelihood function, i.e.:</a:t>
            </a: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97870"/>
              </p:ext>
            </p:extLst>
          </p:nvPr>
        </p:nvGraphicFramePr>
        <p:xfrm>
          <a:off x="2387027" y="3461462"/>
          <a:ext cx="457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3" imgW="2286000" imgH="241200" progId="Equation.DSMT4">
                  <p:embed/>
                </p:oleObj>
              </mc:Choice>
              <mc:Fallback>
                <p:oleObj name="Equation" r:id="rId3" imgW="2286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027" y="3461462"/>
                        <a:ext cx="457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462882"/>
              </p:ext>
            </p:extLst>
          </p:nvPr>
        </p:nvGraphicFramePr>
        <p:xfrm>
          <a:off x="1867139" y="5232400"/>
          <a:ext cx="5662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5" imgW="2831760" imgH="241200" progId="Equation.3">
                  <p:embed/>
                </p:oleObj>
              </mc:Choice>
              <mc:Fallback>
                <p:oleObj name="Equation" r:id="rId5" imgW="2831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139" y="5232400"/>
                        <a:ext cx="56626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84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Estimation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Identify the questions.</a:t>
            </a:r>
          </a:p>
          <a:p>
            <a:pPr>
              <a:lnSpc>
                <a:spcPct val="90000"/>
              </a:lnSpc>
            </a:pPr>
            <a:r>
              <a:rPr lang="en-US"/>
              <a:t>Identity the data sources.</a:t>
            </a:r>
          </a:p>
          <a:p>
            <a:pPr>
              <a:lnSpc>
                <a:spcPct val="90000"/>
              </a:lnSpc>
            </a:pPr>
            <a:r>
              <a:rPr lang="en-US"/>
              <a:t>Select alternative models.</a:t>
            </a:r>
          </a:p>
          <a:p>
            <a:pPr>
              <a:lnSpc>
                <a:spcPct val="90000"/>
              </a:lnSpc>
            </a:pPr>
            <a:r>
              <a:rPr lang="en-US"/>
              <a:t>Select appropriate likelihood functions for each data source.</a:t>
            </a:r>
          </a:p>
          <a:p>
            <a:pPr>
              <a:lnSpc>
                <a:spcPct val="90000"/>
              </a:lnSpc>
            </a:pPr>
            <a:r>
              <a:rPr lang="en-US"/>
              <a:t>Find the values for the parameters that maximize the likelihood function (hence Maximum Likelihood Estimation).</a:t>
            </a:r>
          </a:p>
        </p:txBody>
      </p:sp>
    </p:spTree>
    <p:extLst>
      <p:ext uri="{BB962C8B-B14F-4D97-AF65-F5344CB8AC3E}">
        <p14:creationId xmlns:p14="http://schemas.microsoft.com/office/powerpoint/2010/main" val="132889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30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Finding the Maximum Likelihood Estimates</a:t>
            </a:r>
          </a:p>
        </p:txBody>
      </p:sp>
      <p:pic>
        <p:nvPicPr>
          <p:cNvPr id="346124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t="2324" r="1564" b="2324"/>
          <a:stretch>
            <a:fillRect/>
          </a:stretch>
        </p:blipFill>
        <p:spPr>
          <a:xfrm>
            <a:off x="381000" y="1981200"/>
            <a:ext cx="3810000" cy="256222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6129" name="Picture 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" t="1920" r="1601" b="1920"/>
          <a:stretch>
            <a:fillRect/>
          </a:stretch>
        </p:blipFill>
        <p:spPr>
          <a:xfrm>
            <a:off x="4800600" y="2027238"/>
            <a:ext cx="4038600" cy="3363912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2667000" y="5562600"/>
            <a:ext cx="59737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best estimate is 6, because this </a:t>
            </a:r>
          </a:p>
          <a:p>
            <a:r>
              <a:rPr lang="en-US"/>
              <a:t>value of </a:t>
            </a:r>
            <a:r>
              <a:rPr lang="en-US">
                <a:sym typeface="Symbol" charset="0"/>
              </a:rPr>
              <a:t> leads to the maximum likelihood</a:t>
            </a:r>
          </a:p>
        </p:txBody>
      </p:sp>
      <p:graphicFrame>
        <p:nvGraphicFramePr>
          <p:cNvPr id="346134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" y="4495800"/>
          <a:ext cx="2743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1523880" imgH="495000" progId="Equation.3">
                  <p:embed/>
                </p:oleObj>
              </mc:Choice>
              <mc:Fallback>
                <p:oleObj name="Equation" r:id="rId5" imgW="1523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2743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57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Ecological </a:t>
            </a:r>
            <a:r>
              <a:rPr lang="en-US" dirty="0" smtClean="0"/>
              <a:t>detective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7 Likelihood and 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366779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Therefore….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736600" y="1905000"/>
            <a:ext cx="741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We need to know which probability density functions to use for which data types. 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93688" y="2895600"/>
            <a:ext cx="83931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200">
                <a:latin typeface="Tahoma" charset="0"/>
              </a:rPr>
              <a:t>The probability distributions encountered most commonly are: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Normal / multivariate 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Log-normal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Poisson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Negative binomial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Beta</a:t>
            </a:r>
          </a:p>
          <a:p>
            <a:pPr eaLnBrk="1" hangingPunct="1">
              <a:buFontTx/>
              <a:buAutoNum type="arabicPeriod"/>
            </a:pPr>
            <a:r>
              <a:rPr lang="en-US" sz="2200">
                <a:latin typeface="Tahoma" charset="0"/>
              </a:rPr>
              <a:t>Binomial / multinomial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781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need to know when to use each distribution and its </a:t>
            </a:r>
          </a:p>
          <a:p>
            <a:r>
              <a:rPr lang="en-US"/>
              <a:t>functional form (up to any normalizing constants).</a:t>
            </a:r>
          </a:p>
        </p:txBody>
      </p:sp>
    </p:spTree>
    <p:extLst>
      <p:ext uri="{BB962C8B-B14F-4D97-AF65-F5344CB8AC3E}">
        <p14:creationId xmlns:p14="http://schemas.microsoft.com/office/powerpoint/2010/main" val="185814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Normal and t-distributions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density functions for the normal and </a:t>
            </a:r>
            <a:r>
              <a:rPr lang="en-US" sz="2400" i="1" dirty="0"/>
              <a:t>t</a:t>
            </a:r>
            <a:r>
              <a:rPr lang="en-US" sz="2400" dirty="0"/>
              <a:t>-distributions are: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 is the mean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 is the standard deviation (        </a:t>
            </a:r>
            <a:r>
              <a:rPr lang="en-US" sz="2400" dirty="0" smtClean="0">
                <a:sym typeface="Symbol" charset="0"/>
              </a:rPr>
              <a:t>  for </a:t>
            </a:r>
            <a:r>
              <a:rPr lang="en-US" sz="2400" dirty="0">
                <a:sym typeface="Symbol" charset="0"/>
              </a:rPr>
              <a:t>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ym typeface="Symbol" charset="0"/>
              </a:rPr>
              <a:t>k</a:t>
            </a:r>
            <a:r>
              <a:rPr lang="en-US" sz="2400" dirty="0">
                <a:sym typeface="Symbol" charset="0"/>
              </a:rPr>
              <a:t> is the degrees of freedom.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0"/>
              </a:rPr>
              <a:t>We use these distributions when the data are the sum of terms. The </a:t>
            </a:r>
            <a:r>
              <a:rPr lang="en-US" sz="2400" i="1" dirty="0">
                <a:sym typeface="Symbol" charset="0"/>
              </a:rPr>
              <a:t>t</a:t>
            </a:r>
            <a:r>
              <a:rPr lang="en-US" sz="2400" dirty="0">
                <a:sym typeface="Symbol" charset="0"/>
              </a:rPr>
              <a:t>-distribution allows account to be taken of small sample sizes (&lt;30).</a:t>
            </a:r>
            <a:endParaRPr lang="en-US" sz="2400" dirty="0"/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58604"/>
              </p:ext>
            </p:extLst>
          </p:nvPr>
        </p:nvGraphicFramePr>
        <p:xfrm>
          <a:off x="609600" y="2094721"/>
          <a:ext cx="76723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" imgW="5448240" imgH="507960" progId="Equation.DSMT4">
                  <p:embed/>
                </p:oleObj>
              </mc:Choice>
              <mc:Fallback>
                <p:oleObj name="Equation" r:id="rId3" imgW="5448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94721"/>
                        <a:ext cx="76723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56323"/>
              </p:ext>
            </p:extLst>
          </p:nvPr>
        </p:nvGraphicFramePr>
        <p:xfrm>
          <a:off x="4267285" y="3143152"/>
          <a:ext cx="749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5" imgW="571320" imgH="444240" progId="Equation.3">
                  <p:embed/>
                </p:oleObj>
              </mc:Choice>
              <mc:Fallback>
                <p:oleObj name="Equation" r:id="rId5" imgW="571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85" y="3143152"/>
                        <a:ext cx="749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25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381000" y="1920875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400" dirty="0"/>
              <a:t>Let us say we wish to fit the model              </a:t>
            </a:r>
            <a:r>
              <a:rPr lang="en-US" sz="2400" dirty="0" smtClean="0"/>
              <a:t>     assuming</a:t>
            </a:r>
            <a:endParaRPr lang="en-US" sz="2400" dirty="0"/>
          </a:p>
          <a:p>
            <a:pPr algn="l"/>
            <a:r>
              <a:rPr lang="en-US" sz="2400" dirty="0"/>
              <a:t>normally distributed errors, i.e.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/>
            <a:r>
              <a:rPr lang="en-US" sz="4000" dirty="0"/>
              <a:t>Key Point with Normal Likelihood</a:t>
            </a:r>
          </a:p>
        </p:txBody>
      </p:sp>
      <p:graphicFrame>
        <p:nvGraphicFramePr>
          <p:cNvPr id="353288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0560047"/>
              </p:ext>
            </p:extLst>
          </p:nvPr>
        </p:nvGraphicFramePr>
        <p:xfrm>
          <a:off x="4820558" y="1974915"/>
          <a:ext cx="1219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3" imgW="711000" imgH="228600" progId="Equation.DSMT4">
                  <p:embed/>
                </p:oleObj>
              </mc:Choice>
              <mc:Fallback>
                <p:oleObj name="Equation" r:id="rId3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558" y="1974915"/>
                        <a:ext cx="1219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59902380"/>
              </p:ext>
            </p:extLst>
          </p:nvPr>
        </p:nvGraphicFramePr>
        <p:xfrm>
          <a:off x="4459032" y="2300217"/>
          <a:ext cx="3412504" cy="4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5" imgW="1828800" imgH="241200" progId="Equation.DSMT4">
                  <p:embed/>
                </p:oleObj>
              </mc:Choice>
              <mc:Fallback>
                <p:oleObj name="Equation" r:id="rId5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032" y="2300217"/>
                        <a:ext cx="3412504" cy="45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7567102"/>
              </p:ext>
            </p:extLst>
          </p:nvPr>
        </p:nvGraphicFramePr>
        <p:xfrm>
          <a:off x="5105400" y="3222909"/>
          <a:ext cx="3200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7" imgW="1549080" imgH="482400" progId="Equation.DSMT4">
                  <p:embed/>
                </p:oleObj>
              </mc:Choice>
              <mc:Fallback>
                <p:oleObj name="Equation" r:id="rId7" imgW="1549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22909"/>
                        <a:ext cx="3200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368300" y="3048000"/>
            <a:ext cx="4662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The likelihood function is therefore:</a:t>
            </a:r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381000" y="4267200"/>
            <a:ext cx="5881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Taking logarithms and multiplying by -1 gives:</a:t>
            </a:r>
          </a:p>
        </p:txBody>
      </p:sp>
      <p:sp>
        <p:nvSpPr>
          <p:cNvPr id="353287" name="Text Box 7"/>
          <p:cNvSpPr txBox="1">
            <a:spLocks noChangeArrowheads="1"/>
          </p:cNvSpPr>
          <p:nvPr/>
        </p:nvSpPr>
        <p:spPr bwMode="auto">
          <a:xfrm>
            <a:off x="368300" y="5716070"/>
            <a:ext cx="78290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This </a:t>
            </a:r>
            <a:r>
              <a:rPr lang="en-US" sz="2400" dirty="0" smtClean="0"/>
              <a:t>implies </a:t>
            </a:r>
            <a:r>
              <a:rPr lang="en-US" sz="2400" dirty="0"/>
              <a:t>that if you assume normally-distributed errors, </a:t>
            </a:r>
          </a:p>
          <a:p>
            <a:pPr algn="l"/>
            <a:r>
              <a:rPr lang="en-US" sz="2400" dirty="0"/>
              <a:t>the answers will be identical to those from least squares.</a:t>
            </a:r>
          </a:p>
        </p:txBody>
      </p:sp>
      <p:graphicFrame>
        <p:nvGraphicFramePr>
          <p:cNvPr id="353294" name="Object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52130372"/>
              </p:ext>
            </p:extLst>
          </p:nvPr>
        </p:nvGraphicFramePr>
        <p:xfrm>
          <a:off x="2083320" y="4911789"/>
          <a:ext cx="4897836" cy="7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9" imgW="2197080" imgH="342720" progId="Equation.3">
                  <p:embed/>
                </p:oleObj>
              </mc:Choice>
              <mc:Fallback>
                <p:oleObj name="Equation" r:id="rId9" imgW="2197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320" y="4911789"/>
                        <a:ext cx="4897836" cy="76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523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Lognormal distribution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density function</a:t>
            </a:r>
            <a:r>
              <a:rPr lang="en-US" sz="2800"/>
              <a:t>: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 is the median (not the mean)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 is the standard deviation of the logarithm (approximately the coefficient of variation of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40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sym typeface="Symbol" charset="0"/>
              </a:rPr>
              <a:t>The lognormal distribution is used extensively in fisheries assessments because </a:t>
            </a:r>
            <a:r>
              <a:rPr lang="en-US" sz="2400" i="1">
                <a:sym typeface="Symbol" charset="0"/>
              </a:rPr>
              <a:t>x</a:t>
            </a:r>
            <a:r>
              <a:rPr lang="en-US" sz="2400">
                <a:sym typeface="Symbol" charset="0"/>
              </a:rPr>
              <a:t> is always larger than zero – this is true for most data sources (CPUE, survey indices, estimates of death rates, etc.)</a:t>
            </a:r>
          </a:p>
        </p:txBody>
      </p:sp>
      <p:graphicFrame>
        <p:nvGraphicFramePr>
          <p:cNvPr id="352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088395"/>
              </p:ext>
            </p:extLst>
          </p:nvPr>
        </p:nvGraphicFramePr>
        <p:xfrm>
          <a:off x="2222500" y="1970410"/>
          <a:ext cx="56292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2819160" imgH="533160" progId="Equation.3">
                  <p:embed/>
                </p:oleObj>
              </mc:Choice>
              <mc:Fallback>
                <p:oleObj name="Equation" r:id="rId3" imgW="2819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1970410"/>
                        <a:ext cx="56292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22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Time for an Example!</a:t>
            </a:r>
          </a:p>
        </p:txBody>
      </p:sp>
      <p:sp>
        <p:nvSpPr>
          <p:cNvPr id="335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We wish to fit the Dynamic Schaefer model to the </a:t>
            </a:r>
            <a:r>
              <a:rPr lang="en-US" sz="2800" dirty="0" smtClean="0"/>
              <a:t>yellowtail survey </a:t>
            </a:r>
            <a:r>
              <a:rPr lang="en-US" sz="2800" dirty="0"/>
              <a:t>data.</a:t>
            </a:r>
          </a:p>
          <a:p>
            <a:pPr lvl="1"/>
            <a:r>
              <a:rPr lang="en-US" sz="2400" i="1" dirty="0"/>
              <a:t>q</a:t>
            </a:r>
            <a:r>
              <a:rPr lang="en-US" sz="2400" dirty="0"/>
              <a:t> is </a:t>
            </a:r>
            <a:r>
              <a:rPr lang="en-US" sz="2400" dirty="0" smtClean="0"/>
              <a:t>the </a:t>
            </a:r>
            <a:r>
              <a:rPr lang="en-US" sz="2400" dirty="0" err="1" smtClean="0"/>
              <a:t>catchability</a:t>
            </a:r>
            <a:r>
              <a:rPr lang="en-US" sz="2400" dirty="0" smtClean="0"/>
              <a:t>: the surveys provides relative </a:t>
            </a:r>
            <a:r>
              <a:rPr lang="en-US" sz="2400" dirty="0"/>
              <a:t>indices of abundance.</a:t>
            </a:r>
          </a:p>
          <a:p>
            <a:pPr lvl="1"/>
            <a:r>
              <a:rPr lang="en-US" sz="2400" dirty="0"/>
              <a:t>We have information on the </a:t>
            </a:r>
            <a:r>
              <a:rPr lang="en-US" sz="2400" dirty="0" smtClean="0"/>
              <a:t>survey catch rates from 196X-2013.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43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/>
              <a:t>How to Deal with this Example!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9"/>
            <a:ext cx="8497888" cy="52117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model: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likelihood function is the product of </a:t>
            </a:r>
            <a:r>
              <a:rPr lang="en-US" sz="2400" dirty="0" smtClean="0"/>
              <a:t>log-normal likelihoods for each of the survey estimates. </a:t>
            </a:r>
            <a:r>
              <a:rPr lang="en-US" sz="2400" dirty="0"/>
              <a:t>Ignoring constants independent of the model parameters: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We </a:t>
            </a:r>
            <a:r>
              <a:rPr lang="en-US" sz="2400" dirty="0"/>
              <a:t>take logs, multiply by minus one and minimize to find the estimates for </a:t>
            </a:r>
            <a:r>
              <a:rPr lang="en-US" sz="2400" dirty="0" smtClean="0"/>
              <a:t>the parameters.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Note that we can ignore any constants – why?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t-distribution is chosen for the slope – why?</a:t>
            </a:r>
          </a:p>
        </p:txBody>
      </p:sp>
      <p:graphicFrame>
        <p:nvGraphicFramePr>
          <p:cNvPr id="338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60851"/>
              </p:ext>
            </p:extLst>
          </p:nvPr>
        </p:nvGraphicFramePr>
        <p:xfrm>
          <a:off x="1730375" y="1895475"/>
          <a:ext cx="59547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3" imgW="4953000" imgH="457200" progId="Equation.3">
                  <p:embed/>
                </p:oleObj>
              </mc:Choice>
              <mc:Fallback>
                <p:oleObj name="Equation" r:id="rId3" imgW="495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895475"/>
                        <a:ext cx="59547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75758"/>
              </p:ext>
            </p:extLst>
          </p:nvPr>
        </p:nvGraphicFramePr>
        <p:xfrm>
          <a:off x="2228520" y="3704650"/>
          <a:ext cx="4932648" cy="114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20" y="3704650"/>
                        <a:ext cx="4932648" cy="1145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8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Analytical Solution for </a:t>
            </a:r>
            <a:r>
              <a:rPr lang="en-US" i="1" dirty="0" smtClean="0"/>
              <a:t>q</a:t>
            </a:r>
            <a:endParaRPr lang="en-US" dirty="0"/>
          </a:p>
        </p:txBody>
      </p:sp>
      <p:graphicFrame>
        <p:nvGraphicFramePr>
          <p:cNvPr id="37376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042465"/>
              </p:ext>
            </p:extLst>
          </p:nvPr>
        </p:nvGraphicFramePr>
        <p:xfrm>
          <a:off x="2147888" y="3429000"/>
          <a:ext cx="5226050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3" imgW="2946400" imgH="1409700" progId="Equation.3">
                  <p:embed/>
                </p:oleObj>
              </mc:Choice>
              <mc:Fallback>
                <p:oleObj name="Equation" r:id="rId3" imgW="2946400" imgH="140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429000"/>
                        <a:ext cx="5226050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1" name="Text Box 11"/>
          <p:cNvSpPr txBox="1">
            <a:spLocks noChangeArrowheads="1"/>
          </p:cNvSpPr>
          <p:nvPr/>
        </p:nvSpPr>
        <p:spPr bwMode="auto">
          <a:xfrm>
            <a:off x="457200" y="1632181"/>
            <a:ext cx="7809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400" dirty="0" smtClean="0"/>
              <a:t>The example had five parameters.</a:t>
            </a:r>
          </a:p>
          <a:p>
            <a:r>
              <a:rPr lang="en-US" sz="2400" dirty="0" smtClean="0"/>
              <a:t>We can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 smtClean="0">
                <a:sym typeface="Symbol" charset="0"/>
              </a:rPr>
              <a:t></a:t>
            </a:r>
          </a:p>
          <a:p>
            <a:r>
              <a:rPr lang="en-US" sz="2400" dirty="0" smtClean="0"/>
              <a:t>Being </a:t>
            </a:r>
            <a:r>
              <a:rPr lang="en-US" sz="2400" dirty="0"/>
              <a:t>able to find analytical solutions for </a:t>
            </a:r>
            <a:r>
              <a:rPr lang="en-US" sz="2400" i="1" dirty="0"/>
              <a:t>q</a:t>
            </a:r>
            <a:r>
              <a:rPr lang="en-US" sz="2400" dirty="0"/>
              <a:t> and </a:t>
            </a:r>
            <a:r>
              <a:rPr lang="en-US" sz="2400" dirty="0">
                <a:sym typeface="Symbol" charset="0"/>
              </a:rPr>
              <a:t> is a key skill</a:t>
            </a:r>
          </a:p>
          <a:p>
            <a:pPr algn="l"/>
            <a:r>
              <a:rPr lang="en-US" sz="2400" dirty="0">
                <a:sym typeface="Symbol" charset="0"/>
              </a:rPr>
              <a:t>when fitting fisheries population dynamics models.</a:t>
            </a:r>
          </a:p>
        </p:txBody>
      </p:sp>
    </p:spTree>
    <p:extLst>
      <p:ext uri="{BB962C8B-B14F-4D97-AF65-F5344CB8AC3E}">
        <p14:creationId xmlns:p14="http://schemas.microsoft.com/office/powerpoint/2010/main" val="298550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Solution for </a:t>
            </a:r>
            <a:r>
              <a:rPr lang="en-US" i="1"/>
              <a:t>q</a:t>
            </a:r>
            <a:r>
              <a:rPr lang="en-US"/>
              <a:t>-II</a:t>
            </a:r>
          </a:p>
        </p:txBody>
      </p:sp>
      <p:graphicFrame>
        <p:nvGraphicFramePr>
          <p:cNvPr id="37786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6260800"/>
              </p:ext>
            </p:extLst>
          </p:nvPr>
        </p:nvGraphicFramePr>
        <p:xfrm>
          <a:off x="3003550" y="2209800"/>
          <a:ext cx="3368675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3" imgW="1612900" imgH="1168400" progId="Equation.3">
                  <p:embed/>
                </p:oleObj>
              </mc:Choice>
              <mc:Fallback>
                <p:oleObj name="Equation" r:id="rId3" imgW="1612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209800"/>
                        <a:ext cx="3368675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838200" y="5791200"/>
            <a:ext cx="377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Repeat this calculation for </a:t>
            </a:r>
          </a:p>
        </p:txBody>
      </p:sp>
      <p:graphicFrame>
        <p:nvGraphicFramePr>
          <p:cNvPr id="377863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9090260"/>
              </p:ext>
            </p:extLst>
          </p:nvPr>
        </p:nvGraphicFramePr>
        <p:xfrm>
          <a:off x="3747647" y="5791200"/>
          <a:ext cx="4968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647" y="5791200"/>
                        <a:ext cx="4968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1449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Recap Time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apply Maximum Likelihood we:</a:t>
            </a:r>
          </a:p>
          <a:p>
            <a:pPr lvl="1"/>
            <a:r>
              <a:rPr lang="en-US"/>
              <a:t>Find a model for the underlying process.</a:t>
            </a:r>
          </a:p>
          <a:p>
            <a:pPr lvl="1"/>
            <a:r>
              <a:rPr lang="en-US"/>
              <a:t>Identify how the data relate to this model (i.e. which error / sampling distribution to use).</a:t>
            </a:r>
          </a:p>
          <a:p>
            <a:pPr lvl="1"/>
            <a:r>
              <a:rPr lang="en-US"/>
              <a:t>Write down the likelihood function.</a:t>
            </a:r>
          </a:p>
          <a:p>
            <a:pPr lvl="1"/>
            <a:r>
              <a:rPr lang="en-US"/>
              <a:t>Write down the negative log-likelihood.</a:t>
            </a:r>
          </a:p>
          <a:p>
            <a:pPr lvl="1"/>
            <a:r>
              <a:rPr lang="en-US"/>
              <a:t>Minimize the negative log-likelihood.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Likelihood “Cheat sheet”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3967163" y="1905000"/>
            <a:ext cx="95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Data?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1143000" y="2514600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Continuous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6373813" y="2514600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Discrete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250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be negative?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177800" y="4572000"/>
            <a:ext cx="155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Normal / t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1663700" y="5257800"/>
            <a:ext cx="1824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lognormal / </a:t>
            </a:r>
          </a:p>
          <a:p>
            <a:r>
              <a:rPr lang="en-US"/>
              <a:t>gamma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638800" y="3352800"/>
            <a:ext cx="299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Number of outcomes</a:t>
            </a:r>
          </a:p>
        </p:txBody>
      </p:sp>
      <p:sp>
        <p:nvSpPr>
          <p:cNvPr id="377867" name="Text Box 11"/>
          <p:cNvSpPr txBox="1">
            <a:spLocks noChangeArrowheads="1"/>
          </p:cNvSpPr>
          <p:nvPr/>
        </p:nvSpPr>
        <p:spPr bwMode="auto">
          <a:xfrm>
            <a:off x="4751388" y="4681538"/>
            <a:ext cx="1323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Binomial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6251575" y="5334000"/>
            <a:ext cx="2795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Poisson /</a:t>
            </a:r>
          </a:p>
          <a:p>
            <a:r>
              <a:rPr lang="en-US"/>
              <a:t>Negative binomial /</a:t>
            </a:r>
          </a:p>
          <a:p>
            <a:r>
              <a:rPr lang="en-US"/>
              <a:t>Multinomial</a:t>
            </a:r>
          </a:p>
        </p:txBody>
      </p:sp>
      <p:sp>
        <p:nvSpPr>
          <p:cNvPr id="377869" name="Line 13"/>
          <p:cNvSpPr>
            <a:spLocks noChangeShapeType="1"/>
          </p:cNvSpPr>
          <p:nvPr/>
        </p:nvSpPr>
        <p:spPr bwMode="auto">
          <a:xfrm flipH="1">
            <a:off x="2209800" y="2209800"/>
            <a:ext cx="18288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0" name="Line 14"/>
          <p:cNvSpPr>
            <a:spLocks noChangeShapeType="1"/>
          </p:cNvSpPr>
          <p:nvPr/>
        </p:nvSpPr>
        <p:spPr bwMode="auto">
          <a:xfrm flipH="1">
            <a:off x="1981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1" name="Line 15"/>
          <p:cNvSpPr>
            <a:spLocks noChangeShapeType="1"/>
          </p:cNvSpPr>
          <p:nvPr/>
        </p:nvSpPr>
        <p:spPr bwMode="auto">
          <a:xfrm flipH="1">
            <a:off x="838200" y="3810000"/>
            <a:ext cx="6096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2" name="Line 16"/>
          <p:cNvSpPr>
            <a:spLocks noChangeShapeType="1"/>
          </p:cNvSpPr>
          <p:nvPr/>
        </p:nvSpPr>
        <p:spPr bwMode="auto">
          <a:xfrm flipH="1">
            <a:off x="2590800" y="3886200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3" name="Line 17"/>
          <p:cNvSpPr>
            <a:spLocks noChangeShapeType="1"/>
          </p:cNvSpPr>
          <p:nvPr/>
        </p:nvSpPr>
        <p:spPr bwMode="auto">
          <a:xfrm>
            <a:off x="4953000" y="2209800"/>
            <a:ext cx="1981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4" name="Line 18"/>
          <p:cNvSpPr>
            <a:spLocks noChangeShapeType="1"/>
          </p:cNvSpPr>
          <p:nvPr/>
        </p:nvSpPr>
        <p:spPr bwMode="auto">
          <a:xfrm>
            <a:off x="6934200" y="2895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5" name="Line 19"/>
          <p:cNvSpPr>
            <a:spLocks noChangeShapeType="1"/>
          </p:cNvSpPr>
          <p:nvPr/>
        </p:nvSpPr>
        <p:spPr bwMode="auto">
          <a:xfrm flipH="1">
            <a:off x="5486400" y="3810000"/>
            <a:ext cx="7620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6" name="Line 20"/>
          <p:cNvSpPr>
            <a:spLocks noChangeShapeType="1"/>
          </p:cNvSpPr>
          <p:nvPr/>
        </p:nvSpPr>
        <p:spPr bwMode="auto">
          <a:xfrm flipH="1">
            <a:off x="7467600" y="3810000"/>
            <a:ext cx="0" cy="1600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5938838" y="4070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7431088" y="4222750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Many</a:t>
            </a:r>
          </a:p>
        </p:txBody>
      </p:sp>
      <p:sp>
        <p:nvSpPr>
          <p:cNvPr id="377879" name="Text Box 23"/>
          <p:cNvSpPr txBox="1">
            <a:spLocks noChangeArrowheads="1"/>
          </p:cNvSpPr>
          <p:nvPr/>
        </p:nvSpPr>
        <p:spPr bwMode="auto">
          <a:xfrm>
            <a:off x="2590800" y="4222750"/>
            <a:ext cx="460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No</a:t>
            </a:r>
          </a:p>
        </p:txBody>
      </p:sp>
      <p:sp>
        <p:nvSpPr>
          <p:cNvPr id="377880" name="Text Box 24"/>
          <p:cNvSpPr txBox="1">
            <a:spLocks noChangeArrowheads="1"/>
          </p:cNvSpPr>
          <p:nvPr/>
        </p:nvSpPr>
        <p:spPr bwMode="auto">
          <a:xfrm>
            <a:off x="1103313" y="4114800"/>
            <a:ext cx="538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6266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What do we mean by </a:t>
            </a:r>
            <a:br>
              <a:rPr lang="en-US" sz="4000"/>
            </a:br>
            <a:r>
              <a:rPr lang="en-US" sz="4000"/>
              <a:t>“Fitting to Data” and why do it?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Fitting to data provides the basis for: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setting the values for the parameters of a model and hence computing the values for the state variables.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evaluating whether a model can mimic the existing data adequately (if it can’t, perhaps we should eliminate it).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comparing different hypotheses (represented by the models that fit the data adequately - to some extent).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assessing the amount of uncertainty.</a:t>
            </a:r>
          </a:p>
        </p:txBody>
      </p:sp>
    </p:spTree>
    <p:extLst>
      <p:ext uri="{BB962C8B-B14F-4D97-AF65-F5344CB8AC3E}">
        <p14:creationId xmlns:p14="http://schemas.microsoft.com/office/powerpoint/2010/main" val="2806423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Next: Quantifying Uncertainty?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(an overview)</a:t>
            </a:r>
          </a:p>
        </p:txBody>
      </p:sp>
      <p:sp>
        <p:nvSpPr>
          <p:cNvPr id="3256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808912" cy="4724400"/>
          </a:xfrm>
        </p:spPr>
        <p:txBody>
          <a:bodyPr/>
          <a:lstStyle/>
          <a:p>
            <a:r>
              <a:rPr lang="en-US" sz="2800"/>
              <a:t>Uncertainty comes in several forms:</a:t>
            </a:r>
          </a:p>
          <a:p>
            <a:pPr lvl="1"/>
            <a:r>
              <a:rPr lang="en-US" sz="2200"/>
              <a:t>Process uncertainty (e.g. recruitment variability, natural mortality variability, birth-death processes).</a:t>
            </a:r>
          </a:p>
          <a:p>
            <a:pPr lvl="1"/>
            <a:r>
              <a:rPr lang="en-US" sz="2200"/>
              <a:t>Observation uncertainty (e.g. CVs for abundance estimates).</a:t>
            </a:r>
          </a:p>
          <a:p>
            <a:pPr lvl="1"/>
            <a:r>
              <a:rPr lang="en-US" sz="2200"/>
              <a:t>Model uncertainty (is the model we chose correct; how many alternative models fit the data adequately?)</a:t>
            </a:r>
          </a:p>
          <a:p>
            <a:pPr lvl="1"/>
            <a:r>
              <a:rPr lang="en-US" sz="2200"/>
              <a:t>Estimation uncertainty – given a model and some data, how well do the data determine the parameters (and predictions) of the model.</a:t>
            </a:r>
          </a:p>
          <a:p>
            <a:pPr lvl="1"/>
            <a:r>
              <a:rPr lang="en-US" sz="2200"/>
              <a:t>Implementation uncertainty – given a management decision, it be enforced?</a:t>
            </a:r>
          </a:p>
        </p:txBody>
      </p:sp>
    </p:spTree>
    <p:extLst>
      <p:ext uri="{BB962C8B-B14F-4D97-AF65-F5344CB8AC3E}">
        <p14:creationId xmlns:p14="http://schemas.microsoft.com/office/powerpoint/2010/main" val="16090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Keep in Mind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hlink"/>
                </a:solidFill>
              </a:rPr>
              <a:t>Models</a:t>
            </a:r>
            <a:r>
              <a:rPr lang="en-US"/>
              <a:t>: the parameters, state variables and forcing functions.</a:t>
            </a:r>
          </a:p>
          <a:p>
            <a:r>
              <a:rPr lang="en-US">
                <a:solidFill>
                  <a:schemeClr val="hlink"/>
                </a:solidFill>
              </a:rPr>
              <a:t>Data</a:t>
            </a:r>
            <a:r>
              <a:rPr lang="en-US"/>
              <a:t>: information we want to use to specify the values for the parameters.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/>
              <a:t>Fitting to data – a generic approach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define a function, say,         that measures “the difference” between the data we observed and what the model says we should have observed. This function measures the </a:t>
            </a:r>
            <a:r>
              <a:rPr lang="en-US" sz="2400" dirty="0">
                <a:solidFill>
                  <a:schemeClr val="hlink"/>
                </a:solidFill>
              </a:rPr>
              <a:t>goodness of fit</a:t>
            </a:r>
            <a:r>
              <a:rPr lang="en-US" sz="2400" dirty="0"/>
              <a:t> of the model to the data.</a:t>
            </a:r>
          </a:p>
          <a:p>
            <a:r>
              <a:rPr lang="en-US" sz="2400" dirty="0"/>
              <a:t>We select the values for the parameters so that the difference is as small as possible (i.e. the parameters that allow the model to mimic the data best).</a:t>
            </a:r>
          </a:p>
          <a:p>
            <a:r>
              <a:rPr lang="en-US" sz="2400" dirty="0"/>
              <a:t>Fitting models therefore involves selecting the function        and then minimizing it. </a:t>
            </a:r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68450"/>
              </p:ext>
            </p:extLst>
          </p:nvPr>
        </p:nvGraphicFramePr>
        <p:xfrm>
          <a:off x="4073645" y="1687399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647640" imgH="368280" progId="Equation.DSMT4">
                  <p:embed/>
                </p:oleObj>
              </mc:Choice>
              <mc:Fallback>
                <p:oleObj name="Equation" r:id="rId3" imgW="647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45" y="1687399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95171"/>
              </p:ext>
            </p:extLst>
          </p:nvPr>
        </p:nvGraphicFramePr>
        <p:xfrm>
          <a:off x="7742505" y="4400742"/>
          <a:ext cx="6397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647640" imgH="368280" progId="Equation.3">
                  <p:embed/>
                </p:oleObj>
              </mc:Choice>
              <mc:Fallback>
                <p:oleObj name="Equation" r:id="rId5" imgW="6476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505" y="4400742"/>
                        <a:ext cx="6397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64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Minimizing a Function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69937"/>
            <a:ext cx="7924800" cy="4902263"/>
          </a:xfrm>
        </p:spPr>
        <p:txBody>
          <a:bodyPr/>
          <a:lstStyle/>
          <a:p>
            <a:r>
              <a:rPr lang="en-US" sz="2800" dirty="0"/>
              <a:t>The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 the vector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i="1" u="sng" dirty="0" smtClean="0">
                <a:latin typeface="Arial"/>
                <a:cs typeface="Arial"/>
              </a:rPr>
              <a:t> </a:t>
            </a:r>
            <a:r>
              <a:rPr lang="en-US" dirty="0" smtClean="0"/>
              <a:t>so </a:t>
            </a:r>
            <a:r>
              <a:rPr lang="en-US" dirty="0"/>
              <a:t>that the </a:t>
            </a:r>
            <a:r>
              <a:rPr lang="en-US" dirty="0" smtClean="0"/>
              <a:t>function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minimized (note: </a:t>
            </a:r>
            <a:r>
              <a:rPr lang="en-US" dirty="0" smtClean="0"/>
              <a:t>maximizing </a:t>
            </a:r>
            <a:r>
              <a:rPr lang="en-US" i="1" dirty="0" smtClean="0"/>
              <a:t>f(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is </a:t>
            </a:r>
            <a:r>
              <a:rPr lang="en-US" dirty="0"/>
              <a:t>the same as </a:t>
            </a:r>
            <a:r>
              <a:rPr lang="en-US" dirty="0" smtClean="0"/>
              <a:t>minimizing -</a:t>
            </a:r>
            <a:r>
              <a:rPr lang="en-US" i="1" dirty="0"/>
              <a:t>f(</a:t>
            </a:r>
            <a:r>
              <a:rPr lang="en-US" i="1" u="sng" dirty="0" err="1">
                <a:latin typeface="Arial"/>
                <a:cs typeface="Arial"/>
              </a:rPr>
              <a:t>θ</a:t>
            </a:r>
            <a:r>
              <a:rPr lang="en-US" u="sng" dirty="0" smtClean="0">
                <a:latin typeface="Arial"/>
                <a:cs typeface="Arial"/>
              </a:rPr>
              <a:t>)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may place bounds on the values for the elements of </a:t>
            </a:r>
            <a:r>
              <a:rPr lang="en-US" i="1" u="sng" dirty="0" err="1" smtClean="0">
                <a:latin typeface="Arial"/>
                <a:cs typeface="Arial"/>
              </a:rPr>
              <a:t>θ</a:t>
            </a:r>
            <a:r>
              <a:rPr lang="en-US" dirty="0" smtClean="0"/>
              <a:t>  </a:t>
            </a:r>
            <a:r>
              <a:rPr lang="en-US" dirty="0"/>
              <a:t>(e.g. some must be positive).</a:t>
            </a:r>
          </a:p>
          <a:p>
            <a:r>
              <a:rPr lang="en-US" sz="2800" dirty="0"/>
              <a:t>By definition, for a minimum: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27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63890"/>
              </p:ext>
            </p:extLst>
          </p:nvPr>
        </p:nvGraphicFramePr>
        <p:xfrm>
          <a:off x="4038600" y="4878844"/>
          <a:ext cx="2289128" cy="13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838080" imgH="507960" progId="Equation.3">
                  <p:embed/>
                </p:oleObj>
              </mc:Choice>
              <mc:Fallback>
                <p:oleObj name="Equation" r:id="rId3" imgW="838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8844"/>
                        <a:ext cx="2289128" cy="1387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29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 Approaches</a:t>
            </a:r>
          </a:p>
        </p:txBody>
      </p:sp>
      <p:sp>
        <p:nvSpPr>
          <p:cNvPr id="328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Sometimes it is possible to solve the differential equation directly. For example: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Now:</a:t>
            </a:r>
          </a:p>
          <a:p>
            <a:endParaRPr lang="en-US" dirty="0"/>
          </a:p>
        </p:txBody>
      </p:sp>
      <p:graphicFrame>
        <p:nvGraphicFramePr>
          <p:cNvPr id="32870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064771"/>
              </p:ext>
            </p:extLst>
          </p:nvPr>
        </p:nvGraphicFramePr>
        <p:xfrm>
          <a:off x="2634000" y="2760500"/>
          <a:ext cx="38846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2590560" imgH="533160" progId="Equation.DSMT4">
                  <p:embed/>
                </p:oleObj>
              </mc:Choice>
              <mc:Fallback>
                <p:oleObj name="Equation" r:id="rId3" imgW="25905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000" y="2760500"/>
                        <a:ext cx="38846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1029"/>
          <p:cNvGraphicFramePr>
            <a:graphicFrameLocks noChangeAspect="1"/>
          </p:cNvGraphicFramePr>
          <p:nvPr/>
        </p:nvGraphicFramePr>
        <p:xfrm>
          <a:off x="2219325" y="4343400"/>
          <a:ext cx="5708650" cy="196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3797280" imgH="1307880" progId="Equation.3">
                  <p:embed/>
                </p:oleObj>
              </mc:Choice>
              <mc:Fallback>
                <p:oleObj name="Equation" r:id="rId5" imgW="379728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343400"/>
                        <a:ext cx="5708650" cy="196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21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Analytical Approaches-II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 analytical approaches whenever possible. Finding analytical solutions for some of the parameters of a complicated model can substantially speed up the process of minimizing the function.</a:t>
            </a:r>
          </a:p>
          <a:p>
            <a:r>
              <a:rPr lang="en-US" sz="2400" dirty="0"/>
              <a:t>For example: </a:t>
            </a:r>
            <a:r>
              <a:rPr lang="en-US" sz="2400" i="1" dirty="0"/>
              <a:t>q</a:t>
            </a:r>
            <a:r>
              <a:rPr lang="en-US" sz="2400" dirty="0"/>
              <a:t> for the Dynamic Schaefer model:</a:t>
            </a:r>
          </a:p>
        </p:txBody>
      </p:sp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5550"/>
              </p:ext>
            </p:extLst>
          </p:nvPr>
        </p:nvGraphicFramePr>
        <p:xfrm>
          <a:off x="1568450" y="3965575"/>
          <a:ext cx="609282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6070600" imgH="2501900" progId="Equation.3">
                  <p:embed/>
                </p:oleObj>
              </mc:Choice>
              <mc:Fallback>
                <p:oleObj name="Equation" r:id="rId3" imgW="6070600" imgH="250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965575"/>
                        <a:ext cx="6092825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85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Review of Model Fitting - II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Sum of squares allows us to estimate model parameters</a:t>
            </a:r>
          </a:p>
          <a:p>
            <a:endParaRPr lang="en-US" sz="2400"/>
          </a:p>
          <a:p>
            <a:endParaRPr lang="en-US" sz="2800"/>
          </a:p>
          <a:p>
            <a:r>
              <a:rPr lang="en-US" sz="2400"/>
              <a:t>How to quantify uncertainty?</a:t>
            </a:r>
          </a:p>
          <a:p>
            <a:r>
              <a:rPr lang="en-US" sz="2400"/>
              <a:t>How to compare models that fit the data “adequately”?</a:t>
            </a:r>
          </a:p>
          <a:p>
            <a:endParaRPr lang="en-US" sz="2800"/>
          </a:p>
          <a:p>
            <a:r>
              <a:rPr lang="en-US" sz="2400"/>
              <a:t>We need Maximum Likelihood methods</a:t>
            </a:r>
            <a:r>
              <a:rPr lang="en-US" sz="2800"/>
              <a:t>.</a:t>
            </a:r>
          </a:p>
          <a:p>
            <a:endParaRPr lang="en-US" sz="280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4114800" y="2327111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hlink"/>
                </a:solidFill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366940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1485</Words>
  <Application>Microsoft Macintosh PowerPoint</Application>
  <PresentationFormat>On-screen Show (4:3)</PresentationFormat>
  <Paragraphs>179</Paragraphs>
  <Slides>30</Slides>
  <Notes>0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Maximum likelihood estimation brief intro, fisheries example</vt:lpstr>
      <vt:lpstr>Reading</vt:lpstr>
      <vt:lpstr>What do we mean by  “Fitting to Data” and why do it?</vt:lpstr>
      <vt:lpstr>Keep in Mind</vt:lpstr>
      <vt:lpstr>Fitting to data – a generic approach</vt:lpstr>
      <vt:lpstr>Minimizing a Function</vt:lpstr>
      <vt:lpstr>Analytic Approaches</vt:lpstr>
      <vt:lpstr>Analytical Approaches-II</vt:lpstr>
      <vt:lpstr>Review of Model Fitting - II</vt:lpstr>
      <vt:lpstr>Optimization – some problems-I</vt:lpstr>
      <vt:lpstr>Optimization – Tricks of the Trade-I</vt:lpstr>
      <vt:lpstr>Optimization – Tricks of the Trade-II</vt:lpstr>
      <vt:lpstr>The Principle of Maximum Likelihood (ML) Estimation</vt:lpstr>
      <vt:lpstr>The Likelihood Function</vt:lpstr>
      <vt:lpstr>A First Example</vt:lpstr>
      <vt:lpstr>A First Example - II</vt:lpstr>
      <vt:lpstr>Multiple Data Sources </vt:lpstr>
      <vt:lpstr>Likelihood Estimation</vt:lpstr>
      <vt:lpstr>Finding the Maximum Likelihood Estimates</vt:lpstr>
      <vt:lpstr>Therefore….</vt:lpstr>
      <vt:lpstr>The Normal and t-distributions</vt:lpstr>
      <vt:lpstr>Key Point with Normal Likelihood</vt:lpstr>
      <vt:lpstr>The Lognormal distribution</vt:lpstr>
      <vt:lpstr>Time for an Example!</vt:lpstr>
      <vt:lpstr>How to Deal with this Example!</vt:lpstr>
      <vt:lpstr>Analytical Solution for q</vt:lpstr>
      <vt:lpstr>Analytical Solution for q-II</vt:lpstr>
      <vt:lpstr>Recap Time</vt:lpstr>
      <vt:lpstr>Likelihood “Cheat sheet”</vt:lpstr>
      <vt:lpstr>Next: Quantifying Uncertainty? (an overview)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Fay</dc:creator>
  <cp:lastModifiedBy>Gavin Fay</cp:lastModifiedBy>
  <cp:revision>19</cp:revision>
  <dcterms:created xsi:type="dcterms:W3CDTF">2015-03-18T16:18:28Z</dcterms:created>
  <dcterms:modified xsi:type="dcterms:W3CDTF">2015-03-25T17:58:51Z</dcterms:modified>
</cp:coreProperties>
</file>