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A3F179-67AB-EB4B-9726-97D0B9A2D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5C33BB-F0DC-6241-979F-0553A954F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DA37-184F-FD47-81CD-18B9F4699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0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What do we mean by </a:t>
            </a:r>
            <a:br>
              <a:rPr lang="en-US" sz="4000"/>
            </a:br>
            <a:r>
              <a:rPr lang="en-US" sz="4000"/>
              <a:t>“Fitting to Data” and why do it?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Fitting to data provides the basis for: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setting the values for the parameters of a model and hence computing the values for the state variables.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evaluating whether a model can mimic the existing data adequately (if it can’t, perhaps we should eliminate it).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comparing different hypotheses (represented by the models that fit the data adequately - to some extent).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assessing the amount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280642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Optimization – Tricks of the Trade-II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Test the code for the model by fitting to data where the answer is known!</a:t>
            </a:r>
          </a:p>
          <a:p>
            <a:pPr>
              <a:lnSpc>
                <a:spcPct val="90000"/>
              </a:lnSpc>
            </a:pPr>
            <a:r>
              <a:rPr lang="en-US" sz="2400"/>
              <a:t>Look at the fit graphically (have you maximized rather than minimizing the function)?</a:t>
            </a:r>
          </a:p>
          <a:p>
            <a:pPr>
              <a:lnSpc>
                <a:spcPct val="90000"/>
              </a:lnSpc>
            </a:pPr>
            <a:r>
              <a:rPr lang="en-US" sz="2400"/>
              <a:t>Minimize the function manually; restart the optimization algorithm from the final value; restart the optimization algorithm from different values.</a:t>
            </a:r>
          </a:p>
          <a:p>
            <a:pPr>
              <a:lnSpc>
                <a:spcPct val="90000"/>
              </a:lnSpc>
            </a:pPr>
            <a:r>
              <a:rPr lang="en-US" sz="2400"/>
              <a:t>When fitting n parameters that must add to 1, fit n-1 parameters and set the last to 1-sum(1:n-1).</a:t>
            </a:r>
          </a:p>
          <a:p>
            <a:pPr>
              <a:lnSpc>
                <a:spcPct val="90000"/>
              </a:lnSpc>
            </a:pPr>
            <a:r>
              <a:rPr lang="en-US" sz="2400"/>
              <a:t>In SOLVER, use automatic scaling and set the convergence criterion smaller.</a:t>
            </a:r>
          </a:p>
        </p:txBody>
      </p:sp>
    </p:spTree>
    <p:extLst>
      <p:ext uri="{BB962C8B-B14F-4D97-AF65-F5344CB8AC3E}">
        <p14:creationId xmlns:p14="http://schemas.microsoft.com/office/powerpoint/2010/main" val="156872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Principle of </a:t>
            </a:r>
            <a:r>
              <a:rPr lang="en-US" dirty="0" smtClean="0"/>
              <a:t>Maximum Likelihood (ML) </a:t>
            </a:r>
            <a:r>
              <a:rPr lang="en-US" dirty="0"/>
              <a:t>Estimation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wish to select the values for the parameters so that the probability that the model generated (is responsible for) the data is a high as possible.</a:t>
            </a:r>
          </a:p>
          <a:p>
            <a:r>
              <a:rPr lang="en-US" sz="2800" dirty="0"/>
              <a:t>Taken another way: if we have two candidate sets of parameters and the probability that one generated the data is ten times the other, we would naturally prefer the former.</a:t>
            </a:r>
          </a:p>
          <a:p>
            <a:r>
              <a:rPr lang="en-US" sz="2800" dirty="0"/>
              <a:t>OK, so how to we define this probability.</a:t>
            </a:r>
          </a:p>
        </p:txBody>
      </p:sp>
    </p:spTree>
    <p:extLst>
      <p:ext uri="{BB962C8B-B14F-4D97-AF65-F5344CB8AC3E}">
        <p14:creationId xmlns:p14="http://schemas.microsoft.com/office/powerpoint/2010/main" val="133246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Likelihood Function</a:t>
            </a:r>
          </a:p>
        </p:txBody>
      </p:sp>
      <p:sp>
        <p:nvSpPr>
          <p:cNvPr id="326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497888" cy="5053638"/>
          </a:xfrm>
        </p:spPr>
        <p:txBody>
          <a:bodyPr/>
          <a:lstStyle/>
          <a:p>
            <a:r>
              <a:rPr lang="en-US" sz="2800" dirty="0"/>
              <a:t>What we need to compute is the likelihood function: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we have a discrete set of hypotheses / set of parameter vectors, then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666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06289"/>
              </p:ext>
            </p:extLst>
          </p:nvPr>
        </p:nvGraphicFramePr>
        <p:xfrm>
          <a:off x="1712543" y="2132561"/>
          <a:ext cx="5785678" cy="6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2044440" imgH="215640" progId="Equation.DSMT4">
                  <p:embed/>
                </p:oleObj>
              </mc:Choice>
              <mc:Fallback>
                <p:oleObj name="Equation" r:id="rId3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543" y="2132561"/>
                        <a:ext cx="5785678" cy="60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533123"/>
              </p:ext>
            </p:extLst>
          </p:nvPr>
        </p:nvGraphicFramePr>
        <p:xfrm>
          <a:off x="2694501" y="4458290"/>
          <a:ext cx="3638267" cy="71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1168200" imgH="228600" progId="Equation.3">
                  <p:embed/>
                </p:oleObj>
              </mc:Choice>
              <mc:Fallback>
                <p:oleObj name="Equation" r:id="rId5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501" y="4458290"/>
                        <a:ext cx="3638267" cy="71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04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We observe </a:t>
            </a:r>
            <a:r>
              <a:rPr lang="en-US" sz="2800" i="1"/>
              <a:t>Y</a:t>
            </a:r>
            <a:r>
              <a:rPr lang="en-US" sz="2800"/>
              <a:t>=6 and know that the observation process is based on the equation:</a:t>
            </a:r>
          </a:p>
          <a:p>
            <a:endParaRPr lang="en-US"/>
          </a:p>
          <a:p>
            <a:r>
              <a:rPr lang="en-US" sz="2800"/>
              <a:t>Given </a:t>
            </a:r>
            <a:r>
              <a:rPr lang="en-US" sz="2800" i="1"/>
              <a:t>Y</a:t>
            </a:r>
            <a:r>
              <a:rPr lang="en-US" sz="2800"/>
              <a:t>=6, the likelihood function is normal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81769"/>
              </p:ext>
            </p:extLst>
          </p:nvPr>
        </p:nvGraphicFramePr>
        <p:xfrm>
          <a:off x="2895600" y="2696740"/>
          <a:ext cx="411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96740"/>
                        <a:ext cx="4113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/>
        </p:nvGraphicFramePr>
        <p:xfrm>
          <a:off x="2819400" y="4419600"/>
          <a:ext cx="33369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1523880" imgH="495000" progId="Equation.3">
                  <p:embed/>
                </p:oleObj>
              </mc:Choice>
              <mc:Fallback>
                <p:oleObj name="Equation" r:id="rId5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333692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18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 - II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038"/>
            <a:ext cx="729615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8709" name="Line 5"/>
          <p:cNvSpPr>
            <a:spLocks noChangeShapeType="1"/>
          </p:cNvSpPr>
          <p:nvPr/>
        </p:nvSpPr>
        <p:spPr bwMode="auto">
          <a:xfrm flipH="1">
            <a:off x="4800600" y="3200400"/>
            <a:ext cx="990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5799138" y="28527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Y=6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 flipH="1">
            <a:off x="4114800" y="2743200"/>
            <a:ext cx="685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4732338" y="23193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Y=4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5407025" y="4148138"/>
            <a:ext cx="350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Note: the parameter and not the data; we are </a:t>
            </a:r>
            <a:r>
              <a:rPr lang="en-US" i="1">
                <a:solidFill>
                  <a:schemeClr val="hlink"/>
                </a:solidFill>
              </a:rPr>
              <a:t>given</a:t>
            </a:r>
            <a:r>
              <a:rPr lang="en-US">
                <a:solidFill>
                  <a:schemeClr val="hlink"/>
                </a:solidFill>
              </a:rPr>
              <a:t> the data</a:t>
            </a:r>
          </a:p>
        </p:txBody>
      </p:sp>
      <p:sp>
        <p:nvSpPr>
          <p:cNvPr id="328714" name="Line 10"/>
          <p:cNvSpPr>
            <a:spLocks noChangeShapeType="1"/>
          </p:cNvSpPr>
          <p:nvPr/>
        </p:nvSpPr>
        <p:spPr bwMode="auto">
          <a:xfrm flipH="1">
            <a:off x="4876800" y="5334000"/>
            <a:ext cx="15240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Multiple Data Sources 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If we have multiple data sources (CPUE and survey data for Cape Hake), we can establish a likelihood for each data source. The likelihood for the two data sources combined is the product of the likelihoods for each data source: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Note: We often work with the logarithm of the likelihood function, i.e.:</a:t>
            </a:r>
          </a:p>
        </p:txBody>
      </p:sp>
      <p:graphicFrame>
        <p:nvGraphicFramePr>
          <p:cNvPr id="329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97870"/>
              </p:ext>
            </p:extLst>
          </p:nvPr>
        </p:nvGraphicFramePr>
        <p:xfrm>
          <a:off x="2387027" y="3461462"/>
          <a:ext cx="4570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2286000" imgH="241200" progId="Equation.DSMT4">
                  <p:embed/>
                </p:oleObj>
              </mc:Choice>
              <mc:Fallback>
                <p:oleObj name="Equation" r:id="rId3" imgW="2286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027" y="3461462"/>
                        <a:ext cx="4570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62882"/>
              </p:ext>
            </p:extLst>
          </p:nvPr>
        </p:nvGraphicFramePr>
        <p:xfrm>
          <a:off x="1867139" y="5232400"/>
          <a:ext cx="5662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2831760" imgH="241200" progId="Equation.3">
                  <p:embed/>
                </p:oleObj>
              </mc:Choice>
              <mc:Fallback>
                <p:oleObj name="Equation" r:id="rId5" imgW="283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139" y="5232400"/>
                        <a:ext cx="5662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84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Likelihood Estimation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Identify the questions.</a:t>
            </a:r>
          </a:p>
          <a:p>
            <a:pPr>
              <a:lnSpc>
                <a:spcPct val="90000"/>
              </a:lnSpc>
            </a:pPr>
            <a:r>
              <a:rPr lang="en-US"/>
              <a:t>Identity the data sources.</a:t>
            </a:r>
          </a:p>
          <a:p>
            <a:pPr>
              <a:lnSpc>
                <a:spcPct val="90000"/>
              </a:lnSpc>
            </a:pPr>
            <a:r>
              <a:rPr lang="en-US"/>
              <a:t>Select alternative models.</a:t>
            </a:r>
          </a:p>
          <a:p>
            <a:pPr>
              <a:lnSpc>
                <a:spcPct val="90000"/>
              </a:lnSpc>
            </a:pPr>
            <a:r>
              <a:rPr lang="en-US"/>
              <a:t>Select appropriate likelihood functions for each data source.</a:t>
            </a:r>
          </a:p>
          <a:p>
            <a:pPr>
              <a:lnSpc>
                <a:spcPct val="90000"/>
              </a:lnSpc>
            </a:pPr>
            <a:r>
              <a:rPr lang="en-US"/>
              <a:t>Find the values for the parameters that maximize the likelihood function (hence Maximum Likelihood Estimation).</a:t>
            </a:r>
          </a:p>
        </p:txBody>
      </p:sp>
    </p:spTree>
    <p:extLst>
      <p:ext uri="{BB962C8B-B14F-4D97-AF65-F5344CB8AC3E}">
        <p14:creationId xmlns:p14="http://schemas.microsoft.com/office/powerpoint/2010/main" val="132889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30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Finding the Maximum Likelihood Estimates</a:t>
            </a:r>
          </a:p>
        </p:txBody>
      </p:sp>
      <p:pic>
        <p:nvPicPr>
          <p:cNvPr id="346124" name="Picture 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2324" r="1564" b="2324"/>
          <a:stretch>
            <a:fillRect/>
          </a:stretch>
        </p:blipFill>
        <p:spPr>
          <a:xfrm>
            <a:off x="381000" y="1981200"/>
            <a:ext cx="3810000" cy="25622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6129" name="Picture 1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t="1920" r="1601" b="1920"/>
          <a:stretch>
            <a:fillRect/>
          </a:stretch>
        </p:blipFill>
        <p:spPr>
          <a:xfrm>
            <a:off x="4800600" y="2027238"/>
            <a:ext cx="4038600" cy="336391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2667000" y="5562600"/>
            <a:ext cx="597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best estimate is 6, because this </a:t>
            </a:r>
          </a:p>
          <a:p>
            <a:r>
              <a:rPr lang="en-US"/>
              <a:t>value of </a:t>
            </a:r>
            <a:r>
              <a:rPr lang="en-US">
                <a:sym typeface="Symbol" charset="0"/>
              </a:rPr>
              <a:t> leads to the maximum likelihood</a:t>
            </a:r>
          </a:p>
        </p:txBody>
      </p:sp>
      <p:graphicFrame>
        <p:nvGraphicFramePr>
          <p:cNvPr id="346134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" y="4495800"/>
          <a:ext cx="2743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1523880" imgH="495000" progId="Equation.3">
                  <p:embed/>
                </p:oleObj>
              </mc:Choice>
              <mc:Fallback>
                <p:oleObj name="Equation" r:id="rId5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2743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57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Therefore….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736600" y="1905000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 need to know which probability density functions to use for which data types. 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93688" y="2895600"/>
            <a:ext cx="8393112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200">
                <a:latin typeface="Tahoma" charset="0"/>
              </a:rPr>
              <a:t>The probability distributions encountered most commonly are: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Normal / multivariate normal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Log-normal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Poisson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Negative binomial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Beta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Binomial / multinomial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7781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need to know when to use each distribution and its </a:t>
            </a:r>
          </a:p>
          <a:p>
            <a:r>
              <a:rPr lang="en-US"/>
              <a:t>functional form (up to any normalizing constants).</a:t>
            </a:r>
          </a:p>
        </p:txBody>
      </p:sp>
    </p:spTree>
    <p:extLst>
      <p:ext uri="{BB962C8B-B14F-4D97-AF65-F5344CB8AC3E}">
        <p14:creationId xmlns:p14="http://schemas.microsoft.com/office/powerpoint/2010/main" val="185814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Normal and t-distributions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density functions for the normal and </a:t>
            </a:r>
            <a:r>
              <a:rPr lang="en-US" sz="2400" i="1" dirty="0"/>
              <a:t>t</a:t>
            </a:r>
            <a:r>
              <a:rPr lang="en-US" sz="2400" dirty="0"/>
              <a:t>-distributions are: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 is the mean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 is the standard deviation (        </a:t>
            </a:r>
            <a:r>
              <a:rPr lang="en-US" sz="2400" dirty="0" smtClean="0">
                <a:sym typeface="Symbol" charset="0"/>
              </a:rPr>
              <a:t>  for </a:t>
            </a:r>
            <a:r>
              <a:rPr lang="en-US" sz="2400" dirty="0">
                <a:sym typeface="Symbol" charset="0"/>
              </a:rPr>
              <a:t>the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ym typeface="Symbol" charset="0"/>
              </a:rPr>
              <a:t>k</a:t>
            </a:r>
            <a:r>
              <a:rPr lang="en-US" sz="2400" dirty="0">
                <a:sym typeface="Symbol" charset="0"/>
              </a:rPr>
              <a:t> is the degrees of freedom.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We use these distributions when the data are the sum of terms. The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-distribution allows account to be taken of small sample sizes (&lt;30).</a:t>
            </a:r>
            <a:endParaRPr lang="en-US" sz="2400" dirty="0"/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58604"/>
              </p:ext>
            </p:extLst>
          </p:nvPr>
        </p:nvGraphicFramePr>
        <p:xfrm>
          <a:off x="609600" y="2094721"/>
          <a:ext cx="76723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5448240" imgH="507960" progId="Equation.DSMT4">
                  <p:embed/>
                </p:oleObj>
              </mc:Choice>
              <mc:Fallback>
                <p:oleObj name="Equation" r:id="rId3" imgW="54482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94721"/>
                        <a:ext cx="76723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56323"/>
              </p:ext>
            </p:extLst>
          </p:nvPr>
        </p:nvGraphicFramePr>
        <p:xfrm>
          <a:off x="4267285" y="3143152"/>
          <a:ext cx="749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5" imgW="571320" imgH="444240" progId="Equation.3">
                  <p:embed/>
                </p:oleObj>
              </mc:Choice>
              <mc:Fallback>
                <p:oleObj name="Equation" r:id="rId5" imgW="57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85" y="3143152"/>
                        <a:ext cx="7493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2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Keep in Mind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Models</a:t>
            </a:r>
            <a:r>
              <a:rPr lang="en-US"/>
              <a:t>: the parameters, state variables and forcing functions.</a:t>
            </a:r>
          </a:p>
          <a:p>
            <a:r>
              <a:rPr lang="en-US">
                <a:solidFill>
                  <a:schemeClr val="hlink"/>
                </a:solidFill>
              </a:rPr>
              <a:t>Data</a:t>
            </a:r>
            <a:r>
              <a:rPr lang="en-US"/>
              <a:t>: information we want to use to specify the values for the parameters.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381000" y="1920875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dirty="0"/>
              <a:t>Let us say we wish to fit the model              </a:t>
            </a:r>
            <a:r>
              <a:rPr lang="en-US" sz="2400" dirty="0" smtClean="0"/>
              <a:t>     assuming</a:t>
            </a:r>
            <a:endParaRPr lang="en-US" sz="2400" dirty="0"/>
          </a:p>
          <a:p>
            <a:pPr algn="l"/>
            <a:r>
              <a:rPr lang="en-US" sz="2400" dirty="0"/>
              <a:t>normally distributed errors, i.e.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Key Point with Normal Likelihood</a:t>
            </a:r>
          </a:p>
        </p:txBody>
      </p:sp>
      <p:graphicFrame>
        <p:nvGraphicFramePr>
          <p:cNvPr id="353288" name="Object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0560047"/>
              </p:ext>
            </p:extLst>
          </p:nvPr>
        </p:nvGraphicFramePr>
        <p:xfrm>
          <a:off x="4820558" y="1974915"/>
          <a:ext cx="1219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558" y="1974915"/>
                        <a:ext cx="1219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59902380"/>
              </p:ext>
            </p:extLst>
          </p:nvPr>
        </p:nvGraphicFramePr>
        <p:xfrm>
          <a:off x="4459032" y="2300217"/>
          <a:ext cx="3412504" cy="4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5" imgW="1828800" imgH="241200" progId="Equation.DSMT4">
                  <p:embed/>
                </p:oleObj>
              </mc:Choice>
              <mc:Fallback>
                <p:oleObj name="Equation" r:id="rId5" imgW="1828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032" y="2300217"/>
                        <a:ext cx="3412504" cy="45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2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67567102"/>
              </p:ext>
            </p:extLst>
          </p:nvPr>
        </p:nvGraphicFramePr>
        <p:xfrm>
          <a:off x="5105400" y="3222909"/>
          <a:ext cx="3200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22909"/>
                        <a:ext cx="3200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68300" y="3048000"/>
            <a:ext cx="4662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The likelihood function is therefore: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5881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Taking logarithms and multiplying by -1 gives: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368300" y="5716070"/>
            <a:ext cx="78290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This is implies that if you assume normally-distributed errors, </a:t>
            </a:r>
          </a:p>
          <a:p>
            <a:pPr algn="l"/>
            <a:r>
              <a:rPr lang="en-US" sz="2400" dirty="0"/>
              <a:t>the answers will be identical to those from least squares.</a:t>
            </a:r>
          </a:p>
        </p:txBody>
      </p:sp>
      <p:graphicFrame>
        <p:nvGraphicFramePr>
          <p:cNvPr id="353294" name="Object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52130372"/>
              </p:ext>
            </p:extLst>
          </p:nvPr>
        </p:nvGraphicFramePr>
        <p:xfrm>
          <a:off x="2083320" y="4911789"/>
          <a:ext cx="4897836" cy="7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9" imgW="2197080" imgH="342720" progId="Equation.3">
                  <p:embed/>
                </p:oleObj>
              </mc:Choice>
              <mc:Fallback>
                <p:oleObj name="Equation" r:id="rId9" imgW="2197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320" y="4911789"/>
                        <a:ext cx="4897836" cy="762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23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Time for an Example!</a:t>
            </a:r>
          </a:p>
        </p:txBody>
      </p:sp>
      <p:sp>
        <p:nvSpPr>
          <p:cNvPr id="335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wish to fit the Dynamic Schaefer model to the bowhead census data.</a:t>
            </a:r>
          </a:p>
          <a:p>
            <a:pPr lvl="1"/>
            <a:r>
              <a:rPr lang="en-US" sz="2400" i="1" dirty="0"/>
              <a:t>q</a:t>
            </a:r>
            <a:r>
              <a:rPr lang="en-US" sz="2400" dirty="0"/>
              <a:t> is assumed to be 1 here because the surveys provide absolute indices of abundance.</a:t>
            </a:r>
          </a:p>
          <a:p>
            <a:pPr lvl="1"/>
            <a:r>
              <a:rPr lang="en-US" sz="2400" dirty="0"/>
              <a:t>We have information on the trend in abundance from 1978-93 (increase of 3.2% per annum (SD 0.76%) based on 8 data points).</a:t>
            </a:r>
          </a:p>
          <a:p>
            <a:pPr lvl="1"/>
            <a:r>
              <a:rPr lang="en-US" sz="2400" dirty="0"/>
              <a:t>We have an estimate of abundance for 1993 of 7800 (SD 564).</a:t>
            </a:r>
          </a:p>
        </p:txBody>
      </p:sp>
    </p:spTree>
    <p:extLst>
      <p:ext uri="{BB962C8B-B14F-4D97-AF65-F5344CB8AC3E}">
        <p14:creationId xmlns:p14="http://schemas.microsoft.com/office/powerpoint/2010/main" val="314430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How to Deal with this Example!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497888" cy="5211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model: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likelihood function is the product of a </a:t>
            </a:r>
            <a:r>
              <a:rPr lang="en-US" sz="2400" dirty="0" smtClean="0"/>
              <a:t>log-normal likelihoods </a:t>
            </a:r>
            <a:r>
              <a:rPr lang="en-US" sz="2400" dirty="0"/>
              <a:t>(for the </a:t>
            </a:r>
            <a:r>
              <a:rPr lang="en-US" sz="2400" dirty="0" smtClean="0"/>
              <a:t>survey estimates). </a:t>
            </a:r>
            <a:r>
              <a:rPr lang="en-US" sz="2400" dirty="0"/>
              <a:t>Ignoring constants independent of the model parameters: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We take logs, multiply by minus one and minimize to find the estimates for </a:t>
            </a:r>
            <a:r>
              <a:rPr lang="en-US" sz="2400" i="1" dirty="0"/>
              <a:t>K</a:t>
            </a:r>
            <a:r>
              <a:rPr lang="en-US" sz="2400" dirty="0"/>
              <a:t> and </a:t>
            </a:r>
            <a:r>
              <a:rPr lang="en-US" sz="2400" i="1" dirty="0"/>
              <a:t>r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Note that we can ignore any constants – why?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t-distribution is chosen for the slope – why?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60851"/>
              </p:ext>
            </p:extLst>
          </p:nvPr>
        </p:nvGraphicFramePr>
        <p:xfrm>
          <a:off x="1730375" y="1895475"/>
          <a:ext cx="59547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4953000" imgH="457200" progId="Equation.3">
                  <p:embed/>
                </p:oleObj>
              </mc:Choice>
              <mc:Fallback>
                <p:oleObj name="Equation" r:id="rId3" imgW="495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895475"/>
                        <a:ext cx="59547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15864"/>
              </p:ext>
            </p:extLst>
          </p:nvPr>
        </p:nvGraphicFramePr>
        <p:xfrm>
          <a:off x="2133600" y="3501991"/>
          <a:ext cx="5213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5" imgW="3276360" imgH="507960" progId="Equation.3">
                  <p:embed/>
                </p:oleObj>
              </mc:Choice>
              <mc:Fallback>
                <p:oleObj name="Equation" r:id="rId5" imgW="3276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1991"/>
                        <a:ext cx="52133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87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Outcome</a:t>
            </a:r>
          </a:p>
        </p:txBody>
      </p:sp>
      <p:pic>
        <p:nvPicPr>
          <p:cNvPr id="337923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49450"/>
            <a:ext cx="7286625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337924" name="Object 1028"/>
          <p:cNvGraphicFramePr>
            <a:graphicFrameLocks noChangeAspect="1"/>
          </p:cNvGraphicFramePr>
          <p:nvPr/>
        </p:nvGraphicFramePr>
        <p:xfrm>
          <a:off x="2660650" y="1828800"/>
          <a:ext cx="61150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4" imgW="3403440" imgH="533160" progId="Equation.3">
                  <p:embed/>
                </p:oleObj>
              </mc:Choice>
              <mc:Fallback>
                <p:oleObj name="Equation" r:id="rId4" imgW="3403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1828800"/>
                        <a:ext cx="6115050" cy="9588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5" name="Text Box 1029"/>
          <p:cNvSpPr txBox="1">
            <a:spLocks noChangeArrowheads="1"/>
          </p:cNvSpPr>
          <p:nvPr/>
        </p:nvSpPr>
        <p:spPr bwMode="auto">
          <a:xfrm>
            <a:off x="4800600" y="3124200"/>
            <a:ext cx="2549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/>
              <a:t>B</a:t>
            </a:r>
            <a:r>
              <a:rPr lang="en-US" baseline="-25000"/>
              <a:t>1993</a:t>
            </a:r>
            <a:r>
              <a:rPr lang="en-US"/>
              <a:t>=7710</a:t>
            </a:r>
          </a:p>
          <a:p>
            <a:pPr algn="l"/>
            <a:r>
              <a:rPr lang="en-US"/>
              <a:t>Slope</a:t>
            </a:r>
            <a:r>
              <a:rPr lang="en-US" baseline="-25000"/>
              <a:t>78-93</a:t>
            </a:r>
            <a:r>
              <a:rPr lang="en-US"/>
              <a:t>=2.95%</a:t>
            </a:r>
          </a:p>
        </p:txBody>
      </p:sp>
    </p:spTree>
    <p:extLst>
      <p:ext uri="{BB962C8B-B14F-4D97-AF65-F5344CB8AC3E}">
        <p14:creationId xmlns:p14="http://schemas.microsoft.com/office/powerpoint/2010/main" val="346001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Lognormal distribution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density function</a:t>
            </a:r>
            <a:r>
              <a:rPr lang="en-US" sz="2800"/>
              <a:t>: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4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 is the median (not the mean)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 is the standard deviation of the logarithm (approximately the coefficient of variation of </a:t>
            </a:r>
            <a:r>
              <a:rPr lang="en-US" sz="2400" i="1">
                <a:sym typeface="Symbol" charset="0"/>
              </a:rPr>
              <a:t>x</a:t>
            </a:r>
            <a:r>
              <a:rPr lang="en-US" sz="2400">
                <a:sym typeface="Symbol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24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The lognormal distribution is used extensively in fisheries assessments because </a:t>
            </a:r>
            <a:r>
              <a:rPr lang="en-US" sz="2400" i="1">
                <a:sym typeface="Symbol" charset="0"/>
              </a:rPr>
              <a:t>x</a:t>
            </a:r>
            <a:r>
              <a:rPr lang="en-US" sz="2400">
                <a:sym typeface="Symbol" charset="0"/>
              </a:rPr>
              <a:t> is always larger than zero – this is true for most data sources (CPUE, survey indices, estimates of death rates, etc.)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88395"/>
              </p:ext>
            </p:extLst>
          </p:nvPr>
        </p:nvGraphicFramePr>
        <p:xfrm>
          <a:off x="2222500" y="1970410"/>
          <a:ext cx="56292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2819160" imgH="533160" progId="Equation.3">
                  <p:embed/>
                </p:oleObj>
              </mc:Choice>
              <mc:Fallback>
                <p:oleObj name="Equation" r:id="rId3" imgW="2819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970410"/>
                        <a:ext cx="56292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224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Solution for </a:t>
            </a:r>
            <a:r>
              <a:rPr lang="en-US" i="1"/>
              <a:t>q</a:t>
            </a:r>
            <a:r>
              <a:rPr lang="en-US"/>
              <a:t>-I</a:t>
            </a:r>
          </a:p>
        </p:txBody>
      </p:sp>
      <p:graphicFrame>
        <p:nvGraphicFramePr>
          <p:cNvPr id="373764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8583196"/>
              </p:ext>
            </p:extLst>
          </p:nvPr>
        </p:nvGraphicFramePr>
        <p:xfrm>
          <a:off x="944563" y="3429000"/>
          <a:ext cx="7634287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4343400" imgH="1422400" progId="Equation.3">
                  <p:embed/>
                </p:oleObj>
              </mc:Choice>
              <mc:Fallback>
                <p:oleObj name="Equation" r:id="rId3" imgW="43434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429000"/>
                        <a:ext cx="7634287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457200" y="2047680"/>
            <a:ext cx="780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Being able to find analytical solutions for 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dirty="0">
                <a:sym typeface="Symbol" charset="0"/>
              </a:rPr>
              <a:t> is a key skill</a:t>
            </a:r>
          </a:p>
          <a:p>
            <a:pPr algn="l"/>
            <a:r>
              <a:rPr lang="en-US" sz="2400" dirty="0">
                <a:sym typeface="Symbol" charset="0"/>
              </a:rPr>
              <a:t>when fitting fisheries population dynamics models.</a:t>
            </a:r>
          </a:p>
        </p:txBody>
      </p:sp>
    </p:spTree>
    <p:extLst>
      <p:ext uri="{BB962C8B-B14F-4D97-AF65-F5344CB8AC3E}">
        <p14:creationId xmlns:p14="http://schemas.microsoft.com/office/powerpoint/2010/main" val="2985500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Solution for </a:t>
            </a:r>
            <a:r>
              <a:rPr lang="en-US" i="1"/>
              <a:t>q</a:t>
            </a:r>
            <a:r>
              <a:rPr lang="en-US"/>
              <a:t>-II</a:t>
            </a:r>
          </a:p>
        </p:txBody>
      </p:sp>
      <p:graphicFrame>
        <p:nvGraphicFramePr>
          <p:cNvPr id="37786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133600" y="2209800"/>
          <a:ext cx="5110163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3" imgW="2552400" imgH="1218960" progId="Equation.DSMT4">
                  <p:embed/>
                </p:oleObj>
              </mc:Choice>
              <mc:Fallback>
                <p:oleObj name="Equation" r:id="rId3" imgW="255240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5110163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838200" y="5791200"/>
            <a:ext cx="377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Repeat this calculation for </a:t>
            </a:r>
          </a:p>
        </p:txBody>
      </p:sp>
      <p:graphicFrame>
        <p:nvGraphicFramePr>
          <p:cNvPr id="37786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598988" y="5867400"/>
          <a:ext cx="6588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5" imgW="330120" imgH="228600" progId="Equation.3">
                  <p:embed/>
                </p:oleObj>
              </mc:Choice>
              <mc:Fallback>
                <p:oleObj name="Equation" r:id="rId5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5867400"/>
                        <a:ext cx="6588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44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Recap Time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apply Maximum Likelihood we:</a:t>
            </a:r>
          </a:p>
          <a:p>
            <a:pPr lvl="1"/>
            <a:r>
              <a:rPr lang="en-US"/>
              <a:t>Find a model for the underlying process.</a:t>
            </a:r>
          </a:p>
          <a:p>
            <a:pPr lvl="1"/>
            <a:r>
              <a:rPr lang="en-US"/>
              <a:t>Identify how the data relate to this model (i.e. which error / sampling distribution to use).</a:t>
            </a:r>
          </a:p>
          <a:p>
            <a:pPr lvl="1"/>
            <a:r>
              <a:rPr lang="en-US"/>
              <a:t>Write down the likelihood function.</a:t>
            </a:r>
          </a:p>
          <a:p>
            <a:pPr lvl="1"/>
            <a:r>
              <a:rPr lang="en-US"/>
              <a:t>Write down the negative log-likelihood.</a:t>
            </a:r>
          </a:p>
          <a:p>
            <a:pPr lvl="1"/>
            <a:r>
              <a:rPr lang="en-US"/>
              <a:t>Minimize the negative log-likelihood.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3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Likelihood “Cheat sheet”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3967163" y="1905000"/>
            <a:ext cx="95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Data?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1143000" y="2514600"/>
            <a:ext cx="168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Continuous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6373813" y="2514600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Discrete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85800" y="3429000"/>
            <a:ext cx="250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Can be negative?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177800" y="45720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Normal / t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1663700" y="5257800"/>
            <a:ext cx="1824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lognormal / </a:t>
            </a:r>
          </a:p>
          <a:p>
            <a:r>
              <a:rPr lang="en-US"/>
              <a:t>gamma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638800" y="3352800"/>
            <a:ext cx="299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Number of outcomes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4751388" y="4681538"/>
            <a:ext cx="132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Binomial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251575" y="5334000"/>
            <a:ext cx="2795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Poisson /</a:t>
            </a:r>
          </a:p>
          <a:p>
            <a:r>
              <a:rPr lang="en-US"/>
              <a:t>Negative binomial /</a:t>
            </a:r>
          </a:p>
          <a:p>
            <a:r>
              <a:rPr lang="en-US"/>
              <a:t>Multinomial</a:t>
            </a: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 flipH="1">
            <a:off x="2209800" y="2209800"/>
            <a:ext cx="1828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 flipH="1">
            <a:off x="1981200" y="2895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 flipH="1">
            <a:off x="838200" y="3810000"/>
            <a:ext cx="6096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 flipH="1">
            <a:off x="2590800" y="38862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3" name="Line 17"/>
          <p:cNvSpPr>
            <a:spLocks noChangeShapeType="1"/>
          </p:cNvSpPr>
          <p:nvPr/>
        </p:nvSpPr>
        <p:spPr bwMode="auto">
          <a:xfrm>
            <a:off x="4953000" y="2209800"/>
            <a:ext cx="1981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4" name="Line 18"/>
          <p:cNvSpPr>
            <a:spLocks noChangeShapeType="1"/>
          </p:cNvSpPr>
          <p:nvPr/>
        </p:nvSpPr>
        <p:spPr bwMode="auto">
          <a:xfrm>
            <a:off x="6934200" y="2895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5" name="Line 19"/>
          <p:cNvSpPr>
            <a:spLocks noChangeShapeType="1"/>
          </p:cNvSpPr>
          <p:nvPr/>
        </p:nvSpPr>
        <p:spPr bwMode="auto">
          <a:xfrm flipH="1">
            <a:off x="5486400" y="3810000"/>
            <a:ext cx="7620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6" name="Line 20"/>
          <p:cNvSpPr>
            <a:spLocks noChangeShapeType="1"/>
          </p:cNvSpPr>
          <p:nvPr/>
        </p:nvSpPr>
        <p:spPr bwMode="auto">
          <a:xfrm flipH="1">
            <a:off x="7467600" y="38100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5938838" y="4070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7431088" y="4222750"/>
            <a:ext cx="72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Many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2590800" y="422275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1103313" y="4114800"/>
            <a:ext cx="53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2668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Quantifying Uncertainty</a:t>
            </a:r>
            <a:br>
              <a:rPr lang="en-US" sz="4000"/>
            </a:br>
            <a:r>
              <a:rPr lang="en-US" sz="4000"/>
              <a:t>(an overview)</a:t>
            </a:r>
          </a:p>
        </p:txBody>
      </p:sp>
      <p:sp>
        <p:nvSpPr>
          <p:cNvPr id="325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808912" cy="4724400"/>
          </a:xfrm>
        </p:spPr>
        <p:txBody>
          <a:bodyPr/>
          <a:lstStyle/>
          <a:p>
            <a:r>
              <a:rPr lang="en-US" sz="2800"/>
              <a:t>Uncertainty comes in several forms:</a:t>
            </a:r>
          </a:p>
          <a:p>
            <a:pPr lvl="1"/>
            <a:r>
              <a:rPr lang="en-US" sz="2200"/>
              <a:t>Process uncertainty (e.g. recruitment variability, natural mortality variability, birth-death processes).</a:t>
            </a:r>
          </a:p>
          <a:p>
            <a:pPr lvl="1"/>
            <a:r>
              <a:rPr lang="en-US" sz="2200"/>
              <a:t>Observation uncertainty (e.g. CVs for abundance estimates).</a:t>
            </a:r>
          </a:p>
          <a:p>
            <a:pPr lvl="1"/>
            <a:r>
              <a:rPr lang="en-US" sz="2200"/>
              <a:t>Model uncertainty (is the model we chose correct; how many alternative models fit the data adequately?)</a:t>
            </a:r>
          </a:p>
          <a:p>
            <a:pPr lvl="1"/>
            <a:r>
              <a:rPr lang="en-US" sz="2200"/>
              <a:t>Estimation uncertainty – given a model and some data, how well do the data determine the parameters (and predictions) of the model.</a:t>
            </a:r>
          </a:p>
          <a:p>
            <a:pPr lvl="1"/>
            <a:r>
              <a:rPr lang="en-US" sz="2200"/>
              <a:t>Implementation uncertainty – given a management decision, it be enforced?</a:t>
            </a:r>
          </a:p>
        </p:txBody>
      </p:sp>
    </p:spTree>
    <p:extLst>
      <p:ext uri="{BB962C8B-B14F-4D97-AF65-F5344CB8AC3E}">
        <p14:creationId xmlns:p14="http://schemas.microsoft.com/office/powerpoint/2010/main" val="160901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Fitting to data – a generic approach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define a function, say,         that measures “the difference” between the data we observed and what the model says we should have observed. This function measures the </a:t>
            </a:r>
            <a:r>
              <a:rPr lang="en-US" sz="2400" dirty="0">
                <a:solidFill>
                  <a:schemeClr val="hlink"/>
                </a:solidFill>
              </a:rPr>
              <a:t>goodness of fit</a:t>
            </a:r>
            <a:r>
              <a:rPr lang="en-US" sz="2400" dirty="0"/>
              <a:t> of the model to the data.</a:t>
            </a:r>
          </a:p>
          <a:p>
            <a:r>
              <a:rPr lang="en-US" sz="2400" dirty="0"/>
              <a:t>We select the values for the parameters so that the difference is as small as possible (i.e. the parameters that allow the model to mimic the data best).</a:t>
            </a:r>
          </a:p>
          <a:p>
            <a:r>
              <a:rPr lang="en-US" sz="2400" dirty="0"/>
              <a:t>Fitting models therefore involves selecting the function        and then minimizing it. </a:t>
            </a:r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68450"/>
              </p:ext>
            </p:extLst>
          </p:nvPr>
        </p:nvGraphicFramePr>
        <p:xfrm>
          <a:off x="4073645" y="1687399"/>
          <a:ext cx="6397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647640" imgH="368280" progId="Equation.DSMT4">
                  <p:embed/>
                </p:oleObj>
              </mc:Choice>
              <mc:Fallback>
                <p:oleObj name="Equation" r:id="rId3" imgW="6476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45" y="1687399"/>
                        <a:ext cx="6397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95171"/>
              </p:ext>
            </p:extLst>
          </p:nvPr>
        </p:nvGraphicFramePr>
        <p:xfrm>
          <a:off x="7742505" y="4400742"/>
          <a:ext cx="6397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647640" imgH="368280" progId="Equation.3">
                  <p:embed/>
                </p:oleObj>
              </mc:Choice>
              <mc:Fallback>
                <p:oleObj name="Equation" r:id="rId5" imgW="6476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505" y="4400742"/>
                        <a:ext cx="6397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647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Quantifying Uncertainty</a:t>
            </a:r>
            <a:br>
              <a:rPr lang="en-US" sz="4000"/>
            </a:br>
            <a:r>
              <a:rPr lang="en-US" sz="4000"/>
              <a:t>(an overview-II)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various types of uncertainties can be distinguished by:</a:t>
            </a:r>
          </a:p>
          <a:p>
            <a:pPr lvl="1">
              <a:lnSpc>
                <a:spcPct val="90000"/>
              </a:lnSpc>
            </a:pPr>
            <a:r>
              <a:rPr lang="en-US"/>
              <a:t>Can they be reduced by additional research or are they inherent to the system.</a:t>
            </a:r>
          </a:p>
          <a:p>
            <a:pPr lvl="1">
              <a:lnSpc>
                <a:spcPct val="90000"/>
              </a:lnSpc>
            </a:pPr>
            <a:r>
              <a:rPr lang="en-US"/>
              <a:t>Can we quantify them using classical statistical methods.</a:t>
            </a:r>
          </a:p>
          <a:p>
            <a:pPr>
              <a:lnSpc>
                <a:spcPct val="90000"/>
              </a:lnSpc>
            </a:pPr>
            <a:r>
              <a:rPr lang="en-US"/>
              <a:t>Today we address “estimation uncertainty”. We defer the other types of uncertainties to future lectures.</a:t>
            </a:r>
          </a:p>
        </p:txBody>
      </p:sp>
    </p:spTree>
    <p:extLst>
      <p:ext uri="{BB962C8B-B14F-4D97-AF65-F5344CB8AC3E}">
        <p14:creationId xmlns:p14="http://schemas.microsoft.com/office/powerpoint/2010/main" val="171092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Estimation Uncertainty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going to quantify uncertainty about the estimates of the model parameters (and its predictions of state variables) under the assumption that the model (and likelihood) are correct.</a:t>
            </a:r>
          </a:p>
          <a:p>
            <a:r>
              <a:rPr lang="en-US"/>
              <a:t>Typical ways to quantify estimation uncertainty include computing standard errors and confidence intervals.</a:t>
            </a:r>
          </a:p>
        </p:txBody>
      </p:sp>
    </p:spTree>
    <p:extLst>
      <p:ext uri="{BB962C8B-B14F-4D97-AF65-F5344CB8AC3E}">
        <p14:creationId xmlns:p14="http://schemas.microsoft.com/office/powerpoint/2010/main" val="513106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Hint: Generic Solver Macro-I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152400" y="2005013"/>
            <a:ext cx="8763000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Sub ApplySolver(Minpars, TheSheet, TheFunctionValue)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 Worksheets(TheSheet).Activate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 SolverReset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 ' Small precision and automatic scaling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 SolverOptions Precision:=0.00001, Scaling:=True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 sz="1600"/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 ' Specify the cell to minimize (MaxMilVal=2) and the parameters to change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 SolverOK SetCell:=Range(TheFunctionValue), MaxMinVal:=2, ByChange:=Range(Minpars)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 sz="1600"/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 ‘ Add a constraint (in this case the cells must be positive)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 SolverAdd CellRef:=Range(Minpars), Relation:=3, FormulaText:=0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 sz="1600"/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  ' Don't ask anything at the end of the call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    SolverSolve UserFinish:=True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564859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Hint: Generic Solver Macro-II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Notes:</a:t>
            </a:r>
          </a:p>
          <a:p>
            <a:pPr lvl="1"/>
            <a:r>
              <a:rPr lang="en-US"/>
              <a:t>Many EXCEL versions do not have all the Visual Basic libraries needed to call SOLVER from a macro loaded.</a:t>
            </a:r>
          </a:p>
          <a:p>
            <a:pPr lvl="1"/>
            <a:r>
              <a:rPr lang="en-US"/>
              <a:t>Within the Visual Basic editor you will need to click “Tools”  - “References” - “Solver.xls” to make this library accessible.</a:t>
            </a:r>
          </a:p>
        </p:txBody>
      </p:sp>
    </p:spTree>
    <p:extLst>
      <p:ext uri="{BB962C8B-B14F-4D97-AF65-F5344CB8AC3E}">
        <p14:creationId xmlns:p14="http://schemas.microsoft.com/office/powerpoint/2010/main" val="724901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Likelihood Profile </a:t>
            </a:r>
            <a:br>
              <a:rPr lang="en-US"/>
            </a:br>
            <a:r>
              <a:rPr lang="en-US"/>
              <a:t>(one parameter)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/>
              <a:t>Fit the model to find the ML parameter estimates and the corresponding negative log-likelihood.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/>
              <a:t>Select a set of fixed values for the parameter of interest.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/>
              <a:t>Minimize the negative log-likelihood fixing the parameter to each value in turn.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/>
              <a:t>Plot the difference between the negative log-likelihood from step 1 and those from step 3.</a:t>
            </a:r>
          </a:p>
        </p:txBody>
      </p:sp>
    </p:spTree>
    <p:extLst>
      <p:ext uri="{BB962C8B-B14F-4D97-AF65-F5344CB8AC3E}">
        <p14:creationId xmlns:p14="http://schemas.microsoft.com/office/powerpoint/2010/main" val="1610022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Example-I</a:t>
            </a:r>
          </a:p>
        </p:txBody>
      </p:sp>
      <p:pic>
        <p:nvPicPr>
          <p:cNvPr id="3676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24175"/>
            <a:ext cx="58388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3408363" y="3048000"/>
          <a:ext cx="42846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4" imgW="2527200" imgH="241200" progId="Equation.3">
                  <p:embed/>
                </p:oleObj>
              </mc:Choice>
              <mc:Fallback>
                <p:oleObj name="Equation" r:id="rId4" imgW="2527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3048000"/>
                        <a:ext cx="4284662" cy="4095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0" y="1981200"/>
            <a:ext cx="3352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The problem: We are fitting a growth curve to some age and length data. We want to compute the likelihood profile for </a:t>
            </a:r>
            <a:r>
              <a:rPr lang="en-US">
                <a:sym typeface="Symbol" charset="0"/>
              </a:rPr>
              <a:t></a:t>
            </a:r>
            <a:endParaRPr lang="en-US"/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217988" y="1828800"/>
            <a:ext cx="417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Note: t</a:t>
            </a:r>
            <a:r>
              <a:rPr lang="en-US" baseline="-25000">
                <a:solidFill>
                  <a:schemeClr val="hlink"/>
                </a:solidFill>
              </a:rPr>
              <a:t>0</a:t>
            </a:r>
            <a:r>
              <a:rPr lang="en-US">
                <a:solidFill>
                  <a:schemeClr val="hlink"/>
                </a:solidFill>
              </a:rPr>
              <a:t>=0 and </a:t>
            </a:r>
            <a:r>
              <a:rPr lang="en-US">
                <a:solidFill>
                  <a:schemeClr val="hlink"/>
                </a:solidFill>
                <a:sym typeface="Symbol" charset="0"/>
              </a:rPr>
              <a:t> is assumed </a:t>
            </a:r>
          </a:p>
          <a:p>
            <a:r>
              <a:rPr lang="en-US">
                <a:solidFill>
                  <a:schemeClr val="hlink"/>
                </a:solidFill>
                <a:sym typeface="Symbol" charset="0"/>
              </a:rPr>
              <a:t>known</a:t>
            </a:r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24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Example-II</a:t>
            </a:r>
          </a:p>
        </p:txBody>
      </p:sp>
      <p:pic>
        <p:nvPicPr>
          <p:cNvPr id="368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00250"/>
            <a:ext cx="72104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68645" name="Line 5"/>
          <p:cNvSpPr>
            <a:spLocks noChangeShapeType="1"/>
          </p:cNvSpPr>
          <p:nvPr/>
        </p:nvSpPr>
        <p:spPr bwMode="auto">
          <a:xfrm>
            <a:off x="2209800" y="5410200"/>
            <a:ext cx="5867400" cy="0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5715000" y="4648200"/>
          <a:ext cx="23225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4" imgW="1218960" imgH="393480" progId="Equation.3">
                  <p:embed/>
                </p:oleObj>
              </mc:Choice>
              <mc:Fallback>
                <p:oleObj name="Equation" r:id="rId4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648200"/>
                        <a:ext cx="23225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Line 7"/>
          <p:cNvSpPr>
            <a:spLocks noChangeShapeType="1"/>
          </p:cNvSpPr>
          <p:nvPr/>
        </p:nvSpPr>
        <p:spPr bwMode="auto">
          <a:xfrm flipH="1">
            <a:off x="3276600" y="44196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4648200" y="44196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624138" y="3962400"/>
            <a:ext cx="299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Approximate 95% CI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286000" y="2286000"/>
            <a:ext cx="3805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We can compute confidence intervals from likelihood profiles</a:t>
            </a:r>
          </a:p>
        </p:txBody>
      </p:sp>
    </p:spTree>
    <p:extLst>
      <p:ext uri="{BB962C8B-B14F-4D97-AF65-F5344CB8AC3E}">
        <p14:creationId xmlns:p14="http://schemas.microsoft.com/office/powerpoint/2010/main" val="2695899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Likelihood profiles and confidence intervals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100-</a:t>
            </a:r>
            <a:r>
              <a:rPr lang="en-US" i="1"/>
              <a:t>x</a:t>
            </a:r>
            <a:r>
              <a:rPr lang="en-US"/>
              <a:t>% confidence interval for </a:t>
            </a:r>
            <a:r>
              <a:rPr lang="en-US" i="1"/>
              <a:t>p</a:t>
            </a:r>
            <a:r>
              <a:rPr lang="en-US"/>
              <a:t> parameters is determined by finding the values for the parameter(s) for which:</a:t>
            </a:r>
          </a:p>
          <a:p>
            <a:endParaRPr lang="en-US"/>
          </a:p>
          <a:p>
            <a:r>
              <a:rPr lang="en-US"/>
              <a:t>       is the negative log-likelihood corresponding to the maximum likelihood estimates.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2971800" y="3733800"/>
          <a:ext cx="38306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3" imgW="1993680" imgH="228600" progId="Equation.DSMT4">
                  <p:embed/>
                </p:oleObj>
              </mc:Choice>
              <mc:Fallback>
                <p:oleObj name="Equation" r:id="rId3" imgW="1993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38306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1600200" y="4267200"/>
          <a:ext cx="8540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5" imgW="457200" imgH="215640" progId="Equation.3">
                  <p:embed/>
                </p:oleObj>
              </mc:Choice>
              <mc:Fallback>
                <p:oleObj name="Equation" r:id="rId5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8540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076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Likelihood Profile </a:t>
            </a:r>
            <a:br>
              <a:rPr lang="en-US"/>
            </a:br>
            <a:r>
              <a:rPr lang="en-US"/>
              <a:t>(multiple parameters)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600"/>
              <a:t>Fit the model to find the ML parameter estimates and the corresponding negative log-likelihood.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600"/>
              <a:t>Select a set of fixed parameter combinations for the set of parameters of interest.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600"/>
              <a:t>Minimize the negative log-likelihood fixing the values for the set of parameters of interest to each set of values in turn.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rabicPeriod"/>
            </a:pPr>
            <a:r>
              <a:rPr lang="en-US" sz="2600"/>
              <a:t>Plot the difference between the negative log-likelihood from step 1 and those from step 3 (this creates a surface).</a:t>
            </a:r>
          </a:p>
        </p:txBody>
      </p:sp>
    </p:spTree>
    <p:extLst>
      <p:ext uri="{BB962C8B-B14F-4D97-AF65-F5344CB8AC3E}">
        <p14:creationId xmlns:p14="http://schemas.microsoft.com/office/powerpoint/2010/main" val="684116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What about State Variables-I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Model outputs often include population size, harvest rate, etc. We are usually more interested in these quantities than about the parameters themselves.</a:t>
            </a:r>
          </a:p>
          <a:p>
            <a:r>
              <a:rPr lang="en-US" sz="2800"/>
              <a:t>However, the state variables are seldom parameters of the model (and cannot be made to be parameters of the model). This makes computing a likelihood profile for them difficult.</a:t>
            </a:r>
          </a:p>
        </p:txBody>
      </p:sp>
    </p:spTree>
    <p:extLst>
      <p:ext uri="{BB962C8B-B14F-4D97-AF65-F5344CB8AC3E}">
        <p14:creationId xmlns:p14="http://schemas.microsoft.com/office/powerpoint/2010/main" val="81943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Minimizing a Function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9937"/>
            <a:ext cx="7924800" cy="4902263"/>
          </a:xfrm>
        </p:spPr>
        <p:txBody>
          <a:bodyPr/>
          <a:lstStyle/>
          <a:p>
            <a:r>
              <a:rPr lang="en-US" sz="2800" dirty="0"/>
              <a:t>The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 the vector 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i="1" u="sng" dirty="0" smtClean="0">
                <a:latin typeface="Arial"/>
                <a:cs typeface="Arial"/>
              </a:rPr>
              <a:t> </a:t>
            </a:r>
            <a:r>
              <a:rPr lang="en-US" dirty="0" smtClean="0"/>
              <a:t>so </a:t>
            </a:r>
            <a:r>
              <a:rPr lang="en-US" dirty="0"/>
              <a:t>that the </a:t>
            </a:r>
            <a:r>
              <a:rPr lang="en-US" dirty="0" smtClean="0"/>
              <a:t>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minimized (note: </a:t>
            </a:r>
            <a:r>
              <a:rPr lang="en-US" dirty="0" smtClean="0"/>
              <a:t>maximizing </a:t>
            </a:r>
            <a:r>
              <a:rPr lang="en-US" i="1" dirty="0" smtClean="0"/>
              <a:t>f(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the same as </a:t>
            </a:r>
            <a:r>
              <a:rPr lang="en-US" dirty="0" smtClean="0"/>
              <a:t>minimizing -</a:t>
            </a:r>
            <a:r>
              <a:rPr lang="en-US" i="1" dirty="0"/>
              <a:t>f(</a:t>
            </a:r>
            <a:r>
              <a:rPr lang="en-US" i="1" u="sng" dirty="0" err="1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may place bounds on the values for the elements of 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dirty="0" smtClean="0"/>
              <a:t>  </a:t>
            </a:r>
            <a:r>
              <a:rPr lang="en-US" dirty="0"/>
              <a:t>(e.g. some must be positive).</a:t>
            </a:r>
          </a:p>
          <a:p>
            <a:r>
              <a:rPr lang="en-US" sz="2800" dirty="0"/>
              <a:t>By definition, for a minimum: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7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63890"/>
              </p:ext>
            </p:extLst>
          </p:nvPr>
        </p:nvGraphicFramePr>
        <p:xfrm>
          <a:off x="4038600" y="4878844"/>
          <a:ext cx="2289128" cy="138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838080" imgH="507960" progId="Equation.3">
                  <p:embed/>
                </p:oleObj>
              </mc:Choice>
              <mc:Fallback>
                <p:oleObj name="Equation" r:id="rId3" imgW="838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8844"/>
                        <a:ext cx="2289128" cy="1387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297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State Variables-II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For each (target) value of the State Variable:</a:t>
            </a:r>
          </a:p>
          <a:p>
            <a:pPr lvl="1"/>
            <a:r>
              <a:rPr lang="en-US" sz="2400"/>
              <a:t>Add a penalty to the negative log-likelihood that increases as the difference between the target value and the model estimate is larger.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r>
              <a:rPr lang="en-US" sz="2400"/>
              <a:t>It is often a good idea to change the size of the penalty, </a:t>
            </a:r>
            <a:r>
              <a:rPr lang="en-US" sz="2400" i="1"/>
              <a:t>w</a:t>
            </a:r>
            <a:r>
              <a:rPr lang="en-US" sz="2400"/>
              <a:t>, as we get closer to the target (i.e. apply Solver several times, each time increasing </a:t>
            </a:r>
            <a:r>
              <a:rPr lang="en-US" sz="2400" i="1"/>
              <a:t>w</a:t>
            </a:r>
            <a:r>
              <a:rPr lang="en-US" sz="2400"/>
              <a:t>)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3163888" y="3733800"/>
          <a:ext cx="37211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3" imgW="1942920" imgH="419040" progId="Equation.3">
                  <p:embed/>
                </p:oleObj>
              </mc:Choice>
              <mc:Fallback>
                <p:oleObj name="Equation" r:id="rId3" imgW="1942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3733800"/>
                        <a:ext cx="37211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238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A Likelihood Profile for Current Biomass</a:t>
            </a:r>
          </a:p>
        </p:txBody>
      </p:sp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1143000" y="2120900"/>
          <a:ext cx="7543800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Chart" r:id="rId3" imgW="6858191" imgH="3939826" progId="Excel.Chart.8">
                  <p:embed/>
                </p:oleObj>
              </mc:Choice>
              <mc:Fallback>
                <p:oleObj name="Chart" r:id="rId3" imgW="6858191" imgH="393982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0900"/>
                        <a:ext cx="7543800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7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 Approaches</a:t>
            </a:r>
          </a:p>
        </p:txBody>
      </p:sp>
      <p:sp>
        <p:nvSpPr>
          <p:cNvPr id="328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Sometimes it is possible to solve the differential equation directly. For example: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Now:</a:t>
            </a:r>
          </a:p>
          <a:p>
            <a:endParaRPr lang="en-US" dirty="0"/>
          </a:p>
        </p:txBody>
      </p:sp>
      <p:graphicFrame>
        <p:nvGraphicFramePr>
          <p:cNvPr id="32870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64771"/>
              </p:ext>
            </p:extLst>
          </p:nvPr>
        </p:nvGraphicFramePr>
        <p:xfrm>
          <a:off x="2634000" y="2760500"/>
          <a:ext cx="3884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2590560" imgH="533160" progId="Equation.DSMT4">
                  <p:embed/>
                </p:oleObj>
              </mc:Choice>
              <mc:Fallback>
                <p:oleObj name="Equation" r:id="rId3" imgW="25905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000" y="2760500"/>
                        <a:ext cx="38846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9" name="Object 1029"/>
          <p:cNvGraphicFramePr>
            <a:graphicFrameLocks noChangeAspect="1"/>
          </p:cNvGraphicFramePr>
          <p:nvPr/>
        </p:nvGraphicFramePr>
        <p:xfrm>
          <a:off x="2219325" y="4343400"/>
          <a:ext cx="57086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3797280" imgH="1307880" progId="Equation.3">
                  <p:embed/>
                </p:oleObj>
              </mc:Choice>
              <mc:Fallback>
                <p:oleObj name="Equation" r:id="rId5" imgW="379728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343400"/>
                        <a:ext cx="570865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21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Approaches-II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Use analytical approaches whenever possible. Finding analytical solutions for some of the parameters of a complicated model can substantially speed up the process of minimizing the function.</a:t>
            </a:r>
          </a:p>
          <a:p>
            <a:r>
              <a:rPr lang="en-US" sz="2400" dirty="0"/>
              <a:t>For example: </a:t>
            </a:r>
            <a:r>
              <a:rPr lang="en-US" sz="2400" i="1" dirty="0"/>
              <a:t>q</a:t>
            </a:r>
            <a:r>
              <a:rPr lang="en-US" sz="2400" dirty="0"/>
              <a:t> for the Dynamic Schaefer model:</a:t>
            </a:r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5550"/>
              </p:ext>
            </p:extLst>
          </p:nvPr>
        </p:nvGraphicFramePr>
        <p:xfrm>
          <a:off x="1568450" y="3965575"/>
          <a:ext cx="6092825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6070600" imgH="2501900" progId="Equation.3">
                  <p:embed/>
                </p:oleObj>
              </mc:Choice>
              <mc:Fallback>
                <p:oleObj name="Equation" r:id="rId3" imgW="6070600" imgH="2501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965575"/>
                        <a:ext cx="6092825" cy="251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85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Review of Model Fitting - II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Sum of squares allows us to estimate model parameters</a:t>
            </a:r>
          </a:p>
          <a:p>
            <a:endParaRPr lang="en-US" sz="2400"/>
          </a:p>
          <a:p>
            <a:endParaRPr lang="en-US" sz="2800"/>
          </a:p>
          <a:p>
            <a:r>
              <a:rPr lang="en-US" sz="2400"/>
              <a:t>How to quantify uncertainty?</a:t>
            </a:r>
          </a:p>
          <a:p>
            <a:r>
              <a:rPr lang="en-US" sz="2400"/>
              <a:t>How to compare models that fit the data “adequately”?</a:t>
            </a:r>
          </a:p>
          <a:p>
            <a:endParaRPr lang="en-US" sz="2800"/>
          </a:p>
          <a:p>
            <a:r>
              <a:rPr lang="en-US" sz="2400"/>
              <a:t>We need Maximum Likelihood methods</a:t>
            </a:r>
            <a:r>
              <a:rPr lang="en-US" sz="2800"/>
              <a:t>.</a:t>
            </a:r>
          </a:p>
          <a:p>
            <a:endParaRPr lang="en-US" sz="2800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4114800" y="2327111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366940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/>
              <a:t>Optimization – some problems-I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minima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655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8949" name="Line 5"/>
          <p:cNvSpPr>
            <a:spLocks noChangeShapeType="1"/>
          </p:cNvSpPr>
          <p:nvPr/>
        </p:nvSpPr>
        <p:spPr bwMode="auto">
          <a:xfrm flipH="1">
            <a:off x="5791200" y="3276600"/>
            <a:ext cx="13716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>
            <a:off x="2362200" y="3733800"/>
            <a:ext cx="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1033463" y="3005138"/>
            <a:ext cx="2362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minimum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5222875" y="4681538"/>
            <a:ext cx="22145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minimum</a:t>
            </a:r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 flipH="1" flipV="1">
            <a:off x="5943600" y="4267200"/>
            <a:ext cx="304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Optimization – Tricks of the Trade-I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keep a parameter,</a:t>
            </a:r>
            <a:r>
              <a:rPr lang="en-US" sz="2400" i="1"/>
              <a:t>x</a:t>
            </a:r>
            <a:r>
              <a:rPr lang="en-US" sz="2400"/>
              <a:t>, constrained between </a:t>
            </a:r>
            <a:r>
              <a:rPr lang="en-US" sz="2400" i="1"/>
              <a:t>a</a:t>
            </a:r>
            <a:r>
              <a:rPr lang="en-US" sz="2400"/>
              <a:t> and </a:t>
            </a:r>
            <a:r>
              <a:rPr lang="en-US" sz="2400" i="1"/>
              <a:t>b</a:t>
            </a:r>
            <a:r>
              <a:rPr lang="en-US" sz="2400"/>
              <a:t>, transform it to </a:t>
            </a:r>
            <a:r>
              <a:rPr lang="en-US" sz="2400" i="1"/>
              <a:t>a</a:t>
            </a:r>
            <a:r>
              <a:rPr lang="en-US" sz="2400"/>
              <a:t>+(0.5+arctan(</a:t>
            </a:r>
            <a:r>
              <a:rPr lang="en-US" sz="2400" i="1"/>
              <a:t>y</a:t>
            </a:r>
            <a:r>
              <a:rPr lang="en-US" sz="2400"/>
              <a:t>)/</a:t>
            </a:r>
            <a:r>
              <a:rPr lang="en-US" sz="2400">
                <a:sym typeface="Symbol" charset="0"/>
              </a:rPr>
              <a:t></a:t>
            </a:r>
            <a:r>
              <a:rPr lang="en-US" sz="2400"/>
              <a:t>)(</a:t>
            </a:r>
            <a:r>
              <a:rPr lang="en-US" sz="2400" i="1"/>
              <a:t>b</a:t>
            </a:r>
            <a:r>
              <a:rPr lang="en-US" sz="2400"/>
              <a:t>-</a:t>
            </a:r>
            <a:r>
              <a:rPr lang="en-US" sz="2400" i="1"/>
              <a:t>a</a:t>
            </a:r>
            <a:r>
              <a:rPr lang="en-US" sz="2400"/>
              <a:t>).</a:t>
            </a:r>
          </a:p>
        </p:txBody>
      </p:sp>
      <p:pic>
        <p:nvPicPr>
          <p:cNvPr id="340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86075"/>
            <a:ext cx="59150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233488" y="3159125"/>
            <a:ext cx="334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/>
              <a:t>=1+(0.5+arctan(</a:t>
            </a:r>
            <a:r>
              <a:rPr lang="en-US" i="1"/>
              <a:t>y</a:t>
            </a:r>
            <a:r>
              <a:rPr lang="en-US"/>
              <a:t>)/</a:t>
            </a:r>
            <a:r>
              <a:rPr lang="en-US">
                <a:sym typeface="Symbol" charset="0"/>
              </a:rPr>
              <a:t></a:t>
            </a:r>
            <a:r>
              <a:rPr lang="en-US"/>
              <a:t>)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4724400" y="3505200"/>
            <a:ext cx="0" cy="2209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4953000" y="4343400"/>
            <a:ext cx="1236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x~[1-2]</a:t>
            </a:r>
          </a:p>
        </p:txBody>
      </p:sp>
    </p:spTree>
    <p:extLst>
      <p:ext uri="{BB962C8B-B14F-4D97-AF65-F5344CB8AC3E}">
        <p14:creationId xmlns:p14="http://schemas.microsoft.com/office/powerpoint/2010/main" val="267649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2193</Words>
  <Application>Microsoft Macintosh PowerPoint</Application>
  <PresentationFormat>On-screen Show (4:3)</PresentationFormat>
  <Paragraphs>233</Paragraphs>
  <Slides>41</Slides>
  <Notes>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Office Theme</vt:lpstr>
      <vt:lpstr>Equation</vt:lpstr>
      <vt:lpstr>Microsoft Equation</vt:lpstr>
      <vt:lpstr>Chart</vt:lpstr>
      <vt:lpstr>What do we mean by  “Fitting to Data” and why do it?</vt:lpstr>
      <vt:lpstr>Keep in Mind</vt:lpstr>
      <vt:lpstr>Fitting to data – a generic approach</vt:lpstr>
      <vt:lpstr>Minimizing a Function</vt:lpstr>
      <vt:lpstr>Analytic Approaches</vt:lpstr>
      <vt:lpstr>Analytical Approaches-II</vt:lpstr>
      <vt:lpstr>Review of Model Fitting - II</vt:lpstr>
      <vt:lpstr>Optimization – some problems-I</vt:lpstr>
      <vt:lpstr>Optimization – Tricks of the Trade-I</vt:lpstr>
      <vt:lpstr>Optimization – Tricks of the Trade-II</vt:lpstr>
      <vt:lpstr>The Principle of Maximum Likelihood (ML) Estimation</vt:lpstr>
      <vt:lpstr>The Likelihood Function</vt:lpstr>
      <vt:lpstr>A First Example</vt:lpstr>
      <vt:lpstr>A First Example - II</vt:lpstr>
      <vt:lpstr>Multiple Data Sources </vt:lpstr>
      <vt:lpstr>Likelihood Estimation</vt:lpstr>
      <vt:lpstr>Finding the Maximum Likelihood Estimates</vt:lpstr>
      <vt:lpstr>Therefore….</vt:lpstr>
      <vt:lpstr>The Normal and t-distributions</vt:lpstr>
      <vt:lpstr>Key Point with Normal Likelihood</vt:lpstr>
      <vt:lpstr>Time for an Example!</vt:lpstr>
      <vt:lpstr>How to Deal with this Example!</vt:lpstr>
      <vt:lpstr>The Outcome</vt:lpstr>
      <vt:lpstr>The Lognormal distribution</vt:lpstr>
      <vt:lpstr>Analytical Solution for q-I</vt:lpstr>
      <vt:lpstr>Analytical Solution for q-II</vt:lpstr>
      <vt:lpstr>Recap Time</vt:lpstr>
      <vt:lpstr>Likelihood “Cheat sheet”</vt:lpstr>
      <vt:lpstr>Quantifying Uncertainty (an overview)</vt:lpstr>
      <vt:lpstr>Quantifying Uncertainty (an overview-II)</vt:lpstr>
      <vt:lpstr>Estimation Uncertainty</vt:lpstr>
      <vt:lpstr>Hint: Generic Solver Macro-I</vt:lpstr>
      <vt:lpstr>Hint: Generic Solver Macro-II</vt:lpstr>
      <vt:lpstr>Likelihood Profile  (one parameter)</vt:lpstr>
      <vt:lpstr>A First Example-I</vt:lpstr>
      <vt:lpstr>A First Example-II</vt:lpstr>
      <vt:lpstr>Likelihood profiles and confidence intervals</vt:lpstr>
      <vt:lpstr>Likelihood Profile  (multiple parameters)</vt:lpstr>
      <vt:lpstr>What about State Variables-I</vt:lpstr>
      <vt:lpstr>What about State Variables-II</vt:lpstr>
      <vt:lpstr>A Likelihood Profile for Current Biomass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Fay</dc:creator>
  <cp:lastModifiedBy>Gavin Fay</cp:lastModifiedBy>
  <cp:revision>11</cp:revision>
  <dcterms:created xsi:type="dcterms:W3CDTF">2015-03-18T16:18:28Z</dcterms:created>
  <dcterms:modified xsi:type="dcterms:W3CDTF">2015-03-23T20:55:24Z</dcterms:modified>
</cp:coreProperties>
</file>