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A3F179-67AB-EB4B-9726-97D0B9A2D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C33BB-F0DC-6241-979F-0553A954F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What do we mean by </a:t>
            </a:r>
            <a:br>
              <a:rPr lang="en-US" sz="4000"/>
            </a:br>
            <a:r>
              <a:rPr lang="en-US" sz="4000"/>
              <a:t>“Fitting to Data” and why do it?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Fitting to data provides the basis for: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setting the values for the parameters of a model and hence computing the values for the state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evaluating whether a model can mimic the existing data adequately (if it can’t, perhaps we should eliminate it).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comparing different hypotheses (represented by the models that fit the data adequately - to some extent).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assessing the amount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0642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Trade-II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the code for the model by fitting to data where the answer is known!</a:t>
            </a:r>
          </a:p>
          <a:p>
            <a:pPr>
              <a:lnSpc>
                <a:spcPct val="90000"/>
              </a:lnSpc>
            </a:pPr>
            <a:r>
              <a:rPr lang="en-US" sz="2400"/>
              <a:t>Look at the fit graphically (have you maximized rather than minimizing the function)?</a:t>
            </a:r>
          </a:p>
          <a:p>
            <a:pPr>
              <a:lnSpc>
                <a:spcPct val="90000"/>
              </a:lnSpc>
            </a:pPr>
            <a:r>
              <a:rPr lang="en-US" sz="2400"/>
              <a:t>Minimize the function manually; restart the optimization algorithm from the final value; restart the optimization algorithm from different values.</a:t>
            </a:r>
          </a:p>
          <a:p>
            <a:pPr>
              <a:lnSpc>
                <a:spcPct val="90000"/>
              </a:lnSpc>
            </a:pPr>
            <a:r>
              <a:rPr lang="en-US" sz="2400"/>
              <a:t>When fitting n parameters that must add to 1, fit n-1 parameters and set the last to 1-sum(1:n-1).</a:t>
            </a:r>
          </a:p>
          <a:p>
            <a:pPr>
              <a:lnSpc>
                <a:spcPct val="90000"/>
              </a:lnSpc>
            </a:pPr>
            <a:r>
              <a:rPr lang="en-US" sz="2400"/>
              <a:t>In SOLVER, use automatic scaling and set the convergence criterion smaller.</a:t>
            </a:r>
          </a:p>
        </p:txBody>
      </p:sp>
    </p:spTree>
    <p:extLst>
      <p:ext uri="{BB962C8B-B14F-4D97-AF65-F5344CB8AC3E}">
        <p14:creationId xmlns:p14="http://schemas.microsoft.com/office/powerpoint/2010/main" val="1568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Principle of </a:t>
            </a:r>
            <a:r>
              <a:rPr lang="en-US" dirty="0" smtClean="0"/>
              <a:t>Maximum Likelihood (ML) </a:t>
            </a:r>
            <a:r>
              <a:rPr lang="en-US" dirty="0"/>
              <a:t>Estimation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select the values for the parameters so that the probability that the model generated (is responsible for) the data is a high as possible.</a:t>
            </a:r>
          </a:p>
          <a:p>
            <a:r>
              <a:rPr lang="en-US" sz="2800" dirty="0"/>
              <a:t>Taken another way: if we have two candidate sets of parameters and the probability that one generated the data is ten times the other, we would naturally prefer the former.</a:t>
            </a:r>
          </a:p>
          <a:p>
            <a:r>
              <a:rPr lang="en-US" sz="2800" dirty="0"/>
              <a:t>OK, so how </a:t>
            </a:r>
            <a:r>
              <a:rPr lang="en-US" sz="2800" dirty="0" smtClean="0"/>
              <a:t>do </a:t>
            </a:r>
            <a:r>
              <a:rPr lang="en-US" sz="2800" dirty="0"/>
              <a:t>we define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3246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Likelihood Function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053638"/>
          </a:xfrm>
        </p:spPr>
        <p:txBody>
          <a:bodyPr/>
          <a:lstStyle/>
          <a:p>
            <a:r>
              <a:rPr lang="en-US" sz="2800" dirty="0"/>
              <a:t>What we need to compute is the likelihood function: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have a discrete set of hypotheses / set of parameter vectors, then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666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6289"/>
              </p:ext>
            </p:extLst>
          </p:nvPr>
        </p:nvGraphicFramePr>
        <p:xfrm>
          <a:off x="1712543" y="2132561"/>
          <a:ext cx="5785678" cy="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3" imgW="2044440" imgH="215640" progId="Equation.DSMT4">
                  <p:embed/>
                </p:oleObj>
              </mc:Choice>
              <mc:Fallback>
                <p:oleObj name="Equation" r:id="rId3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3" y="2132561"/>
                        <a:ext cx="5785678" cy="6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3123"/>
              </p:ext>
            </p:extLst>
          </p:nvPr>
        </p:nvGraphicFramePr>
        <p:xfrm>
          <a:off x="2694501" y="4458290"/>
          <a:ext cx="3638267" cy="71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01" y="4458290"/>
                        <a:ext cx="3638267" cy="71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4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observe </a:t>
            </a:r>
            <a:r>
              <a:rPr lang="en-US" sz="2800" i="1"/>
              <a:t>Y</a:t>
            </a:r>
            <a:r>
              <a:rPr lang="en-US" sz="2800"/>
              <a:t>=6 and know that the observation process is based on the equation:</a:t>
            </a:r>
          </a:p>
          <a:p>
            <a:endParaRPr lang="en-US"/>
          </a:p>
          <a:p>
            <a:r>
              <a:rPr lang="en-US" sz="2800"/>
              <a:t>Given </a:t>
            </a:r>
            <a:r>
              <a:rPr lang="en-US" sz="2800" i="1"/>
              <a:t>Y</a:t>
            </a:r>
            <a:r>
              <a:rPr lang="en-US" sz="2800"/>
              <a:t>=6, the likelihood function is normal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769"/>
              </p:ext>
            </p:extLst>
          </p:nvPr>
        </p:nvGraphicFramePr>
        <p:xfrm>
          <a:off x="2895600" y="2696740"/>
          <a:ext cx="411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96740"/>
                        <a:ext cx="411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819400" y="4419600"/>
          <a:ext cx="3336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336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8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 - II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72961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Line 5"/>
          <p:cNvSpPr>
            <a:spLocks noChangeShapeType="1"/>
          </p:cNvSpPr>
          <p:nvPr/>
        </p:nvSpPr>
        <p:spPr bwMode="auto">
          <a:xfrm flipH="1">
            <a:off x="4800600" y="3200400"/>
            <a:ext cx="990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799138" y="28527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4114800" y="27432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4732338" y="23193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Y=4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407025" y="4148138"/>
            <a:ext cx="350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the parameter and not the data; we are </a:t>
            </a:r>
            <a:r>
              <a:rPr lang="en-US" i="1">
                <a:solidFill>
                  <a:schemeClr val="hlink"/>
                </a:solidFill>
              </a:rPr>
              <a:t>given</a:t>
            </a:r>
            <a:r>
              <a:rPr lang="en-US">
                <a:solidFill>
                  <a:schemeClr val="hlink"/>
                </a:solidFill>
              </a:rPr>
              <a:t> the data</a:t>
            </a: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H="1">
            <a:off x="4876800" y="5334000"/>
            <a:ext cx="1524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Data Sources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multiple data sources (CPUE and survey data for Cape Hake), we can establish a likelihood for each data source. The likelihood for the two data sources combined is the product of the likelihoods for each data source: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Note: We often work with the logarithm of the likelihood function, i.e.: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7870"/>
              </p:ext>
            </p:extLst>
          </p:nvPr>
        </p:nvGraphicFramePr>
        <p:xfrm>
          <a:off x="2387027" y="3461462"/>
          <a:ext cx="457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27" y="3461462"/>
                        <a:ext cx="457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62882"/>
              </p:ext>
            </p:extLst>
          </p:nvPr>
        </p:nvGraphicFramePr>
        <p:xfrm>
          <a:off x="1867139" y="5232400"/>
          <a:ext cx="566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39" y="5232400"/>
                        <a:ext cx="566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4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Estimation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questions.</a:t>
            </a:r>
          </a:p>
          <a:p>
            <a:pPr>
              <a:lnSpc>
                <a:spcPct val="90000"/>
              </a:lnSpc>
            </a:pPr>
            <a:r>
              <a:rPr lang="en-US"/>
              <a:t>Identity the data sources.</a:t>
            </a:r>
          </a:p>
          <a:p>
            <a:pPr>
              <a:lnSpc>
                <a:spcPct val="90000"/>
              </a:lnSpc>
            </a:pPr>
            <a:r>
              <a:rPr lang="en-US"/>
              <a:t>Select alternative models.</a:t>
            </a:r>
          </a:p>
          <a:p>
            <a:pPr>
              <a:lnSpc>
                <a:spcPct val="90000"/>
              </a:lnSpc>
            </a:pPr>
            <a:r>
              <a:rPr lang="en-US"/>
              <a:t>Select appropriate likelihood functions for each data source.</a:t>
            </a:r>
          </a:p>
          <a:p>
            <a:pPr>
              <a:lnSpc>
                <a:spcPct val="90000"/>
              </a:lnSpc>
            </a:pPr>
            <a:r>
              <a:rPr lang="en-US"/>
              <a:t>Find the values for the parameters that maximize the likelihood function (hence Maximum Likelihood Estimation).</a:t>
            </a:r>
          </a:p>
        </p:txBody>
      </p:sp>
    </p:spTree>
    <p:extLst>
      <p:ext uri="{BB962C8B-B14F-4D97-AF65-F5344CB8AC3E}">
        <p14:creationId xmlns:p14="http://schemas.microsoft.com/office/powerpoint/2010/main" val="132889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3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Finding the Maximum Likelihood Estimates</a:t>
            </a:r>
          </a:p>
        </p:txBody>
      </p:sp>
      <p:pic>
        <p:nvPicPr>
          <p:cNvPr id="34612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2324" r="1564" b="2324"/>
          <a:stretch>
            <a:fillRect/>
          </a:stretch>
        </p:blipFill>
        <p:spPr>
          <a:xfrm>
            <a:off x="381000" y="1981200"/>
            <a:ext cx="3810000" cy="25622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129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20" r="1601" b="1920"/>
          <a:stretch>
            <a:fillRect/>
          </a:stretch>
        </p:blipFill>
        <p:spPr>
          <a:xfrm>
            <a:off x="4800600" y="2027238"/>
            <a:ext cx="4038600" cy="33639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597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best estimate is 6, because this </a:t>
            </a:r>
          </a:p>
          <a:p>
            <a:r>
              <a:rPr lang="en-US"/>
              <a:t>value of </a:t>
            </a:r>
            <a:r>
              <a:rPr lang="en-US">
                <a:sym typeface="Symbol" charset="0"/>
              </a:rPr>
              <a:t> leads to the maximum likelihood</a:t>
            </a:r>
          </a:p>
        </p:txBody>
      </p:sp>
      <p:graphicFrame>
        <p:nvGraphicFramePr>
          <p:cNvPr id="34613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4495800"/>
          <a:ext cx="2743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2743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7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Therefore….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736600" y="19050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need to know which probability density functions to use for which data types.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93688" y="2895600"/>
            <a:ext cx="83931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Tahoma" charset="0"/>
              </a:rPr>
              <a:t>The probability distributions encountered most commonly are: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Normal / multivariate 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Log-normal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Poisson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Negative binomial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Beta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Binomial / multinomial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78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need to know when to use each distribution and its </a:t>
            </a:r>
          </a:p>
          <a:p>
            <a:r>
              <a:rPr lang="en-US"/>
              <a:t>functional form (up to any normalizing constants).</a:t>
            </a:r>
          </a:p>
        </p:txBody>
      </p:sp>
    </p:spTree>
    <p:extLst>
      <p:ext uri="{BB962C8B-B14F-4D97-AF65-F5344CB8AC3E}">
        <p14:creationId xmlns:p14="http://schemas.microsoft.com/office/powerpoint/2010/main" val="185814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Normal and t-distributions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density functions for the normal and </a:t>
            </a:r>
            <a:r>
              <a:rPr lang="en-US" sz="2400" i="1" dirty="0"/>
              <a:t>t</a:t>
            </a:r>
            <a:r>
              <a:rPr lang="en-US" sz="2400" dirty="0"/>
              <a:t>-distributions are: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 is the mean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 is the standard deviation (        </a:t>
            </a:r>
            <a:r>
              <a:rPr lang="en-US" sz="2400" dirty="0" smtClean="0">
                <a:sym typeface="Symbol" charset="0"/>
              </a:rPr>
              <a:t>  for </a:t>
            </a:r>
            <a:r>
              <a:rPr lang="en-US" sz="2400" dirty="0">
                <a:sym typeface="Symbol" charset="0"/>
              </a:rPr>
              <a:t>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ym typeface="Symbol" charset="0"/>
              </a:rPr>
              <a:t>k</a:t>
            </a:r>
            <a:r>
              <a:rPr lang="en-US" sz="2400" dirty="0">
                <a:sym typeface="Symbol" charset="0"/>
              </a:rPr>
              <a:t> is the degrees of freedom.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We use these distributions when the data are the sum of terms. 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-distribution allows account to be taken of small sample sizes (&lt;30).</a:t>
            </a:r>
            <a:endParaRPr lang="en-US" sz="24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58604"/>
              </p:ext>
            </p:extLst>
          </p:nvPr>
        </p:nvGraphicFramePr>
        <p:xfrm>
          <a:off x="609600" y="2094721"/>
          <a:ext cx="7672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3" imgW="5448240" imgH="507960" progId="Equation.DSMT4">
                  <p:embed/>
                </p:oleObj>
              </mc:Choice>
              <mc:Fallback>
                <p:oleObj name="Equation" r:id="rId3" imgW="5448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4721"/>
                        <a:ext cx="7672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56323"/>
              </p:ext>
            </p:extLst>
          </p:nvPr>
        </p:nvGraphicFramePr>
        <p:xfrm>
          <a:off x="4267285" y="3143152"/>
          <a:ext cx="749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5" imgW="571320" imgH="444240" progId="Equation.3">
                  <p:embed/>
                </p:oleObj>
              </mc:Choice>
              <mc:Fallback>
                <p:oleObj name="Equation" r:id="rId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85" y="3143152"/>
                        <a:ext cx="749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Keep in Mind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Models</a:t>
            </a:r>
            <a:r>
              <a:rPr lang="en-US"/>
              <a:t>: the parameters, state variables and forcing functions.</a:t>
            </a:r>
          </a:p>
          <a:p>
            <a:r>
              <a:rPr lang="en-US">
                <a:solidFill>
                  <a:schemeClr val="hlink"/>
                </a:solidFill>
              </a:rPr>
              <a:t>Data</a:t>
            </a:r>
            <a:r>
              <a:rPr lang="en-US"/>
              <a:t>: information we want to use to specify the values for the parameters.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Let us say we wish to fit the model              </a:t>
            </a:r>
            <a:r>
              <a:rPr lang="en-US" sz="2400" dirty="0" smtClean="0"/>
              <a:t>     assuming</a:t>
            </a:r>
            <a:endParaRPr lang="en-US" sz="2400" dirty="0"/>
          </a:p>
          <a:p>
            <a:pPr algn="l"/>
            <a:r>
              <a:rPr lang="en-US" sz="2400" dirty="0"/>
              <a:t>normally distributed errors, i.e.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Key Point with Normal Likelihood</a:t>
            </a:r>
          </a:p>
        </p:txBody>
      </p:sp>
      <p:graphicFrame>
        <p:nvGraphicFramePr>
          <p:cNvPr id="35328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560047"/>
              </p:ext>
            </p:extLst>
          </p:nvPr>
        </p:nvGraphicFramePr>
        <p:xfrm>
          <a:off x="4820558" y="1974915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58" y="1974915"/>
                        <a:ext cx="121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9902380"/>
              </p:ext>
            </p:extLst>
          </p:nvPr>
        </p:nvGraphicFramePr>
        <p:xfrm>
          <a:off x="4459032" y="2300217"/>
          <a:ext cx="3412504" cy="4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032" y="2300217"/>
                        <a:ext cx="3412504" cy="45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7567102"/>
              </p:ext>
            </p:extLst>
          </p:nvPr>
        </p:nvGraphicFramePr>
        <p:xfrm>
          <a:off x="5105400" y="3222909"/>
          <a:ext cx="3200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2909"/>
                        <a:ext cx="3200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8300" y="3048000"/>
            <a:ext cx="466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likelihood function is therefore: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88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Taking logarithms and multiplying by -1 gives: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68300" y="5716070"/>
            <a:ext cx="782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This </a:t>
            </a:r>
            <a:r>
              <a:rPr lang="en-US" sz="2400" dirty="0" smtClean="0"/>
              <a:t>implies </a:t>
            </a:r>
            <a:r>
              <a:rPr lang="en-US" sz="2400" dirty="0"/>
              <a:t>that if you assume normally-distributed errors, </a:t>
            </a:r>
          </a:p>
          <a:p>
            <a:pPr algn="l"/>
            <a:r>
              <a:rPr lang="en-US" sz="2400" dirty="0"/>
              <a:t>the answers will be identical to those from least squares.</a:t>
            </a:r>
          </a:p>
        </p:txBody>
      </p:sp>
      <p:graphicFrame>
        <p:nvGraphicFramePr>
          <p:cNvPr id="35329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2130372"/>
              </p:ext>
            </p:extLst>
          </p:nvPr>
        </p:nvGraphicFramePr>
        <p:xfrm>
          <a:off x="2083320" y="4911789"/>
          <a:ext cx="4897836" cy="7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9" imgW="2197080" imgH="342720" progId="Equation.3">
                  <p:embed/>
                </p:oleObj>
              </mc:Choice>
              <mc:Fallback>
                <p:oleObj name="Equation" r:id="rId9" imgW="2197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20" y="4911789"/>
                        <a:ext cx="4897836" cy="76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Lognormal distribution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density function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 is the median (not the mean)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 is the standard deviation of the logarithm (approximately the coefficient of variation of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The lognormal distribution is used extensively in fisheries assessments because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 is always larger than zero – this is true for most data sources (CPUE, survey indices, estimates of death rates, etc.)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8395"/>
              </p:ext>
            </p:extLst>
          </p:nvPr>
        </p:nvGraphicFramePr>
        <p:xfrm>
          <a:off x="2222500" y="1970410"/>
          <a:ext cx="5629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2819160" imgH="533160" progId="Equation.3">
                  <p:embed/>
                </p:oleObj>
              </mc:Choice>
              <mc:Fallback>
                <p:oleObj name="Equation" r:id="rId3" imgW="2819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70410"/>
                        <a:ext cx="56292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2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for an Example!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fit the Dynamic Schaefer model to the </a:t>
            </a:r>
            <a:r>
              <a:rPr lang="en-US" sz="2800" dirty="0" smtClean="0"/>
              <a:t>yellowtail survey </a:t>
            </a:r>
            <a:r>
              <a:rPr lang="en-US" sz="2800" dirty="0"/>
              <a:t>data.</a:t>
            </a:r>
          </a:p>
          <a:p>
            <a:pPr lvl="1"/>
            <a:r>
              <a:rPr lang="en-US" sz="2400" i="1" dirty="0"/>
              <a:t>q</a:t>
            </a:r>
            <a:r>
              <a:rPr lang="en-US" sz="2400" dirty="0"/>
              <a:t> is </a:t>
            </a:r>
            <a:r>
              <a:rPr lang="en-US" sz="2400" dirty="0" smtClean="0"/>
              <a:t>the </a:t>
            </a:r>
            <a:r>
              <a:rPr lang="en-US" sz="2400" dirty="0" err="1" smtClean="0"/>
              <a:t>catchability</a:t>
            </a:r>
            <a:r>
              <a:rPr lang="en-US" sz="2400" dirty="0" smtClean="0"/>
              <a:t>: </a:t>
            </a:r>
            <a:r>
              <a:rPr lang="en-US" sz="2400" dirty="0" smtClean="0"/>
              <a:t>the surveys provides relative </a:t>
            </a:r>
            <a:r>
              <a:rPr lang="en-US" sz="2400" dirty="0"/>
              <a:t>indices of abundance.</a:t>
            </a:r>
          </a:p>
          <a:p>
            <a:pPr lvl="1"/>
            <a:r>
              <a:rPr lang="en-US" sz="2400" dirty="0"/>
              <a:t>We have information on the </a:t>
            </a:r>
            <a:r>
              <a:rPr lang="en-US" sz="2400" dirty="0" smtClean="0"/>
              <a:t>survey catch rates from 196X-2013.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30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How to Deal with this Example!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211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model: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likelihood function is the product of </a:t>
            </a:r>
            <a:r>
              <a:rPr lang="en-US" sz="2400" dirty="0" smtClean="0"/>
              <a:t>log</a:t>
            </a:r>
            <a:r>
              <a:rPr lang="en-US" sz="2400" dirty="0" smtClean="0"/>
              <a:t>-normal likelihoods </a:t>
            </a:r>
            <a:r>
              <a:rPr lang="en-US" sz="2400" dirty="0" smtClean="0"/>
              <a:t>for each of the </a:t>
            </a:r>
            <a:r>
              <a:rPr lang="en-US" sz="2400" dirty="0" smtClean="0"/>
              <a:t>survey </a:t>
            </a:r>
            <a:r>
              <a:rPr lang="en-US" sz="2400" dirty="0" smtClean="0"/>
              <a:t>estimates. </a:t>
            </a:r>
            <a:r>
              <a:rPr lang="en-US" sz="2400" dirty="0"/>
              <a:t>Ignoring constants independent of the model parameters: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take logs, multiply by minus one and minimize to find the estimates for </a:t>
            </a:r>
            <a:r>
              <a:rPr lang="en-US" sz="2400" dirty="0" smtClean="0"/>
              <a:t>the parameters.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Note that we can ignore any constants – why?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t-distribution is chosen for the slope – why?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60851"/>
              </p:ext>
            </p:extLst>
          </p:nvPr>
        </p:nvGraphicFramePr>
        <p:xfrm>
          <a:off x="1730375" y="1895475"/>
          <a:ext cx="5954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4953000" imgH="457200" progId="Equation.3">
                  <p:embed/>
                </p:oleObj>
              </mc:Choice>
              <mc:Fallback>
                <p:oleObj name="Equation" r:id="rId3" imgW="495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95475"/>
                        <a:ext cx="5954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5758"/>
              </p:ext>
            </p:extLst>
          </p:nvPr>
        </p:nvGraphicFramePr>
        <p:xfrm>
          <a:off x="2228520" y="3704650"/>
          <a:ext cx="4932648" cy="11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0" y="3704650"/>
                        <a:ext cx="4932648" cy="114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Solution for </a:t>
            </a:r>
            <a:r>
              <a:rPr lang="en-US" i="1" dirty="0" smtClean="0"/>
              <a:t>q</a:t>
            </a:r>
            <a:endParaRPr lang="en-US" dirty="0"/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042465"/>
              </p:ext>
            </p:extLst>
          </p:nvPr>
        </p:nvGraphicFramePr>
        <p:xfrm>
          <a:off x="2147888" y="3429000"/>
          <a:ext cx="52260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3" imgW="2946400" imgH="1409700" progId="Equation.3">
                  <p:embed/>
                </p:oleObj>
              </mc:Choice>
              <mc:Fallback>
                <p:oleObj name="Equation" r:id="rId3" imgW="29464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429000"/>
                        <a:ext cx="52260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457200" y="1632181"/>
            <a:ext cx="78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The example had five parameters.</a:t>
            </a:r>
          </a:p>
          <a:p>
            <a:r>
              <a:rPr lang="en-US" sz="2400" dirty="0" smtClean="0"/>
              <a:t>We can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 smtClean="0">
                <a:sym typeface="Symbol" charset="0"/>
              </a:rPr>
              <a:t></a:t>
            </a:r>
          </a:p>
          <a:p>
            <a:r>
              <a:rPr lang="en-US" sz="2400" dirty="0" smtClean="0"/>
              <a:t>Being </a:t>
            </a:r>
            <a:r>
              <a:rPr lang="en-US" sz="2400" dirty="0"/>
              <a:t>able to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sym typeface="Symbol" charset="0"/>
              </a:rPr>
              <a:t> is a key skill</a:t>
            </a:r>
          </a:p>
          <a:p>
            <a:pPr algn="l"/>
            <a:r>
              <a:rPr lang="en-US" sz="2400" dirty="0">
                <a:sym typeface="Symbol" charset="0"/>
              </a:rPr>
              <a:t>when fitting fisheries population dynamics models.</a:t>
            </a:r>
          </a:p>
        </p:txBody>
      </p:sp>
    </p:spTree>
    <p:extLst>
      <p:ext uri="{BB962C8B-B14F-4D97-AF65-F5344CB8AC3E}">
        <p14:creationId xmlns:p14="http://schemas.microsoft.com/office/powerpoint/2010/main" val="298550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-II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260800"/>
              </p:ext>
            </p:extLst>
          </p:nvPr>
        </p:nvGraphicFramePr>
        <p:xfrm>
          <a:off x="3003550" y="2209800"/>
          <a:ext cx="33686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" imgW="1612900" imgH="1168400" progId="Equation.3">
                  <p:embed/>
                </p:oleObj>
              </mc:Choice>
              <mc:Fallback>
                <p:oleObj name="Equation" r:id="rId3" imgW="1612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09800"/>
                        <a:ext cx="33686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838200" y="57912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this calculation for </a:t>
            </a:r>
          </a:p>
        </p:txBody>
      </p:sp>
      <p:graphicFrame>
        <p:nvGraphicFramePr>
          <p:cNvPr id="377863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9090260"/>
              </p:ext>
            </p:extLst>
          </p:nvPr>
        </p:nvGraphicFramePr>
        <p:xfrm>
          <a:off x="3747647" y="5791200"/>
          <a:ext cx="4968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47" y="5791200"/>
                        <a:ext cx="4968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4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Recap Time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apply Maximum Likelihood we:</a:t>
            </a:r>
          </a:p>
          <a:p>
            <a:pPr lvl="1"/>
            <a:r>
              <a:rPr lang="en-US"/>
              <a:t>Find a model for the underlying process.</a:t>
            </a:r>
          </a:p>
          <a:p>
            <a:pPr lvl="1"/>
            <a:r>
              <a:rPr lang="en-US"/>
              <a:t>Identify how the data relate to this model (i.e. which error / sampling distribution to use).</a:t>
            </a:r>
          </a:p>
          <a:p>
            <a:pPr lvl="1"/>
            <a:r>
              <a:rPr lang="en-US"/>
              <a:t>Write down the likelihood function.</a:t>
            </a:r>
          </a:p>
          <a:p>
            <a:pPr lvl="1"/>
            <a:r>
              <a:rPr lang="en-US"/>
              <a:t>Write down the negative log-likelihood.</a:t>
            </a:r>
          </a:p>
          <a:p>
            <a:pPr lvl="1"/>
            <a:r>
              <a:rPr lang="en-US"/>
              <a:t>Minimize the negative log-likelihood.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“Cheat sheet”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67163" y="1905000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Data?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Continuous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373813" y="25146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Discrete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be negative?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1778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/ 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663700" y="5257800"/>
            <a:ext cx="182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lognormal / </a:t>
            </a:r>
          </a:p>
          <a:p>
            <a:r>
              <a:rPr lang="en-US"/>
              <a:t>gamma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638800" y="3352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outcomes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751388" y="468153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Binomial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251575" y="5334000"/>
            <a:ext cx="2795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Poisson /</a:t>
            </a:r>
          </a:p>
          <a:p>
            <a:r>
              <a:rPr lang="en-US"/>
              <a:t>Negative binomial /</a:t>
            </a:r>
          </a:p>
          <a:p>
            <a:r>
              <a:rPr lang="en-US"/>
              <a:t>Multinomial</a:t>
            </a: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2209800" y="2209800"/>
            <a:ext cx="182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H="1">
            <a:off x="1981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838200" y="3810000"/>
            <a:ext cx="609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590800" y="38862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4953000" y="2209800"/>
            <a:ext cx="1981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934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 flipH="1">
            <a:off x="5486400" y="3810000"/>
            <a:ext cx="762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>
            <a:off x="7467600" y="38100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5938838" y="407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7431088" y="4222750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Many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2590800" y="422275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103313" y="4114800"/>
            <a:ext cx="53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2668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Next: Quantifying Uncertainty?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160901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Fitting to data – a generic approach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define a function, say,         that measures “the difference” between the data we observed and what the model says we should have observed. This function measures the </a:t>
            </a:r>
            <a:r>
              <a:rPr lang="en-US" sz="2400" dirty="0">
                <a:solidFill>
                  <a:schemeClr val="hlink"/>
                </a:solidFill>
              </a:rPr>
              <a:t>goodness of fit</a:t>
            </a:r>
            <a:r>
              <a:rPr lang="en-US" sz="2400" dirty="0"/>
              <a:t> of the model to the data.</a:t>
            </a:r>
          </a:p>
          <a:p>
            <a:r>
              <a:rPr lang="en-US" sz="2400" dirty="0"/>
              <a:t>We select the values for the parameters so that the difference is as small as possible (i.e. the parameters that allow the model to mimic the data best).</a:t>
            </a:r>
          </a:p>
          <a:p>
            <a:r>
              <a:rPr lang="en-US" sz="2400" dirty="0"/>
              <a:t>Fitting models therefore involves selecting the function        and then minimizing it.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450"/>
              </p:ext>
            </p:extLst>
          </p:nvPr>
        </p:nvGraphicFramePr>
        <p:xfrm>
          <a:off x="4073645" y="1687399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5" y="1687399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95171"/>
              </p:ext>
            </p:extLst>
          </p:nvPr>
        </p:nvGraphicFramePr>
        <p:xfrm>
          <a:off x="7742505" y="4400742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647640" imgH="368280" progId="Equation.3">
                  <p:embed/>
                </p:oleObj>
              </mc:Choice>
              <mc:Fallback>
                <p:oleObj name="Equation" r:id="rId5" imgW="647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505" y="4400742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4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Minimizing a Function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9937"/>
            <a:ext cx="7924800" cy="4902263"/>
          </a:xfrm>
        </p:spPr>
        <p:txBody>
          <a:bodyPr/>
          <a:lstStyle/>
          <a:p>
            <a:r>
              <a:rPr lang="en-US" sz="2800" dirty="0"/>
              <a:t>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vector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i="1" u="sng" dirty="0" smtClean="0">
                <a:latin typeface="Arial"/>
                <a:cs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that the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minimized (note: </a:t>
            </a:r>
            <a:r>
              <a:rPr lang="en-US" dirty="0" smtClean="0"/>
              <a:t>maximizing </a:t>
            </a:r>
            <a:r>
              <a:rPr lang="en-US" i="1" dirty="0" smtClean="0"/>
              <a:t>f(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smtClean="0"/>
              <a:t>minimizing -</a:t>
            </a:r>
            <a:r>
              <a:rPr lang="en-US" i="1" dirty="0"/>
              <a:t>f(</a:t>
            </a:r>
            <a:r>
              <a:rPr lang="en-US" i="1" u="sng" dirty="0" err="1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may place bounds on the values for the elements of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dirty="0" smtClean="0"/>
              <a:t>  </a:t>
            </a:r>
            <a:r>
              <a:rPr lang="en-US" dirty="0"/>
              <a:t>(e.g. some must be positive).</a:t>
            </a:r>
          </a:p>
          <a:p>
            <a:r>
              <a:rPr lang="en-US" sz="2800" dirty="0"/>
              <a:t>By definition, for a minimum: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3890"/>
              </p:ext>
            </p:extLst>
          </p:nvPr>
        </p:nvGraphicFramePr>
        <p:xfrm>
          <a:off x="4038600" y="4878844"/>
          <a:ext cx="2289128" cy="13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838080" imgH="507960" progId="Equation.3">
                  <p:embed/>
                </p:oleObj>
              </mc:Choice>
              <mc:Fallback>
                <p:oleObj name="Equation" r:id="rId3" imgW="83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8844"/>
                        <a:ext cx="2289128" cy="138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 Approaches</a:t>
            </a:r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Sometimes it is possible to solve the differential equation directly. For example: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Now:</a:t>
            </a:r>
          </a:p>
          <a:p>
            <a:endParaRPr lang="en-US" dirty="0"/>
          </a:p>
        </p:txBody>
      </p:sp>
      <p:graphicFrame>
        <p:nvGraphicFramePr>
          <p:cNvPr id="3287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4771"/>
              </p:ext>
            </p:extLst>
          </p:nvPr>
        </p:nvGraphicFramePr>
        <p:xfrm>
          <a:off x="2634000" y="2760500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2590560" imgH="533160" progId="Equation.DSMT4">
                  <p:embed/>
                </p:oleObj>
              </mc:Choice>
              <mc:Fallback>
                <p:oleObj name="Equation" r:id="rId3" imgW="2590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000" y="2760500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29"/>
          <p:cNvGraphicFramePr>
            <a:graphicFrameLocks noChangeAspect="1"/>
          </p:cNvGraphicFramePr>
          <p:nvPr/>
        </p:nvGraphicFramePr>
        <p:xfrm>
          <a:off x="2219325" y="4343400"/>
          <a:ext cx="57086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3797280" imgH="1307880" progId="Equation.3">
                  <p:embed/>
                </p:oleObj>
              </mc:Choice>
              <mc:Fallback>
                <p:oleObj name="Equation" r:id="rId5" imgW="379728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343400"/>
                        <a:ext cx="57086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1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Approaches-II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analytical approaches whenever possible. Finding analytical solutions for some of the parameters of a complicated model can substantially speed up the process of minimizing the function.</a:t>
            </a:r>
          </a:p>
          <a:p>
            <a:r>
              <a:rPr lang="en-US" sz="2400" dirty="0"/>
              <a:t>For example: </a:t>
            </a:r>
            <a:r>
              <a:rPr lang="en-US" sz="2400" i="1" dirty="0"/>
              <a:t>q</a:t>
            </a:r>
            <a:r>
              <a:rPr lang="en-US" sz="2400" dirty="0"/>
              <a:t> for the Dynamic Schaefer model: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5550"/>
              </p:ext>
            </p:extLst>
          </p:nvPr>
        </p:nvGraphicFramePr>
        <p:xfrm>
          <a:off x="1568450" y="3965575"/>
          <a:ext cx="6092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6070600" imgH="2501900" progId="Equation.3">
                  <p:embed/>
                </p:oleObj>
              </mc:Choice>
              <mc:Fallback>
                <p:oleObj name="Equation" r:id="rId3" imgW="6070600" imgH="250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965575"/>
                        <a:ext cx="6092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5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of Model Fitting - II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Sum of squares allows us to estimate model parameters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How to quantify uncertainty?</a:t>
            </a:r>
          </a:p>
          <a:p>
            <a:r>
              <a:rPr lang="en-US" sz="2400"/>
              <a:t>How to compare models that fit the data “adequately”?</a:t>
            </a:r>
          </a:p>
          <a:p>
            <a:endParaRPr lang="en-US" sz="2800"/>
          </a:p>
          <a:p>
            <a:r>
              <a:rPr lang="en-US" sz="2400"/>
              <a:t>We need Maximum Likelihood methods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114800" y="2327111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6694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Optimization – some problems-I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minima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949" name="Line 5"/>
          <p:cNvSpPr>
            <a:spLocks noChangeShapeType="1"/>
          </p:cNvSpPr>
          <p:nvPr/>
        </p:nvSpPr>
        <p:spPr bwMode="auto">
          <a:xfrm flipH="1">
            <a:off x="5791200" y="3276600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2362200" y="3733800"/>
            <a:ext cx="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033463" y="3005138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minimum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222875" y="4681538"/>
            <a:ext cx="2214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minimum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keep a parameter,</a:t>
            </a:r>
            <a:r>
              <a:rPr lang="en-US" sz="2400" i="1"/>
              <a:t>x</a:t>
            </a:r>
            <a:r>
              <a:rPr lang="en-US" sz="2400"/>
              <a:t>, constrained between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, transform it to </a:t>
            </a:r>
            <a:r>
              <a:rPr lang="en-US" sz="2400" i="1"/>
              <a:t>a</a:t>
            </a:r>
            <a:r>
              <a:rPr lang="en-US" sz="2400"/>
              <a:t>+(0.5+arctan(</a:t>
            </a:r>
            <a:r>
              <a:rPr lang="en-US" sz="2400" i="1"/>
              <a:t>y</a:t>
            </a:r>
            <a:r>
              <a:rPr lang="en-US" sz="2400"/>
              <a:t>)/</a:t>
            </a:r>
            <a:r>
              <a:rPr lang="en-US" sz="2400">
                <a:sym typeface="Symbol" charset="0"/>
              </a:rPr>
              <a:t></a:t>
            </a:r>
            <a:r>
              <a:rPr lang="en-US" sz="2400"/>
              <a:t>)(</a:t>
            </a:r>
            <a:r>
              <a:rPr lang="en-US" sz="2400" i="1"/>
              <a:t>b</a:t>
            </a:r>
            <a:r>
              <a:rPr lang="en-US" sz="2400"/>
              <a:t>-</a:t>
            </a:r>
            <a:r>
              <a:rPr lang="en-US" sz="2400" i="1"/>
              <a:t>a</a:t>
            </a:r>
            <a:r>
              <a:rPr lang="en-US" sz="2400"/>
              <a:t>).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5915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33488" y="31591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=1+(0.5+arctan(</a:t>
            </a:r>
            <a:r>
              <a:rPr lang="en-US" i="1"/>
              <a:t>y</a:t>
            </a:r>
            <a:r>
              <a:rPr lang="en-US"/>
              <a:t>)/</a:t>
            </a:r>
            <a:r>
              <a:rPr lang="en-US">
                <a:sym typeface="Symbol" charset="0"/>
              </a:rPr>
              <a:t></a:t>
            </a:r>
            <a:r>
              <a:rPr lang="en-US"/>
              <a:t>)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4724400" y="3505200"/>
            <a:ext cx="0" cy="2209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953000" y="4343400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x~[1-2]</a:t>
            </a:r>
          </a:p>
        </p:txBody>
      </p:sp>
    </p:spTree>
    <p:extLst>
      <p:ext uri="{BB962C8B-B14F-4D97-AF65-F5344CB8AC3E}">
        <p14:creationId xmlns:p14="http://schemas.microsoft.com/office/powerpoint/2010/main" val="26764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1465</Words>
  <Application>Microsoft Macintosh PowerPoint</Application>
  <PresentationFormat>On-screen Show (4:3)</PresentationFormat>
  <Paragraphs>172</Paragraphs>
  <Slides>28</Slides>
  <Notes>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Equation</vt:lpstr>
      <vt:lpstr>Microsoft Equation</vt:lpstr>
      <vt:lpstr>What do we mean by  “Fitting to Data” and why do it?</vt:lpstr>
      <vt:lpstr>Keep in Mind</vt:lpstr>
      <vt:lpstr>Fitting to data – a generic approach</vt:lpstr>
      <vt:lpstr>Minimizing a Function</vt:lpstr>
      <vt:lpstr>Analytic Approaches</vt:lpstr>
      <vt:lpstr>Analytical Approaches-II</vt:lpstr>
      <vt:lpstr>Review of Model Fitting - II</vt:lpstr>
      <vt:lpstr>Optimization – some problems-I</vt:lpstr>
      <vt:lpstr>Optimization – Tricks of the Trade-I</vt:lpstr>
      <vt:lpstr>Optimization – Tricks of the Trade-II</vt:lpstr>
      <vt:lpstr>The Principle of Maximum Likelihood (ML) Estimation</vt:lpstr>
      <vt:lpstr>The Likelihood Function</vt:lpstr>
      <vt:lpstr>A First Example</vt:lpstr>
      <vt:lpstr>A First Example - II</vt:lpstr>
      <vt:lpstr>Multiple Data Sources </vt:lpstr>
      <vt:lpstr>Likelihood Estimation</vt:lpstr>
      <vt:lpstr>Finding the Maximum Likelihood Estimates</vt:lpstr>
      <vt:lpstr>Therefore….</vt:lpstr>
      <vt:lpstr>The Normal and t-distributions</vt:lpstr>
      <vt:lpstr>Key Point with Normal Likelihood</vt:lpstr>
      <vt:lpstr>The Lognormal distribution</vt:lpstr>
      <vt:lpstr>Time for an Example!</vt:lpstr>
      <vt:lpstr>How to Deal with this Example!</vt:lpstr>
      <vt:lpstr>Analytical Solution for q</vt:lpstr>
      <vt:lpstr>Analytical Solution for q-II</vt:lpstr>
      <vt:lpstr>Recap Time</vt:lpstr>
      <vt:lpstr>Likelihood “Cheat sheet”</vt:lpstr>
      <vt:lpstr>Next: Quantifying Uncertainty? (an overview)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Fay</dc:creator>
  <cp:lastModifiedBy>Gavin Fay</cp:lastModifiedBy>
  <cp:revision>16</cp:revision>
  <dcterms:created xsi:type="dcterms:W3CDTF">2015-03-18T16:18:28Z</dcterms:created>
  <dcterms:modified xsi:type="dcterms:W3CDTF">2015-03-25T15:47:35Z</dcterms:modified>
</cp:coreProperties>
</file>