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2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4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2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7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6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25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2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9556-5C19-43DA-BA7F-5128D6C539D2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A815-5928-46B3-AC2B-886543755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3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xplorer.usgs.gov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3999" y="421595"/>
            <a:ext cx="9144000" cy="23876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How to Access </a:t>
            </a:r>
            <a:r>
              <a:rPr lang="en-GB" dirty="0" smtClean="0"/>
              <a:t>Landsat </a:t>
            </a:r>
            <a:r>
              <a:rPr lang="en-GB" dirty="0" smtClean="0"/>
              <a:t>Data</a:t>
            </a:r>
            <a:br>
              <a:rPr lang="en-GB" dirty="0" smtClean="0"/>
            </a:br>
            <a:r>
              <a:rPr lang="en-GB" dirty="0" smtClean="0"/>
              <a:t>from </a:t>
            </a:r>
            <a:br>
              <a:rPr lang="en-GB" dirty="0" smtClean="0"/>
            </a:br>
            <a:r>
              <a:rPr lang="en-GB" dirty="0" smtClean="0"/>
              <a:t>USGS </a:t>
            </a:r>
            <a:r>
              <a:rPr lang="en-GB" dirty="0" err="1" smtClean="0"/>
              <a:t>EarthExplorer</a:t>
            </a:r>
            <a:endParaRPr lang="en-GB" dirty="0"/>
          </a:p>
        </p:txBody>
      </p:sp>
      <p:pic>
        <p:nvPicPr>
          <p:cNvPr id="2050" name="Picture 2" descr="File:USGS logo gree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3019425"/>
            <a:ext cx="1619249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andsat 8 Landsat program Atlas V Logo Service structure, angle, text png |  PNGEg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98" y="3823044"/>
            <a:ext cx="2616201" cy="194761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303484" y="5957185"/>
            <a:ext cx="3585028" cy="529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</a:rPr>
              <a:t>Landsat 8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Multispectral (e.g</a:t>
            </a:r>
            <a:r>
              <a:rPr lang="en-GB" i="1" dirty="0" smtClean="0">
                <a:solidFill>
                  <a:schemeClr val="tx1"/>
                </a:solidFill>
              </a:rPr>
              <a:t>. Optical</a:t>
            </a:r>
            <a:r>
              <a:rPr lang="en-GB" i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Feb 2013 - Current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6273" y="4336616"/>
            <a:ext cx="3585028" cy="920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err="1" smtClean="0">
                <a:solidFill>
                  <a:schemeClr val="tx1"/>
                </a:solidFill>
              </a:rPr>
              <a:t>Landsats</a:t>
            </a:r>
            <a:r>
              <a:rPr lang="en-GB" b="1" i="1" dirty="0" smtClean="0">
                <a:solidFill>
                  <a:schemeClr val="tx1"/>
                </a:solidFill>
              </a:rPr>
              <a:t> 1-7: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Multispectral over previous time periods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(Mid 1972 – 6</a:t>
            </a:r>
            <a:r>
              <a:rPr lang="en-GB" i="1" baseline="30000" dirty="0" smtClean="0">
                <a:solidFill>
                  <a:schemeClr val="tx1"/>
                </a:solidFill>
              </a:rPr>
              <a:t>th</a:t>
            </a:r>
            <a:r>
              <a:rPr lang="en-GB" i="1" dirty="0" smtClean="0">
                <a:solidFill>
                  <a:schemeClr val="tx1"/>
                </a:solidFill>
              </a:rPr>
              <a:t> April 2022)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4497" y="4327802"/>
            <a:ext cx="3585028" cy="920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</a:rPr>
              <a:t>Landsat 9 :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Latest mission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Sept 2021 - Current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40696" y="5565950"/>
            <a:ext cx="3585028" cy="920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</a:rPr>
              <a:t>+ </a:t>
            </a:r>
            <a:r>
              <a:rPr lang="en-GB" i="1" dirty="0" err="1" smtClean="0">
                <a:solidFill>
                  <a:schemeClr val="tx1"/>
                </a:solidFill>
              </a:rPr>
              <a:t>EarthExplorer</a:t>
            </a:r>
            <a:r>
              <a:rPr lang="en-GB" i="1" dirty="0" smtClean="0">
                <a:solidFill>
                  <a:schemeClr val="tx1"/>
                </a:solidFill>
              </a:rPr>
              <a:t> has many other USGS datasets e.g. Aerial surveys, DTMs </a:t>
            </a:r>
            <a:r>
              <a:rPr lang="en-GB" i="1" dirty="0" err="1" smtClean="0">
                <a:solidFill>
                  <a:schemeClr val="tx1"/>
                </a:solidFill>
              </a:rPr>
              <a:t>etc</a:t>
            </a:r>
            <a:endParaRPr lang="en-GB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835"/>
          <a:stretch/>
        </p:blipFill>
        <p:spPr>
          <a:xfrm>
            <a:off x="152400" y="1214854"/>
            <a:ext cx="11850754" cy="53012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645" y="463034"/>
            <a:ext cx="1024722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GB" sz="2800" dirty="0" smtClean="0"/>
              <a:t>Go to </a:t>
            </a:r>
            <a:r>
              <a:rPr lang="en-GB" sz="2800" b="1" dirty="0" smtClean="0">
                <a:hlinkClick r:id="rId3"/>
              </a:rPr>
              <a:t>https://earthexplorer.usgs.gov/</a:t>
            </a:r>
            <a:r>
              <a:rPr lang="en-GB" sz="2800" dirty="0" smtClean="0"/>
              <a:t> and Login / Create an Account</a:t>
            </a:r>
            <a:endParaRPr lang="en-GB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1087100" y="1790700"/>
            <a:ext cx="916054" cy="8858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0144125" y="986254"/>
            <a:ext cx="942975" cy="8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3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711"/>
          <a:stretch/>
        </p:blipFill>
        <p:spPr>
          <a:xfrm>
            <a:off x="1909045" y="994704"/>
            <a:ext cx="9082805" cy="5513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187" y="221218"/>
            <a:ext cx="47839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Select an </a:t>
            </a:r>
            <a:r>
              <a:rPr lang="en-GB" b="1" dirty="0" smtClean="0"/>
              <a:t>Area of Interest (AOI)</a:t>
            </a:r>
          </a:p>
          <a:p>
            <a:r>
              <a:rPr lang="en-GB" i="1" dirty="0" smtClean="0"/>
              <a:t>Example below = drop pin to select a coordinate</a:t>
            </a:r>
            <a:endParaRPr lang="en-GB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95350" y="867549"/>
            <a:ext cx="1219200" cy="4780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114549" y="5362575"/>
            <a:ext cx="2847975" cy="11459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3951" r="67673" b="4038"/>
          <a:stretch/>
        </p:blipFill>
        <p:spPr>
          <a:xfrm>
            <a:off x="3105150" y="3076499"/>
            <a:ext cx="3933825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26" y="757133"/>
            <a:ext cx="4105848" cy="1495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476" y="5076749"/>
            <a:ext cx="3924848" cy="1086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187" y="572467"/>
            <a:ext cx="46125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smtClean="0"/>
              <a:t>Select a </a:t>
            </a:r>
            <a:r>
              <a:rPr lang="en-GB" b="1" i="1" dirty="0" smtClean="0"/>
              <a:t>Date Range</a:t>
            </a:r>
            <a:endParaRPr lang="en-GB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20379" y="2645612"/>
            <a:ext cx="4784792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smtClean="0"/>
              <a:t>Select a </a:t>
            </a:r>
            <a:r>
              <a:rPr lang="en-GB" b="1" i="1" dirty="0" smtClean="0"/>
              <a:t>Cloud Cover %</a:t>
            </a:r>
          </a:p>
          <a:p>
            <a:r>
              <a:rPr lang="en-GB" sz="1600" i="1" dirty="0" smtClean="0"/>
              <a:t>Note: For very low % covers e.g. &lt;20% (esp. for Faroe Islands) you will likely need wider date ranges</a:t>
            </a:r>
            <a:endParaRPr lang="en-GB" sz="1600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8629649" y="5543551"/>
            <a:ext cx="1095375" cy="723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19594" y="3735352"/>
            <a:ext cx="391073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Click ‘Data Sets’</a:t>
            </a:r>
            <a:r>
              <a:rPr lang="en-GB" i="1" dirty="0" smtClean="0"/>
              <a:t> to select which USGS </a:t>
            </a:r>
            <a:r>
              <a:rPr lang="en-GB" sz="1600" i="1" dirty="0" smtClean="0"/>
              <a:t>Data Set you are searching.</a:t>
            </a:r>
          </a:p>
          <a:p>
            <a:r>
              <a:rPr lang="en-GB" sz="1600" i="1" dirty="0" smtClean="0"/>
              <a:t>e.g. Landsat 8, Aerial Surveys, Other USGS data products etc.</a:t>
            </a:r>
            <a:endParaRPr lang="en-GB" sz="1600" i="1" dirty="0"/>
          </a:p>
        </p:txBody>
      </p:sp>
      <p:sp>
        <p:nvSpPr>
          <p:cNvPr id="12" name="Right Arrow 11"/>
          <p:cNvSpPr/>
          <p:nvPr/>
        </p:nvSpPr>
        <p:spPr>
          <a:xfrm rot="3101251">
            <a:off x="2095500" y="2399383"/>
            <a:ext cx="323850" cy="2857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3101251">
            <a:off x="7317358" y="3930847"/>
            <a:ext cx="323850" cy="2857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5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58" y="647700"/>
            <a:ext cx="3241608" cy="5982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5925" y="1239802"/>
            <a:ext cx="426747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Select the </a:t>
            </a:r>
            <a:r>
              <a:rPr lang="en-GB" sz="1600" b="1" i="1" dirty="0" smtClean="0"/>
              <a:t>Data Set</a:t>
            </a:r>
            <a:r>
              <a:rPr lang="en-GB" sz="1600" i="1" dirty="0" smtClean="0"/>
              <a:t> you want</a:t>
            </a:r>
            <a:endParaRPr lang="en-GB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495925" y="1697002"/>
            <a:ext cx="391073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Want </a:t>
            </a:r>
            <a:r>
              <a:rPr lang="en-GB" sz="1600" b="1" dirty="0" smtClean="0"/>
              <a:t>Landsat 8-9 OLI/TIRS C2 L2</a:t>
            </a:r>
          </a:p>
          <a:p>
            <a:endParaRPr lang="en-GB" sz="1600" dirty="0"/>
          </a:p>
          <a:p>
            <a:r>
              <a:rPr lang="en-GB" sz="1600" dirty="0" smtClean="0"/>
              <a:t>-&gt; We are using </a:t>
            </a:r>
            <a:r>
              <a:rPr lang="en-GB" sz="1600" b="1" dirty="0" smtClean="0"/>
              <a:t>Level 2 (L2)</a:t>
            </a:r>
            <a:r>
              <a:rPr lang="en-GB" sz="1600" dirty="0" smtClean="0"/>
              <a:t> products across our analysis. Levels 0,1,2,3 are consistent across multispectral satellite providers, however there may be subsets e.g. Level 2A, Level 2B in some. </a:t>
            </a:r>
          </a:p>
          <a:p>
            <a:endParaRPr lang="en-GB" sz="1600" dirty="0"/>
          </a:p>
          <a:p>
            <a:r>
              <a:rPr lang="en-GB" sz="1600" dirty="0" smtClean="0"/>
              <a:t>-&gt; Some examples of typical processing at different levels, atmospheric correction is applied for a Level 2 product.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09600" y="4942558"/>
            <a:ext cx="685508" cy="2857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6101362" y="5062074"/>
            <a:ext cx="379937" cy="35228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991100" y="6211852"/>
            <a:ext cx="17145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Select for </a:t>
            </a:r>
            <a:r>
              <a:rPr lang="en-GB" sz="1600" b="1" i="1" dirty="0" smtClean="0"/>
              <a:t>Results</a:t>
            </a:r>
            <a:endParaRPr lang="en-GB" sz="1600" b="1" i="1" dirty="0"/>
          </a:p>
        </p:txBody>
      </p:sp>
      <p:cxnSp>
        <p:nvCxnSpPr>
          <p:cNvPr id="12" name="Straight Connector 11"/>
          <p:cNvCxnSpPr>
            <a:stCxn id="11" idx="1"/>
          </p:cNvCxnSpPr>
          <p:nvPr/>
        </p:nvCxnSpPr>
        <p:spPr>
          <a:xfrm flipH="1" flipV="1">
            <a:off x="4086225" y="6372225"/>
            <a:ext cx="904875" cy="89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19475" y="6211851"/>
            <a:ext cx="666750" cy="3385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3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5" y="392571"/>
            <a:ext cx="10306885" cy="59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3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02" y="432405"/>
            <a:ext cx="10483098" cy="59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6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6" y="280560"/>
            <a:ext cx="8002117" cy="6125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49" y="2552700"/>
            <a:ext cx="3172557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275" y="139685"/>
            <a:ext cx="4838700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Bands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LC08_L2SP_210016_20211010_20211019_02_T1_SR_B1.TIF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LC08_L2SP_210016_20211010_20211019_02_T1_SR_B2.TIF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LC08_L2SP_210016_20211010_20211019_02_T1_SR_B3.TIF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LC08_L2SP_210016_20211010_20211019_02_T1_SR_B4.TIF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LC08_L2SP_210016_20211010_20211019_02_T1_SR_B5.TIF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LC08_L2SP_210016_20211010_20211019_02_T1_SR_B6.TIF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LC08_L2SP_210016_20211010_20211019_02_T1_SR_B7.TIF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LC08_L2SP_210016_20211010_20211019_02_T1_ST_B10.TIF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09656" y="112705"/>
            <a:ext cx="5719156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LC08_L2SP_210016_20211010_20211019_02_T1_ANG.txt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LC08_L2SP_210016_20211010_20211019_02_T1_MTL.txt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LC08_L2SP_210016_20211010_20211019_02_T1_MTL.xml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LC08_L2SP_210016_20211010_20211019_02_T1_QA_PIXEL.TIF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LC08_L2SP_210016_20211010_20211019_02_T1_QA_RADSAT.TIF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LC08_L2SP_210016_20211010_20211019_02_T1_SR_QA_AEROSOL.TIF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LC08_L2SP_210016_20211010_20211019_02_T1_ST_ATRAN.TIF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LC08_L2SP_210016_20211010_20211019_02_T1_ST_CDIST.TIF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LC08_L2SP_210016_20211010_20211019_02_T1_ST_DRAD.TIF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LC08_L2SP_210016_20211010_20211019_02_T1_ST_EMIS.TIF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LC08_L2SP_210016_20211010_20211019_02_T1_ST_EMSD.TIF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LC08_L2SP_210016_20211010_20211019_02_T1_ST_QA.TIF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LC08_L2SP_210016_20211010_20211019_02_T1_ST_TRAD.TIF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Landsat Collection 2 Level-2 Band File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LC08_L2SP_210016_20211010_20211019_02_T1_ST_URAD.TIF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6275" y="4648200"/>
            <a:ext cx="2705100" cy="1219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TIF files are…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24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Access Landsat Data from  USGS EarthExplorer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Wilks</dc:creator>
  <cp:lastModifiedBy>Rebecca Wilks</cp:lastModifiedBy>
  <cp:revision>22</cp:revision>
  <dcterms:created xsi:type="dcterms:W3CDTF">2023-02-15T11:56:40Z</dcterms:created>
  <dcterms:modified xsi:type="dcterms:W3CDTF">2023-02-15T13:07:22Z</dcterms:modified>
</cp:coreProperties>
</file>