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22A24-826B-4119-9F17-5DF379607B0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DFA5F-32FE-472C-A8E1-31720C85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4594-BAA7-41B2-AE5D-686FC0AA1F91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FD2E-DACA-4F97-9F71-7CF955F862E7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4C56-D4C9-4307-ADEE-5923C47C76AC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D03A-1E3D-41B8-8E9E-6C97816F8BBE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B0-365F-4AB7-8941-CBCD22703D4D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ABDE-7B89-434A-8178-F4EC4C078F85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21DC-021C-45D2-8F24-EB8AD99851F3}" type="datetime1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67C-4D3D-498E-85A2-A66C105B28BF}" type="datetime1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F5D9-C4A8-405E-A24F-860C600FA2C7}" type="datetime1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DF-D853-47DE-BD3C-210D9711818B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4D7-61F1-4700-9818-2B738BD685A9}" type="datetime1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7E9B0-4FB8-45BB-A84E-90A25BFCF239}" type="datetime1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4" y="555275"/>
            <a:ext cx="6851561" cy="2136409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Smart stock management system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31" y="0"/>
            <a:ext cx="5749543" cy="68580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904" y="3840570"/>
            <a:ext cx="5119592" cy="9342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This system will be used </a:t>
            </a:r>
            <a:r>
              <a:rPr lang="en-US" dirty="0" smtClean="0">
                <a:latin typeface="Helvetica" pitchFamily="2" charset="0"/>
              </a:rPr>
              <a:t>by sales </a:t>
            </a:r>
            <a:r>
              <a:rPr lang="en-US" dirty="0">
                <a:latin typeface="Helvetica" pitchFamily="2" charset="0"/>
              </a:rPr>
              <a:t>businesses such as: retail stores, warehouses, and e-commerce businesses to manage their inventory, record sales, and generate financial </a:t>
            </a:r>
            <a:r>
              <a:rPr lang="en-US" dirty="0" smtClean="0">
                <a:latin typeface="Helvetica" pitchFamily="2" charset="0"/>
              </a:rPr>
              <a:t>reports automatically to reduce errors</a:t>
            </a:r>
            <a:r>
              <a:rPr lang="en-US" dirty="0" smtClean="0">
                <a:latin typeface="Hel"/>
              </a:rPr>
              <a:t>.</a:t>
            </a:r>
            <a:endParaRPr lang="en-US" dirty="0">
              <a:latin typeface="H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>
                <a:solidFill>
                  <a:schemeClr val="tx1"/>
                </a:solidFill>
              </a:rPr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15904" y="5398379"/>
            <a:ext cx="5119592" cy="957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by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RUKUNDO William (27775)</a:t>
            </a:r>
            <a:endParaRPr lang="en-US" sz="1800" b="1" dirty="0">
              <a:solidFill>
                <a:schemeClr val="accent4">
                  <a:lumMod val="7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1488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3" y="745909"/>
            <a:ext cx="10972800" cy="1108647"/>
          </a:xfrm>
        </p:spPr>
        <p:txBody>
          <a:bodyPr>
            <a:normAutofit/>
          </a:bodyPr>
          <a:lstStyle/>
          <a:p>
            <a:r>
              <a:rPr lang="en-US" sz="4450" b="1" dirty="0" smtClean="0">
                <a:solidFill>
                  <a:schemeClr val="accent4">
                    <a:lumMod val="50000"/>
                  </a:schemeClr>
                </a:solidFill>
              </a:rPr>
              <a:t>Problem and solution</a:t>
            </a:r>
            <a:endParaRPr sz="445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3112919"/>
            <a:ext cx="3826936" cy="1809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Helvetica" pitchFamily="2" charset="0"/>
              </a:rPr>
              <a:t>1.  </a:t>
            </a:r>
            <a:r>
              <a:rPr sz="2200" b="1" dirty="0" smtClean="0">
                <a:solidFill>
                  <a:srgbClr val="7030A0"/>
                </a:solidFill>
                <a:latin typeface="Helvetica" pitchFamily="2" charset="0"/>
              </a:rPr>
              <a:t>Objective</a:t>
            </a:r>
            <a:endParaRPr lang="en-US" sz="2200" b="1" dirty="0" smtClean="0">
              <a:solidFill>
                <a:srgbClr val="7030A0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Helvetica" pitchFamily="2" charset="0"/>
              </a:rPr>
              <a:t>D</a:t>
            </a:r>
            <a:r>
              <a:rPr sz="1700" dirty="0" smtClean="0">
                <a:latin typeface="Helvetica" pitchFamily="2" charset="0"/>
              </a:rPr>
              <a:t>evelop</a:t>
            </a:r>
            <a:r>
              <a:rPr lang="en-US" sz="1700" dirty="0" smtClean="0">
                <a:latin typeface="Helvetica" pitchFamily="2" charset="0"/>
              </a:rPr>
              <a:t>ing</a:t>
            </a:r>
            <a:r>
              <a:rPr sz="1700" dirty="0" smtClean="0">
                <a:latin typeface="Helvetica" pitchFamily="2" charset="0"/>
              </a:rPr>
              <a:t> a PL/SQL</a:t>
            </a:r>
            <a:r>
              <a:rPr lang="en-US" sz="1700" dirty="0" smtClean="0">
                <a:latin typeface="Helvetica" pitchFamily="2" charset="0"/>
              </a:rPr>
              <a:t> </a:t>
            </a:r>
            <a:r>
              <a:rPr sz="1700" dirty="0" smtClean="0">
                <a:latin typeface="Helvetica" pitchFamily="2" charset="0"/>
              </a:rPr>
              <a:t>based system for efficient inventory and sales management.</a:t>
            </a:r>
          </a:p>
          <a:p>
            <a:endParaRPr dirty="0">
              <a:latin typeface="H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>
                <a:solidFill>
                  <a:schemeClr val="tx1"/>
                </a:solidFill>
              </a:rPr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61420" y="3103808"/>
            <a:ext cx="3643448" cy="198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Helvetica" pitchFamily="2" charset="0"/>
              </a:rPr>
              <a:t>3.  Solution</a:t>
            </a:r>
          </a:p>
          <a:p>
            <a:pPr marL="0" indent="0">
              <a:buNone/>
            </a:pPr>
            <a:r>
              <a:rPr lang="en-US" sz="1700" dirty="0" smtClean="0">
                <a:latin typeface="Helvetica" pitchFamily="2" charset="0"/>
              </a:rPr>
              <a:t>Building a database  system to automate stock tracking, sales processing, and supplier management.</a:t>
            </a:r>
          </a:p>
          <a:p>
            <a:endParaRPr lang="en-US" dirty="0">
              <a:latin typeface="He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24269" y="3090929"/>
            <a:ext cx="4060185" cy="1893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Helvetica" pitchFamily="2" charset="0"/>
              </a:rPr>
              <a:t>2.  Problem</a:t>
            </a:r>
            <a:endParaRPr lang="en-US" sz="2200" dirty="0">
              <a:solidFill>
                <a:srgbClr val="7030A0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Helvetica" pitchFamily="2" charset="0"/>
              </a:rPr>
              <a:t>Many </a:t>
            </a:r>
            <a:r>
              <a:rPr lang="en-US" sz="1700" dirty="0">
                <a:latin typeface="Helvetica" pitchFamily="2" charset="0"/>
              </a:rPr>
              <a:t>businesses struggle with stock shortages, overstocking, and sales tracking errors.</a:t>
            </a:r>
          </a:p>
          <a:p>
            <a:pPr marL="0" indent="0">
              <a:buNone/>
            </a:pPr>
            <a:endParaRPr lang="en-US" dirty="0">
              <a:latin typeface="Hel"/>
            </a:endParaRPr>
          </a:p>
        </p:txBody>
      </p:sp>
      <p:sp>
        <p:nvSpPr>
          <p:cNvPr id="7" name="Text 7"/>
          <p:cNvSpPr/>
          <p:nvPr/>
        </p:nvSpPr>
        <p:spPr>
          <a:xfrm>
            <a:off x="346617" y="5100581"/>
            <a:ext cx="11164719" cy="336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latin typeface="Helvetica" pitchFamily="2" charset="0"/>
                <a:ea typeface="DM Sans" pitchFamily="34" charset="-122"/>
                <a:cs typeface="DM Sans" pitchFamily="34" charset="-120"/>
              </a:rPr>
              <a:t>Potential Users are customers, store managers, cashiers and </a:t>
            </a:r>
            <a:r>
              <a:rPr lang="en-US" sz="1700" dirty="0" smtClean="0">
                <a:latin typeface="Helvetica" pitchFamily="2" charset="0"/>
                <a:ea typeface="DM Sans" pitchFamily="34" charset="-122"/>
                <a:cs typeface="DM Sans" pitchFamily="34" charset="-120"/>
              </a:rPr>
              <a:t>suppliers.</a:t>
            </a:r>
            <a:endParaRPr lang="en-US" sz="1700" dirty="0">
              <a:latin typeface="Helvetica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07" y="2397674"/>
            <a:ext cx="575734" cy="575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54" y="2397674"/>
            <a:ext cx="570609" cy="5706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422" y="2276812"/>
            <a:ext cx="820458" cy="82045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49740" y="6503116"/>
            <a:ext cx="28309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4" name="Text 0"/>
          <p:cNvSpPr/>
          <p:nvPr/>
        </p:nvSpPr>
        <p:spPr>
          <a:xfrm>
            <a:off x="1197735" y="38632"/>
            <a:ext cx="3618488" cy="502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7030A0"/>
                </a:solidFill>
                <a:latin typeface="Helvetica" pitchFamily="2" charset="0"/>
                <a:ea typeface="Dela Gothic One" pitchFamily="34" charset="-122"/>
                <a:cs typeface="Dela Gothic One" pitchFamily="34" charset="-120"/>
              </a:rPr>
              <a:t>Entities </a:t>
            </a:r>
            <a:endParaRPr lang="en-US" sz="2550" b="1" dirty="0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93318" y="580689"/>
            <a:ext cx="6887048" cy="1710809"/>
          </a:xfrm>
          <a:prstGeom prst="roundRect">
            <a:avLst>
              <a:gd name="adj" fmla="val 3052"/>
            </a:avLst>
          </a:prstGeom>
          <a:solidFill>
            <a:srgbClr val="7030A0"/>
          </a:solidFill>
          <a:ln w="7620">
            <a:solidFill>
              <a:srgbClr val="7030A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100"/>
          </a:p>
        </p:txBody>
      </p:sp>
      <p:sp>
        <p:nvSpPr>
          <p:cNvPr id="6" name="Text 2"/>
          <p:cNvSpPr/>
          <p:nvPr/>
        </p:nvSpPr>
        <p:spPr>
          <a:xfrm>
            <a:off x="212373" y="648215"/>
            <a:ext cx="1627834" cy="181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chemeClr val="bg1"/>
                </a:solidFill>
                <a:latin typeface="Helvetica" pitchFamily="2" charset="0"/>
                <a:ea typeface="Dela Gothic One" pitchFamily="34" charset="-122"/>
                <a:cs typeface="Dela Gothic One" pitchFamily="34" charset="-120"/>
              </a:rPr>
              <a:t>Products</a:t>
            </a:r>
            <a:endParaRPr lang="en-US" sz="125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26751" y="837025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ProductID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226751" y="1079318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Name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226751" y="1321610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Category</a:t>
            </a:r>
            <a:endParaRPr lang="en-US" sz="1100" dirty="0"/>
          </a:p>
        </p:txBody>
      </p:sp>
      <p:sp>
        <p:nvSpPr>
          <p:cNvPr id="10" name="Text 6"/>
          <p:cNvSpPr/>
          <p:nvPr/>
        </p:nvSpPr>
        <p:spPr>
          <a:xfrm>
            <a:off x="226751" y="1563902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Price</a:t>
            </a:r>
            <a:endParaRPr lang="en-US" sz="1100" dirty="0"/>
          </a:p>
        </p:txBody>
      </p:sp>
      <p:sp>
        <p:nvSpPr>
          <p:cNvPr id="11" name="Text 7"/>
          <p:cNvSpPr/>
          <p:nvPr/>
        </p:nvSpPr>
        <p:spPr>
          <a:xfrm>
            <a:off x="226751" y="1806194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StockQuantity</a:t>
            </a:r>
            <a:endParaRPr lang="en-US" sz="1100" dirty="0"/>
          </a:p>
        </p:txBody>
      </p:sp>
      <p:sp>
        <p:nvSpPr>
          <p:cNvPr id="12" name="Shape 8"/>
          <p:cNvSpPr/>
          <p:nvPr/>
        </p:nvSpPr>
        <p:spPr>
          <a:xfrm>
            <a:off x="93317" y="2415799"/>
            <a:ext cx="6887050" cy="1226225"/>
          </a:xfrm>
          <a:prstGeom prst="roundRect">
            <a:avLst>
              <a:gd name="adj" fmla="val 4258"/>
            </a:avLst>
          </a:prstGeom>
          <a:solidFill>
            <a:srgbClr val="7030A0"/>
          </a:solidFill>
          <a:ln w="7620">
            <a:solidFill>
              <a:srgbClr val="7030A0"/>
            </a:solidFill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100"/>
          </a:p>
        </p:txBody>
      </p:sp>
      <p:sp>
        <p:nvSpPr>
          <p:cNvPr id="13" name="Text 9"/>
          <p:cNvSpPr/>
          <p:nvPr/>
        </p:nvSpPr>
        <p:spPr>
          <a:xfrm>
            <a:off x="212373" y="2444687"/>
            <a:ext cx="1627834" cy="206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FFE5E5"/>
                </a:solidFill>
                <a:latin typeface="Helvetica" pitchFamily="2" charset="0"/>
                <a:ea typeface="Dela Gothic One" pitchFamily="34" charset="-122"/>
                <a:cs typeface="Dela Gothic One" pitchFamily="34" charset="-120"/>
              </a:rPr>
              <a:t>Sales</a:t>
            </a:r>
            <a:endParaRPr lang="en-US" sz="1250" b="1" dirty="0">
              <a:latin typeface="Helvetica" pitchFamily="2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226751" y="2672136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SaleID</a:t>
            </a:r>
            <a:endParaRPr lang="en-US" sz="1100" dirty="0"/>
          </a:p>
        </p:txBody>
      </p:sp>
      <p:sp>
        <p:nvSpPr>
          <p:cNvPr id="15" name="Text 11"/>
          <p:cNvSpPr/>
          <p:nvPr/>
        </p:nvSpPr>
        <p:spPr>
          <a:xfrm>
            <a:off x="226751" y="2914428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ProductID</a:t>
            </a:r>
            <a:endParaRPr lang="en-US" sz="1100" dirty="0"/>
          </a:p>
        </p:txBody>
      </p:sp>
      <p:sp>
        <p:nvSpPr>
          <p:cNvPr id="16" name="Text 12"/>
          <p:cNvSpPr/>
          <p:nvPr/>
        </p:nvSpPr>
        <p:spPr>
          <a:xfrm>
            <a:off x="226751" y="3156720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QuantitySold</a:t>
            </a:r>
            <a:endParaRPr lang="en-US" sz="1100" dirty="0"/>
          </a:p>
        </p:txBody>
      </p:sp>
      <p:sp>
        <p:nvSpPr>
          <p:cNvPr id="17" name="Shape 13"/>
          <p:cNvSpPr/>
          <p:nvPr/>
        </p:nvSpPr>
        <p:spPr>
          <a:xfrm>
            <a:off x="93317" y="3766325"/>
            <a:ext cx="6887050" cy="1468517"/>
          </a:xfrm>
          <a:prstGeom prst="roundRect">
            <a:avLst>
              <a:gd name="adj" fmla="val 3556"/>
            </a:avLst>
          </a:prstGeom>
          <a:solidFill>
            <a:srgbClr val="7030A0"/>
          </a:solidFill>
          <a:ln w="7620">
            <a:solidFill>
              <a:srgbClr val="7030A0"/>
            </a:solidFill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100"/>
          </a:p>
        </p:txBody>
      </p:sp>
      <p:sp>
        <p:nvSpPr>
          <p:cNvPr id="18" name="Text 14"/>
          <p:cNvSpPr/>
          <p:nvPr/>
        </p:nvSpPr>
        <p:spPr>
          <a:xfrm>
            <a:off x="212373" y="3795214"/>
            <a:ext cx="1627834" cy="215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FFE5E5"/>
                </a:solidFill>
                <a:latin typeface="Helvetica" pitchFamily="2" charset="0"/>
                <a:ea typeface="Dela Gothic One" pitchFamily="34" charset="-122"/>
                <a:cs typeface="Dela Gothic One" pitchFamily="34" charset="-120"/>
              </a:rPr>
              <a:t>Suppliers</a:t>
            </a:r>
            <a:endParaRPr lang="en-US" sz="1250" b="1" dirty="0">
              <a:latin typeface="Helvetica" pitchFamily="2" charset="0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226748" y="4022661"/>
            <a:ext cx="7503378" cy="2195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SupplierID</a:t>
            </a:r>
            <a:endParaRPr lang="en-US" sz="1100" dirty="0"/>
          </a:p>
        </p:txBody>
      </p:sp>
      <p:sp>
        <p:nvSpPr>
          <p:cNvPr id="20" name="Text 16"/>
          <p:cNvSpPr/>
          <p:nvPr/>
        </p:nvSpPr>
        <p:spPr>
          <a:xfrm>
            <a:off x="226751" y="4264954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Name</a:t>
            </a:r>
            <a:endParaRPr lang="en-US" sz="1100" dirty="0"/>
          </a:p>
        </p:txBody>
      </p:sp>
      <p:sp>
        <p:nvSpPr>
          <p:cNvPr id="21" name="Text 17"/>
          <p:cNvSpPr/>
          <p:nvPr/>
        </p:nvSpPr>
        <p:spPr>
          <a:xfrm>
            <a:off x="226751" y="4507246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Contact</a:t>
            </a:r>
            <a:endParaRPr lang="en-US" sz="1100" dirty="0"/>
          </a:p>
        </p:txBody>
      </p:sp>
      <p:sp>
        <p:nvSpPr>
          <p:cNvPr id="22" name="Text 18"/>
          <p:cNvSpPr/>
          <p:nvPr/>
        </p:nvSpPr>
        <p:spPr>
          <a:xfrm>
            <a:off x="226751" y="4749538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DeliveryTime</a:t>
            </a:r>
            <a:endParaRPr lang="en-US" sz="1100" dirty="0"/>
          </a:p>
        </p:txBody>
      </p:sp>
      <p:sp>
        <p:nvSpPr>
          <p:cNvPr id="23" name="Shape 19"/>
          <p:cNvSpPr/>
          <p:nvPr/>
        </p:nvSpPr>
        <p:spPr>
          <a:xfrm>
            <a:off x="93317" y="5359143"/>
            <a:ext cx="6887050" cy="1468517"/>
          </a:xfrm>
          <a:prstGeom prst="roundRect">
            <a:avLst>
              <a:gd name="adj" fmla="val 3556"/>
            </a:avLst>
          </a:prstGeom>
          <a:solidFill>
            <a:srgbClr val="7030A0"/>
          </a:solidFill>
          <a:ln w="7620">
            <a:solidFill>
              <a:srgbClr val="7030A0"/>
            </a:solidFill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100"/>
          </a:p>
        </p:txBody>
      </p:sp>
      <p:sp>
        <p:nvSpPr>
          <p:cNvPr id="24" name="Text 20"/>
          <p:cNvSpPr/>
          <p:nvPr/>
        </p:nvSpPr>
        <p:spPr>
          <a:xfrm>
            <a:off x="212373" y="5452427"/>
            <a:ext cx="1627834" cy="204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FFE5E5"/>
                </a:solidFill>
                <a:latin typeface="Helvetica" pitchFamily="2" charset="0"/>
                <a:ea typeface="Dela Gothic One" pitchFamily="34" charset="-122"/>
                <a:cs typeface="Dela Gothic One" pitchFamily="34" charset="-120"/>
              </a:rPr>
              <a:t>Orders</a:t>
            </a:r>
            <a:endParaRPr lang="en-US" sz="1250" b="1" dirty="0">
              <a:latin typeface="Helvetica" pitchFamily="2" charset="0"/>
            </a:endParaRPr>
          </a:p>
        </p:txBody>
      </p:sp>
      <p:sp>
        <p:nvSpPr>
          <p:cNvPr id="25" name="Text 21"/>
          <p:cNvSpPr/>
          <p:nvPr/>
        </p:nvSpPr>
        <p:spPr>
          <a:xfrm>
            <a:off x="226751" y="5615480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OrderID</a:t>
            </a:r>
            <a:endParaRPr lang="en-US" sz="1100" dirty="0"/>
          </a:p>
        </p:txBody>
      </p:sp>
      <p:sp>
        <p:nvSpPr>
          <p:cNvPr id="26" name="Text 22"/>
          <p:cNvSpPr/>
          <p:nvPr/>
        </p:nvSpPr>
        <p:spPr>
          <a:xfrm>
            <a:off x="226751" y="5857772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ProductID</a:t>
            </a:r>
            <a:endParaRPr lang="en-US" sz="1100" dirty="0"/>
          </a:p>
        </p:txBody>
      </p:sp>
      <p:sp>
        <p:nvSpPr>
          <p:cNvPr id="27" name="Text 23"/>
          <p:cNvSpPr/>
          <p:nvPr/>
        </p:nvSpPr>
        <p:spPr>
          <a:xfrm>
            <a:off x="226751" y="6100064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QuantityOrdered</a:t>
            </a:r>
            <a:endParaRPr lang="en-US" sz="1100" dirty="0"/>
          </a:p>
        </p:txBody>
      </p:sp>
      <p:sp>
        <p:nvSpPr>
          <p:cNvPr id="28" name="Text 24"/>
          <p:cNvSpPr/>
          <p:nvPr/>
        </p:nvSpPr>
        <p:spPr>
          <a:xfrm>
            <a:off x="226751" y="6342356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Status</a:t>
            </a:r>
            <a:endParaRPr lang="en-US" sz="1100" dirty="0"/>
          </a:p>
        </p:txBody>
      </p:sp>
      <p:sp>
        <p:nvSpPr>
          <p:cNvPr id="29" name="Text 25"/>
          <p:cNvSpPr/>
          <p:nvPr/>
        </p:nvSpPr>
        <p:spPr>
          <a:xfrm>
            <a:off x="95471" y="6812891"/>
            <a:ext cx="7767256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offers benefits like efficiency, accuracy, and financial control.</a:t>
            </a:r>
            <a:endParaRPr lang="en-US" sz="95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954592" y="25753"/>
            <a:ext cx="5306097" cy="356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550" b="1" dirty="0" smtClean="0">
                <a:solidFill>
                  <a:srgbClr val="7030A0"/>
                </a:solidFill>
                <a:latin typeface="Helvetica" pitchFamily="2" charset="0"/>
              </a:rPr>
              <a:t>Benefits of the System</a:t>
            </a:r>
          </a:p>
          <a:p>
            <a:pPr marL="0" indent="0" algn="ctr">
              <a:buFont typeface="Arial"/>
              <a:buNone/>
            </a:pPr>
            <a:endParaRPr lang="en-US" sz="2550" b="1" dirty="0" smtClean="0">
              <a:solidFill>
                <a:srgbClr val="7030A0"/>
              </a:solidFill>
              <a:latin typeface="Helvetica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Helvetica" pitchFamily="2" charset="0"/>
              </a:rPr>
              <a:t>Efficiency: </a:t>
            </a:r>
            <a:r>
              <a:rPr lang="en-US" sz="1800" dirty="0" smtClean="0">
                <a:latin typeface="Helvetica" pitchFamily="2" charset="0"/>
              </a:rPr>
              <a:t>Automates stock and sales tracking.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Helvetica" pitchFamily="2" charset="0"/>
              </a:rPr>
              <a:t>Accuracy: </a:t>
            </a:r>
            <a:r>
              <a:rPr lang="en-US" sz="1800" dirty="0" smtClean="0">
                <a:latin typeface="Helvetica" pitchFamily="2" charset="0"/>
              </a:rPr>
              <a:t>Reduces human errors in inventory management.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Helvetica" pitchFamily="2" charset="0"/>
              </a:rPr>
              <a:t>Financial Control</a:t>
            </a:r>
            <a:r>
              <a:rPr lang="en-US" sz="1800" dirty="0" smtClean="0">
                <a:latin typeface="Helvetica" pitchFamily="2" charset="0"/>
              </a:rPr>
              <a:t>: Helps businesses analyze sales trends and revenue.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Helvetica" pitchFamily="2" charset="0"/>
              </a:rPr>
              <a:t>Scalability</a:t>
            </a:r>
            <a:r>
              <a:rPr lang="en-US" sz="1800" dirty="0" smtClean="0">
                <a:latin typeface="Helvetica" pitchFamily="2" charset="0"/>
              </a:rPr>
              <a:t>:  Suitable for small shops and large retailers</a:t>
            </a:r>
            <a:r>
              <a:rPr lang="en-US" sz="1400" dirty="0" smtClean="0">
                <a:latin typeface="Helvetica" pitchFamily="2" charset="0"/>
              </a:rPr>
              <a:t>.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852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1969</TotalTime>
  <Words>194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Calibri</vt:lpstr>
      <vt:lpstr>Dela Gothic One</vt:lpstr>
      <vt:lpstr>DM Sans</vt:lpstr>
      <vt:lpstr>Hel</vt:lpstr>
      <vt:lpstr>Helvetica</vt:lpstr>
      <vt:lpstr>Wingdings</vt:lpstr>
      <vt:lpstr>Office Theme</vt:lpstr>
      <vt:lpstr>Smart stock management system</vt:lpstr>
      <vt:lpstr>Problem and solution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</dc:creator>
  <cp:keywords/>
  <cp:lastModifiedBy>David</cp:lastModifiedBy>
  <cp:revision>54</cp:revision>
  <dcterms:created xsi:type="dcterms:W3CDTF">2013-01-27T09:14:16Z</dcterms:created>
  <dcterms:modified xsi:type="dcterms:W3CDTF">2025-05-25T12:01:22Z</dcterms:modified>
  <cp:category/>
</cp:coreProperties>
</file>