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9" r:id="rId5"/>
    <p:sldId id="263" r:id="rId6"/>
    <p:sldId id="260" r:id="rId7"/>
    <p:sldId id="261" r:id="rId8"/>
    <p:sldId id="265" r:id="rId9"/>
    <p:sldId id="262"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0"/>
  </p:normalViewPr>
  <p:slideViewPr>
    <p:cSldViewPr>
      <p:cViewPr>
        <p:scale>
          <a:sx n="73" d="100"/>
          <a:sy n="73" d="100"/>
        </p:scale>
        <p:origin x="-432" y="7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39F7F0-E4D5-41C7-81F0-BEE456560DAF}" type="datetimeFigureOut">
              <a:rPr lang="es-ES" smtClean="0"/>
              <a:pPr/>
              <a:t>03/04/2015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E3D14F0-56F0-4EEF-B11C-AD1A0AD24B65}" type="slidenum">
              <a:rPr lang="es-ES" smtClean="0"/>
              <a:pPr/>
              <a:t>‹Nr.›</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9F7F0-E4D5-41C7-81F0-BEE456560DAF}" type="datetimeFigureOut">
              <a:rPr lang="es-ES" smtClean="0"/>
              <a:pPr/>
              <a:t>03/04/2015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D14F0-56F0-4EEF-B11C-AD1A0AD24B65}" type="slidenum">
              <a:rPr lang="es-ES" smtClean="0"/>
              <a:pPr/>
              <a:t>‹Nr.›</a:t>
            </a:fld>
            <a:endParaRPr lang="es-E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0960" y="1340768"/>
            <a:ext cx="9144000" cy="3760004"/>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lnSpc>
                <a:spcPct val="115000"/>
              </a:lnSpc>
              <a:spcAft>
                <a:spcPts val="1000"/>
              </a:spcAft>
            </a:pPr>
            <a:r>
              <a:rPr lang="de-DE" sz="5000" b="1" cap="all" spc="0" dirty="0" smtClean="0">
                <a:ln w="0"/>
                <a:solidFill>
                  <a:srgbClr val="FFFF00"/>
                </a:solidFill>
                <a:effectLst>
                  <a:reflection blurRad="12700" stA="50000" endPos="50000" dist="5000" dir="5400000" sy="-100000" rotWithShape="0"/>
                </a:effectLst>
                <a:latin typeface="Calibri"/>
                <a:ea typeface="Calibri"/>
                <a:cs typeface="Times New Roman"/>
              </a:rPr>
              <a:t>INDOOR 1</a:t>
            </a:r>
            <a:endParaRPr lang="es-ES" sz="5000" b="1" cap="all" spc="0" dirty="0" smtClean="0">
              <a:ln w="0"/>
              <a:solidFill>
                <a:srgbClr val="FFFF00"/>
              </a:solidFill>
              <a:effectLst>
                <a:reflection blurRad="12700" stA="50000" endPos="50000" dist="5000" dir="5400000" sy="-100000" rotWithShape="0"/>
              </a:effectLst>
              <a:latin typeface="Calibri"/>
              <a:ea typeface="Calibri"/>
              <a:cs typeface="Times New Roman"/>
            </a:endParaRPr>
          </a:p>
          <a:p>
            <a:pPr algn="ctr">
              <a:lnSpc>
                <a:spcPct val="115000"/>
              </a:lnSpc>
              <a:spcAft>
                <a:spcPts val="1000"/>
              </a:spcAft>
            </a:pPr>
            <a:r>
              <a:rPr lang="de-DE" sz="5000" b="1" cap="all" spc="0" dirty="0" smtClean="0">
                <a:ln w="0"/>
                <a:solidFill>
                  <a:srgbClr val="FFFF00"/>
                </a:solidFill>
                <a:effectLst>
                  <a:reflection blurRad="12700" stA="50000" endPos="50000" dist="5000" dir="5400000" sy="-100000" rotWithShape="0"/>
                </a:effectLst>
                <a:latin typeface="Calibri"/>
                <a:ea typeface="Calibri"/>
                <a:cs typeface="Times New Roman"/>
              </a:rPr>
              <a:t>ARTESANIA y COCINAR / craftsmanship and cook / KUNSTHANDWERK UND KOCHEN</a:t>
            </a:r>
            <a:endParaRPr lang="es-ES" sz="5000" b="1" cap="all" spc="0" dirty="0">
              <a:ln w="0"/>
              <a:solidFill>
                <a:srgbClr val="FFFF00"/>
              </a:solidFill>
              <a:effectLst>
                <a:reflection blurRad="12700" stA="50000" endPos="50000" dist="5000" dir="5400000" sy="-100000" rotWithShape="0"/>
              </a:effectLst>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6552" y="1600200"/>
            <a:ext cx="657089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561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Nd9GcSvbRnQzACNrX0gUBEkbl-QNfR6jOWpL1TDy-svDGbUJLZN56C8jA"/>
          <p:cNvPicPr>
            <a:picLocks noChangeAspect="1" noChangeArrowheads="1"/>
          </p:cNvPicPr>
          <p:nvPr/>
        </p:nvPicPr>
        <p:blipFill>
          <a:blip r:embed="rId2" cstate="print"/>
          <a:srcRect/>
          <a:stretch>
            <a:fillRect/>
          </a:stretch>
        </p:blipFill>
        <p:spPr bwMode="auto">
          <a:xfrm>
            <a:off x="1904405" y="1214422"/>
            <a:ext cx="3390184" cy="3357586"/>
          </a:xfrm>
          <a:prstGeom prst="rect">
            <a:avLst/>
          </a:prstGeom>
          <a:noFill/>
          <a:ln w="9525">
            <a:noFill/>
            <a:miter lim="800000"/>
            <a:headEnd/>
            <a:tailEnd/>
          </a:ln>
        </p:spPr>
      </p:pic>
      <p:cxnSp>
        <p:nvCxnSpPr>
          <p:cNvPr id="9" name="8 Conector recto de flecha"/>
          <p:cNvCxnSpPr/>
          <p:nvPr/>
        </p:nvCxnSpPr>
        <p:spPr>
          <a:xfrm>
            <a:off x="821505" y="1357298"/>
            <a:ext cx="1497805" cy="869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500034" y="1142984"/>
            <a:ext cx="642942" cy="369332"/>
          </a:xfrm>
          <a:prstGeom prst="rect">
            <a:avLst/>
          </a:prstGeom>
          <a:noFill/>
        </p:spPr>
        <p:txBody>
          <a:bodyPr wrap="square" rtlCol="0">
            <a:spAutoFit/>
          </a:bodyPr>
          <a:lstStyle/>
          <a:p>
            <a:r>
              <a:rPr lang="es-ES" dirty="0" smtClean="0"/>
              <a:t>2</a:t>
            </a:r>
            <a:endParaRPr lang="es-ES" dirty="0"/>
          </a:p>
        </p:txBody>
      </p:sp>
      <p:cxnSp>
        <p:nvCxnSpPr>
          <p:cNvPr id="14" name="13 Conector recto de flecha"/>
          <p:cNvCxnSpPr/>
          <p:nvPr/>
        </p:nvCxnSpPr>
        <p:spPr>
          <a:xfrm flipH="1">
            <a:off x="2843808" y="1520754"/>
            <a:ext cx="3349632" cy="612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6286512" y="1357298"/>
            <a:ext cx="857256" cy="369332"/>
          </a:xfrm>
          <a:prstGeom prst="rect">
            <a:avLst/>
          </a:prstGeom>
          <a:noFill/>
        </p:spPr>
        <p:txBody>
          <a:bodyPr wrap="square" rtlCol="0">
            <a:spAutoFit/>
          </a:bodyPr>
          <a:lstStyle/>
          <a:p>
            <a:r>
              <a:rPr lang="es-ES" dirty="0" smtClean="0"/>
              <a:t>3</a:t>
            </a:r>
            <a:endParaRPr lang="es-ES" dirty="0"/>
          </a:p>
        </p:txBody>
      </p:sp>
      <p:cxnSp>
        <p:nvCxnSpPr>
          <p:cNvPr id="20" name="19 Conector recto de flecha"/>
          <p:cNvCxnSpPr/>
          <p:nvPr/>
        </p:nvCxnSpPr>
        <p:spPr>
          <a:xfrm flipV="1">
            <a:off x="750067" y="3212976"/>
            <a:ext cx="1373661" cy="19305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flipH="1" flipV="1">
            <a:off x="5286380" y="3356992"/>
            <a:ext cx="1301844" cy="1215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500034" y="5143512"/>
            <a:ext cx="500066" cy="369332"/>
          </a:xfrm>
          <a:prstGeom prst="rect">
            <a:avLst/>
          </a:prstGeom>
          <a:noFill/>
        </p:spPr>
        <p:txBody>
          <a:bodyPr wrap="square" rtlCol="0">
            <a:spAutoFit/>
          </a:bodyPr>
          <a:lstStyle/>
          <a:p>
            <a:r>
              <a:rPr lang="es-ES" dirty="0" smtClean="0"/>
              <a:t>1</a:t>
            </a:r>
            <a:endParaRPr lang="es-ES" dirty="0"/>
          </a:p>
        </p:txBody>
      </p:sp>
      <p:sp>
        <p:nvSpPr>
          <p:cNvPr id="26" name="25 CuadroTexto"/>
          <p:cNvSpPr txBox="1"/>
          <p:nvPr/>
        </p:nvSpPr>
        <p:spPr>
          <a:xfrm>
            <a:off x="6858016" y="4572008"/>
            <a:ext cx="1214446" cy="369332"/>
          </a:xfrm>
          <a:prstGeom prst="rect">
            <a:avLst/>
          </a:prstGeom>
          <a:noFill/>
        </p:spPr>
        <p:txBody>
          <a:bodyPr wrap="square" rtlCol="0">
            <a:spAutoFit/>
          </a:bodyPr>
          <a:lstStyle/>
          <a:p>
            <a:r>
              <a:rPr lang="es-ES" dirty="0" smtClean="0"/>
              <a:t>4</a:t>
            </a:r>
            <a:endParaRPr lang="es-E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60648"/>
            <a:ext cx="8229600" cy="1008112"/>
          </a:xfrm>
        </p:spPr>
        <p:txBody>
          <a:bodyPr>
            <a:normAutofit fontScale="90000"/>
          </a:bodyPr>
          <a:lstStyle/>
          <a:p>
            <a:r>
              <a:rPr lang="es-ES" b="1" i="1" u="sng" dirty="0" smtClean="0"/>
              <a:t>Taller </a:t>
            </a:r>
            <a:r>
              <a:rPr lang="es-ES" b="1" i="1" u="sng" dirty="0"/>
              <a:t>cerámica.</a:t>
            </a:r>
            <a:br>
              <a:rPr lang="es-ES" b="1" i="1" u="sng" dirty="0"/>
            </a:br>
            <a:r>
              <a:rPr lang="es-ES" b="1" i="1" u="sng" dirty="0" err="1" smtClean="0">
                <a:solidFill>
                  <a:srgbClr val="FFFF00"/>
                </a:solidFill>
              </a:rPr>
              <a:t>Keramik-Workshop</a:t>
            </a:r>
            <a:r>
              <a:rPr lang="es-ES" b="1" i="1" u="sng" dirty="0">
                <a:solidFill>
                  <a:srgbClr val="FFFF00"/>
                </a:solidFill>
              </a:rPr>
              <a:t/>
            </a:r>
            <a:br>
              <a:rPr lang="es-ES" b="1" i="1" u="sng" dirty="0">
                <a:solidFill>
                  <a:srgbClr val="FFFF00"/>
                </a:solidFill>
              </a:rPr>
            </a:br>
            <a:r>
              <a:rPr lang="es-ES" b="1" i="1" u="sng" dirty="0" err="1">
                <a:solidFill>
                  <a:schemeClr val="accent6">
                    <a:lumMod val="75000"/>
                  </a:schemeClr>
                </a:solidFill>
              </a:rPr>
              <a:t>P</a:t>
            </a:r>
            <a:r>
              <a:rPr lang="es-ES" b="1" i="1" u="sng" dirty="0" err="1" smtClean="0">
                <a:solidFill>
                  <a:schemeClr val="accent6">
                    <a:lumMod val="75000"/>
                  </a:schemeClr>
                </a:solidFill>
              </a:rPr>
              <a:t>ottery</a:t>
            </a:r>
            <a:r>
              <a:rPr lang="es-ES" b="1" i="1" u="sng" dirty="0" smtClean="0">
                <a:solidFill>
                  <a:schemeClr val="accent6">
                    <a:lumMod val="75000"/>
                  </a:schemeClr>
                </a:solidFill>
              </a:rPr>
              <a:t> </a:t>
            </a:r>
            <a:r>
              <a:rPr lang="es-ES" b="1" i="1" u="sng" dirty="0" err="1">
                <a:solidFill>
                  <a:schemeClr val="accent6">
                    <a:lumMod val="75000"/>
                  </a:schemeClr>
                </a:solidFill>
              </a:rPr>
              <a:t>workshop</a:t>
            </a:r>
            <a:endParaRPr lang="es-ES" b="1" i="1" u="sng" dirty="0">
              <a:solidFill>
                <a:schemeClr val="accent6">
                  <a:lumMod val="75000"/>
                </a:schemeClr>
              </a:solidFill>
            </a:endParaRPr>
          </a:p>
        </p:txBody>
      </p:sp>
      <p:sp>
        <p:nvSpPr>
          <p:cNvPr id="3" name="2 Marcador de contenido"/>
          <p:cNvSpPr>
            <a:spLocks noGrp="1"/>
          </p:cNvSpPr>
          <p:nvPr>
            <p:ph idx="1"/>
          </p:nvPr>
        </p:nvSpPr>
        <p:spPr>
          <a:xfrm>
            <a:off x="457200" y="1600200"/>
            <a:ext cx="8229600" cy="4997152"/>
          </a:xfrm>
        </p:spPr>
        <p:txBody>
          <a:bodyPr>
            <a:normAutofit/>
          </a:bodyPr>
          <a:lstStyle/>
          <a:p>
            <a:pPr algn="just">
              <a:buNone/>
            </a:pPr>
            <a:r>
              <a:rPr lang="de-DE" sz="2400" dirty="0"/>
              <a:t>Es una empresa artesanal. Consta de dos actividades: Cerámica y joyería</a:t>
            </a:r>
            <a:r>
              <a:rPr lang="de-DE" sz="2400" dirty="0" smtClean="0"/>
              <a:t>.</a:t>
            </a:r>
          </a:p>
          <a:p>
            <a:pPr algn="just">
              <a:buNone/>
            </a:pPr>
            <a:r>
              <a:rPr lang="de-DE" sz="2400" dirty="0" smtClean="0">
                <a:solidFill>
                  <a:srgbClr val="FFFF00"/>
                </a:solidFill>
              </a:rPr>
              <a:t>Es </a:t>
            </a:r>
            <a:r>
              <a:rPr lang="de-DE" sz="2400" dirty="0">
                <a:solidFill>
                  <a:srgbClr val="FFFF00"/>
                </a:solidFill>
              </a:rPr>
              <a:t>ist ein Traditionsunternehmen. Es bietet zwei Aktivitäten an: Keramik und Schmuck</a:t>
            </a:r>
            <a:r>
              <a:rPr lang="de-DE" sz="2400" dirty="0" smtClean="0">
                <a:solidFill>
                  <a:srgbClr val="FFFF00"/>
                </a:solidFill>
              </a:rPr>
              <a:t>.</a:t>
            </a:r>
          </a:p>
          <a:p>
            <a:pPr algn="just">
              <a:buNone/>
            </a:pPr>
            <a:r>
              <a:rPr lang="de-DE" sz="2400" b="1" dirty="0" smtClean="0">
                <a:solidFill>
                  <a:schemeClr val="accent6">
                    <a:lumMod val="75000"/>
                  </a:schemeClr>
                </a:solidFill>
              </a:rPr>
              <a:t>It‘s a traditional company, with two activities: potery and jewellery.</a:t>
            </a:r>
          </a:p>
          <a:p>
            <a:pPr>
              <a:buNone/>
            </a:pPr>
            <a:endParaRPr lang="es-ES" sz="2400" dirty="0">
              <a:solidFill>
                <a:srgbClr val="FFFF00"/>
              </a:solidFill>
            </a:endParaRPr>
          </a:p>
          <a:p>
            <a:pPr>
              <a:buNone/>
            </a:pPr>
            <a:endParaRPr lang="es-ES" dirty="0"/>
          </a:p>
          <a:p>
            <a:pPr>
              <a:buNone/>
            </a:pPr>
            <a:endParaRPr lang="de-DE" sz="1900" dirty="0" smtClean="0"/>
          </a:p>
          <a:p>
            <a:endParaRPr lang="de-DE" sz="1400" dirty="0" smtClean="0"/>
          </a:p>
          <a:p>
            <a:endParaRPr lang="de-DE" sz="1400" dirty="0" smtClean="0"/>
          </a:p>
          <a:p>
            <a:r>
              <a:rPr lang="de-DE" sz="1400" dirty="0" smtClean="0"/>
              <a:t>Referencia</a:t>
            </a:r>
            <a:r>
              <a:rPr lang="de-DE" sz="1400" dirty="0"/>
              <a:t>:   </a:t>
            </a:r>
            <a:r>
              <a:rPr lang="es-ES" sz="1400" dirty="0"/>
              <a:t>http://www.vallegranrey.es/turismo/es/informacion-util/artesania/33-artesania/233-taller-creativo-artesania-ceramica.html</a:t>
            </a:r>
            <a:r>
              <a:rPr lang="de-DE" sz="1400" dirty="0"/>
              <a:t>  </a:t>
            </a:r>
            <a:r>
              <a:rPr lang="de-DE" sz="1900" dirty="0"/>
              <a:t>                               </a:t>
            </a:r>
            <a:endParaRPr lang="es-ES" sz="1900" dirty="0"/>
          </a:p>
        </p:txBody>
      </p:sp>
      <p:pic>
        <p:nvPicPr>
          <p:cNvPr id="4" name="3 Imagen" descr="artesania 1.jpg"/>
          <p:cNvPicPr>
            <a:picLocks noChangeAspect="1"/>
          </p:cNvPicPr>
          <p:nvPr/>
        </p:nvPicPr>
        <p:blipFill>
          <a:blip r:embed="rId2" cstate="print"/>
          <a:srcRect l="13334" t="67025" r="16188" b="2296"/>
          <a:stretch>
            <a:fillRect/>
          </a:stretch>
        </p:blipFill>
        <p:spPr>
          <a:xfrm>
            <a:off x="3491880" y="3933056"/>
            <a:ext cx="3528392" cy="1692188"/>
          </a:xfrm>
          <a:prstGeom prst="rect">
            <a:avLst/>
          </a:prstGeom>
        </p:spPr>
      </p:pic>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8229600" cy="631844"/>
          </a:xfrm>
        </p:spPr>
        <p:txBody>
          <a:bodyPr>
            <a:normAutofit fontScale="90000"/>
          </a:bodyPr>
          <a:lstStyle/>
          <a:p>
            <a:r>
              <a:rPr lang="es-ES" dirty="0" smtClean="0"/>
              <a:t/>
            </a:r>
            <a:br>
              <a:rPr lang="es-ES" dirty="0" smtClean="0"/>
            </a:br>
            <a:r>
              <a:rPr lang="es-ES" b="1" i="1" u="sng" dirty="0" smtClean="0"/>
              <a:t>Taller de barro (con materiales naturales)</a:t>
            </a:r>
            <a:br>
              <a:rPr lang="es-ES" b="1" i="1" u="sng" dirty="0" smtClean="0"/>
            </a:br>
            <a:r>
              <a:rPr lang="de-DE" b="1" i="1" u="sng" dirty="0" smtClean="0">
                <a:solidFill>
                  <a:srgbClr val="FFFF00"/>
                </a:solidFill>
              </a:rPr>
              <a:t>Töpfer Workshop (mit natürlichen Materialien)</a:t>
            </a:r>
            <a:br>
              <a:rPr lang="de-DE" b="1" i="1" u="sng" dirty="0" smtClean="0">
                <a:solidFill>
                  <a:srgbClr val="FFFF00"/>
                </a:solidFill>
              </a:rPr>
            </a:br>
            <a:endParaRPr lang="es-ES" b="1" i="1" u="sng" dirty="0">
              <a:solidFill>
                <a:srgbClr val="FFFF00"/>
              </a:solidFill>
            </a:endParaRPr>
          </a:p>
        </p:txBody>
      </p:sp>
      <p:sp>
        <p:nvSpPr>
          <p:cNvPr id="3" name="2 Marcador de contenido"/>
          <p:cNvSpPr>
            <a:spLocks noGrp="1"/>
          </p:cNvSpPr>
          <p:nvPr>
            <p:ph idx="1"/>
          </p:nvPr>
        </p:nvSpPr>
        <p:spPr>
          <a:xfrm>
            <a:off x="457200" y="2428868"/>
            <a:ext cx="8507288" cy="4143404"/>
          </a:xfrm>
        </p:spPr>
        <p:txBody>
          <a:bodyPr>
            <a:normAutofit lnSpcReduction="10000"/>
          </a:bodyPr>
          <a:lstStyle/>
          <a:p>
            <a:pPr algn="just">
              <a:buNone/>
            </a:pPr>
            <a:r>
              <a:rPr lang="es-ES" sz="2200" dirty="0" smtClean="0"/>
              <a:t>Ofrecen varias actividades para familiarizarse con el moldeo del barro natural así como el proceso de preparación del barro, se podrán crear diversas formas y figuras.</a:t>
            </a:r>
          </a:p>
          <a:p>
            <a:pPr algn="just">
              <a:buNone/>
            </a:pPr>
            <a:r>
              <a:rPr lang="de-DE" sz="2200" dirty="0" smtClean="0">
                <a:solidFill>
                  <a:srgbClr val="FFFF00"/>
                </a:solidFill>
              </a:rPr>
              <a:t>Es werden verschiedene Aktivitäten angeboten. Man kann mit natürlichem Schlamm und Matsch verschiedene Formen und Figuren schaffen.</a:t>
            </a:r>
            <a:endParaRPr lang="es-ES" sz="2200" dirty="0" smtClean="0">
              <a:solidFill>
                <a:srgbClr val="FFFF00"/>
              </a:solidFill>
            </a:endParaRPr>
          </a:p>
          <a:p>
            <a:pPr algn="just">
              <a:buNone/>
            </a:pPr>
            <a:r>
              <a:rPr lang="en-US" sz="2200" dirty="0" smtClean="0"/>
              <a:t>They offer various activities to become familiar with the molding of natural mud and its preparation process. We may create different shapes and forms</a:t>
            </a:r>
          </a:p>
          <a:p>
            <a:pPr algn="just">
              <a:buNone/>
            </a:pPr>
            <a:r>
              <a:rPr lang="es-ES" sz="1400" dirty="0" smtClean="0"/>
              <a:t>                                                                                                                                                                       Referencia foto privada</a:t>
            </a:r>
          </a:p>
          <a:p>
            <a:pPr>
              <a:buNone/>
            </a:pPr>
            <a:endParaRPr lang="es-ES" sz="2200" dirty="0" smtClean="0"/>
          </a:p>
          <a:p>
            <a:pPr>
              <a:buNone/>
            </a:pPr>
            <a:r>
              <a:rPr lang="es-ES" sz="1400" dirty="0" smtClean="0"/>
              <a:t>                                                               </a:t>
            </a:r>
          </a:p>
          <a:p>
            <a:pPr>
              <a:buNone/>
            </a:pPr>
            <a:r>
              <a:rPr lang="es-ES" sz="1400" dirty="0" smtClean="0"/>
              <a:t>                                                             </a:t>
            </a:r>
            <a:endParaRPr lang="es-ES" sz="1400" dirty="0"/>
          </a:p>
        </p:txBody>
      </p:sp>
      <p:pic>
        <p:nvPicPr>
          <p:cNvPr id="1025" name="Grafik 2"/>
          <p:cNvPicPr>
            <a:picLocks noChangeAspect="1" noChangeArrowheads="1"/>
          </p:cNvPicPr>
          <p:nvPr/>
        </p:nvPicPr>
        <p:blipFill>
          <a:blip r:embed="rId2" cstate="print"/>
          <a:srcRect/>
          <a:stretch>
            <a:fillRect/>
          </a:stretch>
        </p:blipFill>
        <p:spPr bwMode="auto">
          <a:xfrm>
            <a:off x="5076056" y="5143512"/>
            <a:ext cx="1949068" cy="1714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i="1" u="sng" dirty="0" smtClean="0"/>
              <a:t>Ristras</a:t>
            </a:r>
            <a:br>
              <a:rPr lang="es-ES" b="1" i="1" u="sng" dirty="0" smtClean="0"/>
            </a:br>
            <a:r>
              <a:rPr lang="de-DE" b="1" i="1" u="sng" dirty="0" smtClean="0">
                <a:solidFill>
                  <a:srgbClr val="FFFF00"/>
                </a:solidFill>
              </a:rPr>
              <a:t>Flechten mit  Palmblättern</a:t>
            </a:r>
            <a:endParaRPr lang="es-ES" b="1" i="1" u="sng" dirty="0">
              <a:solidFill>
                <a:srgbClr val="FFFF00"/>
              </a:solidFill>
            </a:endParaRPr>
          </a:p>
        </p:txBody>
      </p:sp>
      <p:pic>
        <p:nvPicPr>
          <p:cNvPr id="5" name="4 Imagen" descr="artesania 3.jpg"/>
          <p:cNvPicPr>
            <a:picLocks noChangeAspect="1"/>
          </p:cNvPicPr>
          <p:nvPr/>
        </p:nvPicPr>
        <p:blipFill>
          <a:blip r:embed="rId2" cstate="print"/>
          <a:stretch>
            <a:fillRect/>
          </a:stretch>
        </p:blipFill>
        <p:spPr>
          <a:xfrm>
            <a:off x="5868144" y="4221088"/>
            <a:ext cx="3275856" cy="2016224"/>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p:spPr>
      </p:pic>
      <p:sp>
        <p:nvSpPr>
          <p:cNvPr id="3" name="2 Marcador de contenido"/>
          <p:cNvSpPr>
            <a:spLocks noGrp="1"/>
          </p:cNvSpPr>
          <p:nvPr>
            <p:ph idx="1"/>
          </p:nvPr>
        </p:nvSpPr>
        <p:spPr>
          <a:xfrm>
            <a:off x="467544" y="1412776"/>
            <a:ext cx="8229600" cy="5184576"/>
          </a:xfrm>
        </p:spPr>
        <p:txBody>
          <a:bodyPr>
            <a:normAutofit fontScale="92500" lnSpcReduction="10000"/>
          </a:bodyPr>
          <a:lstStyle/>
          <a:p>
            <a:pPr algn="just">
              <a:buNone/>
            </a:pPr>
            <a:r>
              <a:rPr lang="de-DE" sz="2200" dirty="0" smtClean="0"/>
              <a:t>Abrir el tallo de la platanera. Poner a secar la ristra. Cuando se va a utilizar se humedece para que se pueda trabajar con ella. Las materias primas son el tallo de platanera, arropas de millo, hojas de drago, soga, alambres y flores secas.</a:t>
            </a:r>
            <a:endParaRPr lang="es-ES" sz="2200" dirty="0" smtClean="0"/>
          </a:p>
          <a:p>
            <a:pPr algn="just">
              <a:buNone/>
            </a:pPr>
            <a:endParaRPr lang="de-DE" sz="2200" dirty="0" smtClean="0"/>
          </a:p>
          <a:p>
            <a:pPr algn="just">
              <a:buNone/>
            </a:pPr>
            <a:r>
              <a:rPr lang="de-DE" sz="2200" dirty="0" smtClean="0">
                <a:solidFill>
                  <a:srgbClr val="FFFF00"/>
                </a:solidFill>
              </a:rPr>
              <a:t>Den Stamm der Bananenpflanze öffnen. Die Faser trocknen. Vor der Verwendung anfeuchten damit man besser arbeiten kann. Rohstoffe sind der Stamm der Bananenpflanze, Blätter die den Mais umhüllen, Drachenbaum-Blätter, Schnur, Draht und Trockenblumen.</a:t>
            </a:r>
          </a:p>
          <a:p>
            <a:pPr>
              <a:buNone/>
            </a:pPr>
            <a:endParaRPr lang="de-DE" sz="2200" dirty="0" smtClean="0">
              <a:solidFill>
                <a:srgbClr val="FF0000"/>
              </a:solidFill>
            </a:endParaRPr>
          </a:p>
          <a:p>
            <a:pPr algn="just">
              <a:buNone/>
            </a:pPr>
            <a:r>
              <a:rPr lang="de-DE" sz="1400" b="1" dirty="0" smtClean="0">
                <a:solidFill>
                  <a:srgbClr val="FFC000"/>
                </a:solidFill>
              </a:rPr>
              <a:t> </a:t>
            </a:r>
            <a:r>
              <a:rPr lang="en-US" sz="1700" b="1" dirty="0" smtClean="0">
                <a:solidFill>
                  <a:srgbClr val="FFC000"/>
                </a:solidFill>
              </a:rPr>
              <a:t>Open the stem of the banana plant. Put the string to dry. When you want to use it, wet it so you can work with it. The raw materials are the stem of the banana plantation, the covers of ¨</a:t>
            </a:r>
            <a:r>
              <a:rPr lang="en-US" sz="1700" b="1" dirty="0" err="1" smtClean="0">
                <a:solidFill>
                  <a:srgbClr val="FFC000"/>
                </a:solidFill>
              </a:rPr>
              <a:t>millo</a:t>
            </a:r>
            <a:r>
              <a:rPr lang="en-US" sz="1700" b="1" dirty="0" smtClean="0">
                <a:solidFill>
                  <a:srgbClr val="FFC000"/>
                </a:solidFill>
              </a:rPr>
              <a:t>¨, leaves of </a:t>
            </a:r>
            <a:r>
              <a:rPr lang="en-US" sz="1700" b="1" dirty="0" err="1" smtClean="0">
                <a:solidFill>
                  <a:srgbClr val="FFC000"/>
                </a:solidFill>
              </a:rPr>
              <a:t>drago</a:t>
            </a:r>
            <a:r>
              <a:rPr lang="en-US" sz="1700" b="1" dirty="0" smtClean="0">
                <a:solidFill>
                  <a:srgbClr val="FFC000"/>
                </a:solidFill>
              </a:rPr>
              <a:t>, rope and wires.</a:t>
            </a:r>
          </a:p>
          <a:p>
            <a:pPr>
              <a:buNone/>
            </a:pPr>
            <a:endParaRPr lang="de-DE" sz="1400" dirty="0" smtClean="0"/>
          </a:p>
          <a:p>
            <a:pPr>
              <a:buNone/>
            </a:pPr>
            <a:endParaRPr lang="de-DE" sz="1400" dirty="0" smtClean="0"/>
          </a:p>
          <a:p>
            <a:pPr>
              <a:buNone/>
            </a:pPr>
            <a:endParaRPr lang="de-DE" sz="1400" dirty="0" smtClean="0"/>
          </a:p>
          <a:p>
            <a:pPr>
              <a:buNone/>
            </a:pPr>
            <a:endParaRPr lang="de-DE" sz="1400" dirty="0" smtClean="0"/>
          </a:p>
          <a:p>
            <a:pPr>
              <a:buNone/>
            </a:pPr>
            <a:endParaRPr lang="de-DE" sz="1400" dirty="0" smtClean="0"/>
          </a:p>
          <a:p>
            <a:r>
              <a:rPr lang="de-DE" sz="1400" dirty="0" smtClean="0"/>
              <a:t>Referencia: </a:t>
            </a:r>
            <a:r>
              <a:rPr lang="es-ES" sz="1400" dirty="0" smtClean="0"/>
              <a:t>     http://www.gobiernodecanarias.org/cicnt/temas/artesania/artesanos/datos.jsp?numero=8</a:t>
            </a:r>
          </a:p>
          <a:p>
            <a:pPr>
              <a:buNone/>
            </a:pPr>
            <a:endParaRPr lang="es-ES" sz="2200" dirty="0" smtClean="0"/>
          </a:p>
          <a:p>
            <a:pPr>
              <a:buNone/>
            </a:pPr>
            <a:endParaRPr lang="es-ES" dirty="0"/>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b="1" i="1" u="sng" dirty="0" smtClean="0"/>
              <a:t>COCINAR</a:t>
            </a:r>
            <a:br>
              <a:rPr lang="es-ES" sz="3600" b="1" i="1" u="sng" dirty="0" smtClean="0"/>
            </a:br>
            <a:r>
              <a:rPr lang="es-ES" sz="3600" b="1" i="1" u="sng" dirty="0" err="1" smtClean="0">
                <a:solidFill>
                  <a:srgbClr val="FFFF00"/>
                </a:solidFill>
              </a:rPr>
              <a:t>Kochkurs</a:t>
            </a:r>
            <a:r>
              <a:rPr lang="es-ES" sz="3600" b="1" i="1" u="sng" dirty="0" smtClean="0">
                <a:solidFill>
                  <a:srgbClr val="FFFF00"/>
                </a:solidFill>
              </a:rPr>
              <a:t/>
            </a:r>
            <a:br>
              <a:rPr lang="es-ES" sz="3600" b="1" i="1" u="sng" dirty="0" smtClean="0">
                <a:solidFill>
                  <a:srgbClr val="FFFF00"/>
                </a:solidFill>
              </a:rPr>
            </a:br>
            <a:r>
              <a:rPr lang="en-US" sz="3600" b="1" i="1" u="sng" dirty="0" err="1" smtClean="0">
                <a:solidFill>
                  <a:schemeClr val="accent6">
                    <a:lumMod val="75000"/>
                  </a:schemeClr>
                </a:solidFill>
              </a:rPr>
              <a:t>Coocking</a:t>
            </a:r>
            <a:r>
              <a:rPr lang="es-ES" sz="3600" b="1" i="1" u="sng" dirty="0" smtClean="0">
                <a:solidFill>
                  <a:schemeClr val="accent6">
                    <a:lumMod val="75000"/>
                  </a:schemeClr>
                </a:solidFill>
              </a:rPr>
              <a:t> </a:t>
            </a:r>
            <a:endParaRPr lang="es-ES" sz="3600" b="1" i="1" u="sng" dirty="0">
              <a:solidFill>
                <a:srgbClr val="FFFF00"/>
              </a:solidFill>
            </a:endParaRPr>
          </a:p>
        </p:txBody>
      </p:sp>
      <p:sp>
        <p:nvSpPr>
          <p:cNvPr id="3" name="2 Marcador de contenido"/>
          <p:cNvSpPr>
            <a:spLocks noGrp="1"/>
          </p:cNvSpPr>
          <p:nvPr>
            <p:ph idx="1"/>
          </p:nvPr>
        </p:nvSpPr>
        <p:spPr/>
        <p:txBody>
          <a:bodyPr>
            <a:normAutofit fontScale="92500" lnSpcReduction="20000"/>
          </a:bodyPr>
          <a:lstStyle/>
          <a:p>
            <a:pPr>
              <a:buNone/>
            </a:pPr>
            <a:endParaRPr lang="de-DE" sz="2200" dirty="0" smtClean="0"/>
          </a:p>
          <a:p>
            <a:pPr>
              <a:buNone/>
            </a:pPr>
            <a:r>
              <a:rPr lang="de-DE" sz="2200" dirty="0" smtClean="0"/>
              <a:t>Está en proyecto. </a:t>
            </a:r>
            <a:r>
              <a:rPr lang="es-ES" sz="2400" dirty="0" smtClean="0"/>
              <a:t>(esta  previsto aprender a cocinar comida canaria)</a:t>
            </a:r>
            <a:r>
              <a:rPr lang="de-DE" sz="2200" dirty="0" smtClean="0"/>
              <a:t> </a:t>
            </a:r>
          </a:p>
          <a:p>
            <a:pPr>
              <a:buNone/>
            </a:pPr>
            <a:endParaRPr lang="de-DE" sz="2200" dirty="0" smtClean="0"/>
          </a:p>
          <a:p>
            <a:pPr>
              <a:buNone/>
            </a:pPr>
            <a:r>
              <a:rPr lang="de-DE" sz="2200" dirty="0" smtClean="0">
                <a:solidFill>
                  <a:srgbClr val="FFFF00"/>
                </a:solidFill>
              </a:rPr>
              <a:t>Ist in Planung.</a:t>
            </a:r>
            <a:r>
              <a:rPr lang="de-DE" sz="2400" dirty="0" smtClean="0">
                <a:solidFill>
                  <a:srgbClr val="FFFF00"/>
                </a:solidFill>
              </a:rPr>
              <a:t> (es sind Kochkurse für kanarische Küche geplant)</a:t>
            </a:r>
            <a:endParaRPr lang="es-ES" sz="2400" dirty="0" smtClean="0">
              <a:solidFill>
                <a:srgbClr val="FFFF00"/>
              </a:solidFill>
            </a:endParaRPr>
          </a:p>
          <a:p>
            <a:pPr>
              <a:buNone/>
            </a:pPr>
            <a:endParaRPr lang="de-DE" sz="2200" dirty="0" smtClean="0"/>
          </a:p>
          <a:p>
            <a:pPr>
              <a:buNone/>
            </a:pPr>
            <a:r>
              <a:rPr lang="de-DE" sz="2200" b="1" dirty="0" smtClean="0">
                <a:solidFill>
                  <a:schemeClr val="accent6">
                    <a:lumMod val="75000"/>
                  </a:schemeClr>
                </a:solidFill>
              </a:rPr>
              <a:t>It´s still a project (to learn how to cook Canarian food)</a:t>
            </a:r>
          </a:p>
          <a:p>
            <a:pPr>
              <a:buNone/>
            </a:pPr>
            <a:endParaRPr lang="es-ES" sz="2200" dirty="0" smtClean="0"/>
          </a:p>
          <a:p>
            <a:pPr>
              <a:buNone/>
            </a:pPr>
            <a:endParaRPr lang="es-ES" dirty="0" smtClean="0"/>
          </a:p>
          <a:p>
            <a:pPr>
              <a:buNone/>
            </a:pPr>
            <a:endParaRPr lang="es-ES" dirty="0" smtClean="0"/>
          </a:p>
          <a:p>
            <a:pPr>
              <a:buNone/>
            </a:pPr>
            <a:r>
              <a:rPr lang="es-ES" dirty="0" smtClean="0"/>
              <a:t>                        </a:t>
            </a:r>
          </a:p>
          <a:p>
            <a:pPr>
              <a:buNone/>
            </a:pPr>
            <a:r>
              <a:rPr lang="es-ES" dirty="0" smtClean="0"/>
              <a:t> </a:t>
            </a:r>
          </a:p>
          <a:p>
            <a:r>
              <a:rPr lang="es-ES" sz="1500" dirty="0" smtClean="0"/>
              <a:t>      </a:t>
            </a:r>
            <a:r>
              <a:rPr lang="de-DE" sz="1500" dirty="0" smtClean="0"/>
              <a:t>Referencia::</a:t>
            </a:r>
            <a:r>
              <a:rPr lang="es-ES" sz="1500" dirty="0" smtClean="0"/>
              <a:t>    http://www.gobiernodecanarias.org/educacion/3/WebC/iessansebastian/pag/hosteleria.htm</a:t>
            </a:r>
            <a:endParaRPr lang="es-ES" sz="1500" dirty="0"/>
          </a:p>
        </p:txBody>
      </p:sp>
      <p:pic>
        <p:nvPicPr>
          <p:cNvPr id="4" name="3 Imagen" descr="artesania 4.gif"/>
          <p:cNvPicPr>
            <a:picLocks noChangeAspect="1"/>
          </p:cNvPicPr>
          <p:nvPr/>
        </p:nvPicPr>
        <p:blipFill>
          <a:blip r:embed="rId2" cstate="print"/>
          <a:stretch>
            <a:fillRect/>
          </a:stretch>
        </p:blipFill>
        <p:spPr>
          <a:xfrm>
            <a:off x="4644008" y="3789040"/>
            <a:ext cx="1550770" cy="2016000"/>
          </a:xfrm>
          <a:prstGeom prst="rect">
            <a:avLst/>
          </a:prstGeom>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u="sng" dirty="0" smtClean="0"/>
              <a:t>Curso de Español</a:t>
            </a:r>
            <a:r>
              <a:rPr lang="es-ES" dirty="0" smtClean="0"/>
              <a:t/>
            </a:r>
            <a:br>
              <a:rPr lang="es-ES" dirty="0" smtClean="0"/>
            </a:br>
            <a:r>
              <a:rPr lang="de-DE" u="sng" dirty="0" smtClean="0">
                <a:solidFill>
                  <a:srgbClr val="FFFF00"/>
                </a:solidFill>
              </a:rPr>
              <a:t>Spanischkurs</a:t>
            </a:r>
            <a:br>
              <a:rPr lang="de-DE" u="sng" dirty="0" smtClean="0">
                <a:solidFill>
                  <a:srgbClr val="FFFF00"/>
                </a:solidFill>
              </a:rPr>
            </a:br>
            <a:r>
              <a:rPr lang="de-DE" u="sng" dirty="0" smtClean="0">
                <a:solidFill>
                  <a:srgbClr val="FFC000"/>
                </a:solidFill>
              </a:rPr>
              <a:t>Spanish courses</a:t>
            </a:r>
            <a:endParaRPr lang="es-ES" u="sng" dirty="0">
              <a:solidFill>
                <a:srgbClr val="FFC000"/>
              </a:solidFill>
            </a:endParaRPr>
          </a:p>
        </p:txBody>
      </p:sp>
      <p:sp>
        <p:nvSpPr>
          <p:cNvPr id="3" name="Marcador de contenido 2"/>
          <p:cNvSpPr>
            <a:spLocks noGrp="1"/>
          </p:cNvSpPr>
          <p:nvPr>
            <p:ph idx="1"/>
          </p:nvPr>
        </p:nvSpPr>
        <p:spPr/>
        <p:txBody>
          <a:bodyPr>
            <a:normAutofit/>
          </a:bodyPr>
          <a:lstStyle/>
          <a:p>
            <a:endParaRPr lang="es-ES" dirty="0" smtClean="0"/>
          </a:p>
          <a:p>
            <a:r>
              <a:rPr lang="es-ES" sz="2200" dirty="0" smtClean="0"/>
              <a:t>El instituto Poeta García Cabrera ofrece cursos de español para aprender o mejorar este idioma.</a:t>
            </a:r>
          </a:p>
          <a:p>
            <a:endParaRPr lang="es-ES" sz="2200" dirty="0"/>
          </a:p>
          <a:p>
            <a:r>
              <a:rPr lang="de-DE" sz="2200" dirty="0" smtClean="0">
                <a:solidFill>
                  <a:srgbClr val="FFFF00"/>
                </a:solidFill>
              </a:rPr>
              <a:t>Das Poeta </a:t>
            </a:r>
            <a:r>
              <a:rPr lang="de-DE" sz="2200" dirty="0">
                <a:solidFill>
                  <a:srgbClr val="FFFF00"/>
                </a:solidFill>
              </a:rPr>
              <a:t>García Cabrera Institut bietet </a:t>
            </a:r>
            <a:r>
              <a:rPr lang="de-DE" sz="2200" dirty="0" smtClean="0">
                <a:solidFill>
                  <a:srgbClr val="FFFF00"/>
                </a:solidFill>
              </a:rPr>
              <a:t>Spanisch-Kurse an um </a:t>
            </a:r>
            <a:r>
              <a:rPr lang="de-DE" sz="2200" dirty="0">
                <a:solidFill>
                  <a:srgbClr val="FFFF00"/>
                </a:solidFill>
              </a:rPr>
              <a:t>die Sprache </a:t>
            </a:r>
            <a:r>
              <a:rPr lang="de-DE" sz="2200" dirty="0" smtClean="0">
                <a:solidFill>
                  <a:srgbClr val="FFFF00"/>
                </a:solidFill>
              </a:rPr>
              <a:t>zu lernen oder verbessern.</a:t>
            </a:r>
          </a:p>
          <a:p>
            <a:endParaRPr lang="de-DE" sz="2200" dirty="0" smtClean="0">
              <a:solidFill>
                <a:srgbClr val="FFFF00"/>
              </a:solidFill>
            </a:endParaRPr>
          </a:p>
          <a:p>
            <a:r>
              <a:rPr lang="de-DE" sz="2200" dirty="0" smtClean="0">
                <a:solidFill>
                  <a:srgbClr val="FFC000"/>
                </a:solidFill>
              </a:rPr>
              <a:t>The High School Poeta García Cabrera offers Spanish courses to learn or improve the knowledge of this language.</a:t>
            </a:r>
            <a:endParaRPr lang="es-ES" sz="2200" dirty="0">
              <a:solidFill>
                <a:srgbClr val="FFC000"/>
              </a:solidFill>
            </a:endParaRPr>
          </a:p>
        </p:txBody>
      </p:sp>
    </p:spTree>
    <p:extLst>
      <p:ext uri="{BB962C8B-B14F-4D97-AF65-F5344CB8AC3E}">
        <p14:creationId xmlns:p14="http://schemas.microsoft.com/office/powerpoint/2010/main" val="2330601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 y="2967335"/>
            <a:ext cx="9143999" cy="2308324"/>
          </a:xfrm>
          <a:prstGeom prst="rect">
            <a:avLst/>
          </a:prstGeom>
          <a:noFill/>
        </p:spPr>
        <p:txBody>
          <a:bodyPr wrap="square" lIns="91440" tIns="45720" rIns="91440" bIns="45720">
            <a:spAutoFit/>
          </a:bodyPr>
          <a:lstStyle/>
          <a:p>
            <a:pPr algn="ctr"/>
            <a:r>
              <a:rPr lang="es-E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Melania Sierra Medina 3º </a:t>
            </a:r>
            <a:r>
              <a:rPr lang="es-E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e.s.o.</a:t>
            </a:r>
            <a:r>
              <a:rPr lang="es-E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a:p>
            <a:pPr algn="ctr"/>
            <a:r>
              <a:rPr lang="es-E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 </a:t>
            </a:r>
          </a:p>
          <a:p>
            <a:pPr algn="ctr"/>
            <a:r>
              <a:rPr lang="es-E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Jon </a:t>
            </a:r>
            <a:r>
              <a:rPr lang="es-E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sanz</a:t>
            </a:r>
            <a:r>
              <a:rPr lang="es-E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s-E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arrue</a:t>
            </a:r>
            <a:r>
              <a:rPr lang="es-E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2º </a:t>
            </a:r>
            <a:r>
              <a:rPr lang="es-E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e.s.o.</a:t>
            </a:r>
            <a:endParaRPr lang="es-E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415</Words>
  <Application>Microsoft Office PowerPoint</Application>
  <PresentationFormat>Bildschirmpräsentation (4:3)</PresentationFormat>
  <Paragraphs>59</Paragraphs>
  <Slides>9</Slides>
  <Notes>0</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Tema de Office</vt:lpstr>
      <vt:lpstr>PowerPoint-Präsentation</vt:lpstr>
      <vt:lpstr>PowerPoint-Präsentation</vt:lpstr>
      <vt:lpstr>PowerPoint-Präsentation</vt:lpstr>
      <vt:lpstr>Taller cerámica. Keramik-Workshop Pottery workshop</vt:lpstr>
      <vt:lpstr> Taller de barro (con materiales naturales) Töpfer Workshop (mit natürlichen Materialien) </vt:lpstr>
      <vt:lpstr>Ristras Flechten mit  Palmblättern</vt:lpstr>
      <vt:lpstr>COCINAR Kochkurs Coocking </vt:lpstr>
      <vt:lpstr>Curso de Español Spanischkurs Spanish courses</vt:lpstr>
      <vt:lpstr>PowerPoint-Präsentation</vt:lpstr>
    </vt:vector>
  </TitlesOfParts>
  <Company>Gobierno de Canarias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u_38011613</dc:creator>
  <cp:lastModifiedBy>karin</cp:lastModifiedBy>
  <cp:revision>26</cp:revision>
  <dcterms:created xsi:type="dcterms:W3CDTF">2014-02-26T10:22:46Z</dcterms:created>
  <dcterms:modified xsi:type="dcterms:W3CDTF">2015-04-03T09:35:06Z</dcterms:modified>
</cp:coreProperties>
</file>