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4" r:id="rId2"/>
    <p:sldId id="257" r:id="rId3"/>
    <p:sldId id="258" r:id="rId4"/>
    <p:sldId id="259" r:id="rId5"/>
    <p:sldId id="260" r:id="rId6"/>
    <p:sldId id="261" r:id="rId7"/>
    <p:sldId id="262" r:id="rId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28" autoAdjust="0"/>
    <p:restoredTop sz="94660"/>
  </p:normalViewPr>
  <p:slideViewPr>
    <p:cSldViewPr>
      <p:cViewPr>
        <p:scale>
          <a:sx n="68" d="100"/>
          <a:sy n="68" d="100"/>
        </p:scale>
        <p:origin x="-59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6BB480-8586-4DC2-A15A-970C2E37EAD2}" type="datetimeFigureOut">
              <a:rPr lang="es-ES" smtClean="0"/>
              <a:pPr/>
              <a:t>13/01/2015</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67F9F5-8833-4D65-B9A8-C409735E60D2}"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7C67F9F5-8833-4D65-B9A8-C409735E60D2}" type="slidenum">
              <a:rPr lang="es-ES" smtClean="0"/>
              <a:pPr/>
              <a:t>2</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1317EA8F-FF41-4341-96BD-FE031859CC08}" type="datetimeFigureOut">
              <a:rPr lang="es-ES" smtClean="0"/>
              <a:pPr/>
              <a:t>13/01/2015</a:t>
            </a:fld>
            <a:endParaRPr lang="es-ES"/>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ES"/>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CFD172F7-180F-4886-8843-B119A29EC969}"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317EA8F-FF41-4341-96BD-FE031859CC08}" type="datetimeFigureOut">
              <a:rPr lang="es-ES" smtClean="0"/>
              <a:pPr/>
              <a:t>13/01/2015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FD172F7-180F-4886-8843-B119A29EC969}"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317EA8F-FF41-4341-96BD-FE031859CC08}" type="datetimeFigureOut">
              <a:rPr lang="es-ES" smtClean="0"/>
              <a:pPr/>
              <a:t>13/01/2015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FD172F7-180F-4886-8843-B119A29EC969}"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1317EA8F-FF41-4341-96BD-FE031859CC08}" type="datetimeFigureOut">
              <a:rPr lang="es-ES" smtClean="0"/>
              <a:pPr/>
              <a:t>13/01/2015</a:t>
            </a:fld>
            <a:endParaRPr lang="es-ES"/>
          </a:p>
        </p:txBody>
      </p:sp>
      <p:sp>
        <p:nvSpPr>
          <p:cNvPr id="9" name="8 Marcador de número de diapositiva"/>
          <p:cNvSpPr>
            <a:spLocks noGrp="1"/>
          </p:cNvSpPr>
          <p:nvPr>
            <p:ph type="sldNum" sz="quarter" idx="15"/>
          </p:nvPr>
        </p:nvSpPr>
        <p:spPr/>
        <p:txBody>
          <a:bodyPr rtlCol="0"/>
          <a:lstStyle/>
          <a:p>
            <a:fld id="{CFD172F7-180F-4886-8843-B119A29EC969}" type="slidenum">
              <a:rPr lang="es-ES" smtClean="0"/>
              <a:pPr/>
              <a:t>‹Nº›</a:t>
            </a:fld>
            <a:endParaRPr lang="es-ES"/>
          </a:p>
        </p:txBody>
      </p:sp>
      <p:sp>
        <p:nvSpPr>
          <p:cNvPr id="10" name="9 Marcador de pie de página"/>
          <p:cNvSpPr>
            <a:spLocks noGrp="1"/>
          </p:cNvSpPr>
          <p:nvPr>
            <p:ph type="ftr" sz="quarter" idx="16"/>
          </p:nvPr>
        </p:nvSpPr>
        <p:spPr/>
        <p:txBody>
          <a:bodyPr rtlCol="0"/>
          <a:lstStyle/>
          <a:p>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1317EA8F-FF41-4341-96BD-FE031859CC08}" type="datetimeFigureOut">
              <a:rPr lang="es-ES" smtClean="0"/>
              <a:pPr/>
              <a:t>13/01/2015</a:t>
            </a:fld>
            <a:endParaRPr lang="es-ES"/>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ES"/>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CFD172F7-180F-4886-8843-B119A29EC969}"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1317EA8F-FF41-4341-96BD-FE031859CC08}" type="datetimeFigureOut">
              <a:rPr lang="es-ES" smtClean="0"/>
              <a:pPr/>
              <a:t>13/01/2015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FD172F7-180F-4886-8843-B119A29EC969}" type="slidenum">
              <a:rPr lang="es-ES" smtClean="0"/>
              <a:pPr/>
              <a:t>‹Nº›</a:t>
            </a:fld>
            <a:endParaRPr lang="es-ES"/>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1317EA8F-FF41-4341-96BD-FE031859CC08}" type="datetimeFigureOut">
              <a:rPr lang="es-ES" smtClean="0"/>
              <a:pPr/>
              <a:t>13/01/2015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CFD172F7-180F-4886-8843-B119A29EC969}" type="slidenum">
              <a:rPr lang="es-ES" smtClean="0"/>
              <a:pPr/>
              <a:t>‹Nº›</a:t>
            </a:fld>
            <a:endParaRPr lang="es-ES"/>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1317EA8F-FF41-4341-96BD-FE031859CC08}" type="datetimeFigureOut">
              <a:rPr lang="es-ES" smtClean="0"/>
              <a:pPr/>
              <a:t>13/01/2015</a:t>
            </a:fld>
            <a:endParaRPr lang="es-ES"/>
          </a:p>
        </p:txBody>
      </p:sp>
      <p:sp>
        <p:nvSpPr>
          <p:cNvPr id="7" name="6 Marcador de número de diapositiva"/>
          <p:cNvSpPr>
            <a:spLocks noGrp="1"/>
          </p:cNvSpPr>
          <p:nvPr>
            <p:ph type="sldNum" sz="quarter" idx="11"/>
          </p:nvPr>
        </p:nvSpPr>
        <p:spPr/>
        <p:txBody>
          <a:bodyPr rtlCol="0"/>
          <a:lstStyle/>
          <a:p>
            <a:fld id="{CFD172F7-180F-4886-8843-B119A29EC969}" type="slidenum">
              <a:rPr lang="es-ES" smtClean="0"/>
              <a:pPr/>
              <a:t>‹Nº›</a:t>
            </a:fld>
            <a:endParaRPr lang="es-ES"/>
          </a:p>
        </p:txBody>
      </p:sp>
      <p:sp>
        <p:nvSpPr>
          <p:cNvPr id="8" name="7 Marcador de pie de página"/>
          <p:cNvSpPr>
            <a:spLocks noGrp="1"/>
          </p:cNvSpPr>
          <p:nvPr>
            <p:ph type="ftr" sz="quarter" idx="12"/>
          </p:nvPr>
        </p:nvSpPr>
        <p:spPr/>
        <p:txBody>
          <a:bodyPr rtlCol="0"/>
          <a:lstStyle/>
          <a:p>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317EA8F-FF41-4341-96BD-FE031859CC08}" type="datetimeFigureOut">
              <a:rPr lang="es-ES" smtClean="0"/>
              <a:pPr/>
              <a:t>13/01/2015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CFD172F7-180F-4886-8843-B119A29EC969}"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1317EA8F-FF41-4341-96BD-FE031859CC08}" type="datetimeFigureOut">
              <a:rPr lang="es-ES" smtClean="0"/>
              <a:pPr/>
              <a:t>13/01/2015</a:t>
            </a:fld>
            <a:endParaRPr lang="es-ES"/>
          </a:p>
        </p:txBody>
      </p:sp>
      <p:sp>
        <p:nvSpPr>
          <p:cNvPr id="22" name="21 Marcador de número de diapositiva"/>
          <p:cNvSpPr>
            <a:spLocks noGrp="1"/>
          </p:cNvSpPr>
          <p:nvPr>
            <p:ph type="sldNum" sz="quarter" idx="15"/>
          </p:nvPr>
        </p:nvSpPr>
        <p:spPr/>
        <p:txBody>
          <a:bodyPr rtlCol="0"/>
          <a:lstStyle/>
          <a:p>
            <a:fld id="{CFD172F7-180F-4886-8843-B119A29EC969}" type="slidenum">
              <a:rPr lang="es-ES" smtClean="0"/>
              <a:pPr/>
              <a:t>‹Nº›</a:t>
            </a:fld>
            <a:endParaRPr lang="es-ES"/>
          </a:p>
        </p:txBody>
      </p:sp>
      <p:sp>
        <p:nvSpPr>
          <p:cNvPr id="23" name="22 Marcador de pie de página"/>
          <p:cNvSpPr>
            <a:spLocks noGrp="1"/>
          </p:cNvSpPr>
          <p:nvPr>
            <p:ph type="ftr" sz="quarter" idx="16"/>
          </p:nvPr>
        </p:nvSpPr>
        <p:spPr/>
        <p:txBody>
          <a:bodyPr rtlCol="0"/>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1317EA8F-FF41-4341-96BD-FE031859CC08}" type="datetimeFigureOut">
              <a:rPr lang="es-ES" smtClean="0"/>
              <a:pPr/>
              <a:t>13/01/2015</a:t>
            </a:fld>
            <a:endParaRPr lang="es-ES"/>
          </a:p>
        </p:txBody>
      </p:sp>
      <p:sp>
        <p:nvSpPr>
          <p:cNvPr id="18" name="17 Marcador de número de diapositiva"/>
          <p:cNvSpPr>
            <a:spLocks noGrp="1"/>
          </p:cNvSpPr>
          <p:nvPr>
            <p:ph type="sldNum" sz="quarter" idx="11"/>
          </p:nvPr>
        </p:nvSpPr>
        <p:spPr/>
        <p:txBody>
          <a:bodyPr rtlCol="0"/>
          <a:lstStyle/>
          <a:p>
            <a:fld id="{CFD172F7-180F-4886-8843-B119A29EC969}" type="slidenum">
              <a:rPr lang="es-ES" smtClean="0"/>
              <a:pPr/>
              <a:t>‹Nº›</a:t>
            </a:fld>
            <a:endParaRPr lang="es-ES"/>
          </a:p>
        </p:txBody>
      </p:sp>
      <p:sp>
        <p:nvSpPr>
          <p:cNvPr id="21" name="20 Marcador de pie de página"/>
          <p:cNvSpPr>
            <a:spLocks noGrp="1"/>
          </p:cNvSpPr>
          <p:nvPr>
            <p:ph type="ftr" sz="quarter" idx="12"/>
          </p:nvPr>
        </p:nvSpPr>
        <p:spPr/>
        <p:txBody>
          <a:bodyPr rtlCol="0"/>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317EA8F-FF41-4341-96BD-FE031859CC08}" type="datetimeFigureOut">
              <a:rPr lang="es-ES" smtClean="0"/>
              <a:pPr/>
              <a:t>13/01/2015</a:t>
            </a:fld>
            <a:endParaRPr lang="es-ES"/>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E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FD172F7-180F-4886-8843-B119A29EC969}"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lafurgonetafantastica.blogspot.com.e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www.de.argayall.com/kontakt/" TargetMode="External"/><Relationship Id="rId5" Type="http://schemas.openxmlformats.org/officeDocument/2006/relationships/hyperlink" Target="http://www.de.argayall.com/meditation/" TargetMode="External"/><Relationship Id="rId4" Type="http://schemas.openxmlformats.org/officeDocument/2006/relationships/hyperlink" Target="http://www.elcabrito.es/hotel-el-cabrito/massage-yoga/massage.html?L=2/robots.tx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http://www.zonu.com/images/0X0/2010-10-12-12237/Mapa-de-carreteras-de-la-isla-La-Gomera.jpg"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www.elcabrito.es/hotel-el-cabrito/massage-yoga/massage.html" TargetMode="External"/><Relationship Id="rId4" Type="http://schemas.openxmlformats.org/officeDocument/2006/relationships/hyperlink" Target="http://www.elcabrito.es/hotel-el-cabrito/los-seminarios/seminarios-de-yoga.html?L=1"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www.movesintoconsciousness.com/5-rhythms/workshops/advanced-workshops/reflections-retreat/" TargetMode="External"/><Relationship Id="rId4" Type="http://schemas.openxmlformats.org/officeDocument/2006/relationships/hyperlink" Target="http://www.de.argayall.com/medita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1166810" y="2214554"/>
          <a:ext cx="6834214" cy="1847945"/>
        </p:xfrm>
        <a:graphic>
          <a:graphicData uri="http://schemas.openxmlformats.org/drawingml/2006/table">
            <a:tbl>
              <a:tblPr/>
              <a:tblGrid>
                <a:gridCol w="6834214"/>
              </a:tblGrid>
              <a:tr h="1847945">
                <a:tc>
                  <a:txBody>
                    <a:bodyPr/>
                    <a:lstStyle/>
                    <a:p>
                      <a:pPr algn="ctr">
                        <a:lnSpc>
                          <a:spcPct val="115000"/>
                        </a:lnSpc>
                        <a:spcAft>
                          <a:spcPts val="0"/>
                        </a:spcAft>
                      </a:pPr>
                      <a:r>
                        <a:rPr lang="de-DE" sz="1900" dirty="0">
                          <a:latin typeface="Calibri"/>
                          <a:ea typeface="Calibri"/>
                          <a:cs typeface="Times New Roman"/>
                        </a:rPr>
                        <a:t>INDOOR 3</a:t>
                      </a:r>
                      <a:endParaRPr lang="es-ES" sz="1100" dirty="0">
                        <a:latin typeface="Calibri"/>
                        <a:ea typeface="Calibri"/>
                        <a:cs typeface="Times New Roman"/>
                      </a:endParaRPr>
                    </a:p>
                    <a:p>
                      <a:pPr algn="ctr">
                        <a:lnSpc>
                          <a:spcPct val="115000"/>
                        </a:lnSpc>
                        <a:spcAft>
                          <a:spcPts val="0"/>
                        </a:spcAft>
                      </a:pPr>
                      <a:r>
                        <a:rPr lang="de-DE" sz="1900" b="1" dirty="0">
                          <a:latin typeface="Calibri"/>
                          <a:ea typeface="Calibri"/>
                          <a:cs typeface="Times New Roman"/>
                        </a:rPr>
                        <a:t>SALUD Y BIENESTAR / GESUNDHEIT UND </a:t>
                      </a:r>
                      <a:r>
                        <a:rPr lang="de-DE" sz="1900" b="1" dirty="0" smtClean="0">
                          <a:latin typeface="Calibri"/>
                          <a:ea typeface="Calibri"/>
                          <a:cs typeface="Times New Roman"/>
                        </a:rPr>
                        <a:t>WOHLFÜHLEN / HEALTH</a:t>
                      </a:r>
                      <a:r>
                        <a:rPr lang="de-DE" sz="1900" b="1" baseline="0" dirty="0" smtClean="0">
                          <a:latin typeface="Calibri"/>
                          <a:ea typeface="Calibri"/>
                          <a:cs typeface="Times New Roman"/>
                        </a:rPr>
                        <a:t> AND WELLNESS</a:t>
                      </a:r>
                      <a:endParaRPr lang="es-ES" sz="1100" dirty="0">
                        <a:latin typeface="Calibri"/>
                        <a:ea typeface="Calibri"/>
                        <a:cs typeface="Times New Roman"/>
                      </a:endParaRPr>
                    </a:p>
                  </a:txBody>
                  <a:tcPr marL="66522" marR="665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nvGraphicFramePr>
        <p:xfrm>
          <a:off x="214282" y="1571612"/>
          <a:ext cx="8572560" cy="3714776"/>
        </p:xfrm>
        <a:graphic>
          <a:graphicData uri="http://schemas.openxmlformats.org/drawingml/2006/table">
            <a:tbl>
              <a:tblPr/>
              <a:tblGrid>
                <a:gridCol w="253626"/>
                <a:gridCol w="1372672"/>
                <a:gridCol w="1246480"/>
                <a:gridCol w="1499486"/>
                <a:gridCol w="1373293"/>
                <a:gridCol w="1373293"/>
                <a:gridCol w="1453710"/>
              </a:tblGrid>
              <a:tr h="440736">
                <a:tc gridSpan="7">
                  <a:txBody>
                    <a:bodyPr/>
                    <a:lstStyle/>
                    <a:p>
                      <a:pPr algn="ctr">
                        <a:lnSpc>
                          <a:spcPct val="115000"/>
                        </a:lnSpc>
                        <a:spcAft>
                          <a:spcPts val="0"/>
                        </a:spcAft>
                      </a:pPr>
                      <a:r>
                        <a:rPr lang="de-DE" sz="1400" b="1" dirty="0">
                          <a:latin typeface="Calibri"/>
                          <a:ea typeface="Calibri"/>
                          <a:cs typeface="Times New Roman"/>
                        </a:rPr>
                        <a:t>SALUD Y BIENESTAR / GESUNDHEIT UND WOHLFÜHLEN</a:t>
                      </a:r>
                      <a:endParaRPr lang="es-ES" sz="800" dirty="0">
                        <a:latin typeface="Calibri"/>
                        <a:ea typeface="Calibri"/>
                        <a:cs typeface="Times New Roman"/>
                      </a:endParaRPr>
                    </a:p>
                  </a:txBody>
                  <a:tcPr marL="47501" marR="47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503698">
                <a:tc>
                  <a:txBody>
                    <a:bodyPr/>
                    <a:lstStyle/>
                    <a:p>
                      <a:pPr algn="ctr">
                        <a:lnSpc>
                          <a:spcPct val="115000"/>
                        </a:lnSpc>
                        <a:spcAft>
                          <a:spcPts val="0"/>
                        </a:spcAft>
                      </a:pPr>
                      <a:endParaRPr lang="es-ES" sz="800" dirty="0">
                        <a:latin typeface="Calibri"/>
                        <a:ea typeface="Calibri"/>
                        <a:cs typeface="Times New Roman"/>
                      </a:endParaRPr>
                    </a:p>
                  </a:txBody>
                  <a:tcPr marL="47501" marR="47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800" b="1" dirty="0">
                          <a:latin typeface="Calibri"/>
                          <a:ea typeface="Calibri"/>
                          <a:cs typeface="Times New Roman"/>
                        </a:rPr>
                        <a:t>ACTIVIDAD</a:t>
                      </a:r>
                      <a:endParaRPr lang="es-ES" sz="800" dirty="0">
                        <a:latin typeface="Calibri"/>
                        <a:ea typeface="Calibri"/>
                        <a:cs typeface="Times New Roman"/>
                      </a:endParaRPr>
                    </a:p>
                  </a:txBody>
                  <a:tcPr marL="47501" marR="475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800" b="1" dirty="0">
                          <a:latin typeface="Calibri"/>
                          <a:ea typeface="Calibri"/>
                          <a:cs typeface="Times New Roman"/>
                        </a:rPr>
                        <a:t>NOMBRE DE LA EMPRESA</a:t>
                      </a:r>
                      <a:endParaRPr lang="es-ES" sz="800" dirty="0">
                        <a:latin typeface="Calibri"/>
                        <a:ea typeface="Calibri"/>
                        <a:cs typeface="Times New Roman"/>
                      </a:endParaRPr>
                    </a:p>
                  </a:txBody>
                  <a:tcPr marL="47501" marR="475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800" b="1" dirty="0">
                          <a:latin typeface="Calibri"/>
                          <a:ea typeface="Calibri"/>
                          <a:cs typeface="Times New Roman"/>
                        </a:rPr>
                        <a:t>DIRECCIÓN POSTAL</a:t>
                      </a:r>
                      <a:endParaRPr lang="es-ES" sz="800" dirty="0">
                        <a:latin typeface="Calibri"/>
                        <a:ea typeface="Calibri"/>
                        <a:cs typeface="Times New Roman"/>
                      </a:endParaRPr>
                    </a:p>
                  </a:txBody>
                  <a:tcPr marL="47501" marR="475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800" b="1" dirty="0">
                          <a:latin typeface="Calibri"/>
                          <a:ea typeface="Calibri"/>
                          <a:cs typeface="Times New Roman"/>
                        </a:rPr>
                        <a:t>TELÉFONO</a:t>
                      </a:r>
                      <a:endParaRPr lang="es-ES" sz="800" dirty="0">
                        <a:latin typeface="Calibri"/>
                        <a:ea typeface="Calibri"/>
                        <a:cs typeface="Times New Roman"/>
                      </a:endParaRPr>
                    </a:p>
                  </a:txBody>
                  <a:tcPr marL="47501" marR="475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800" b="1" dirty="0">
                          <a:latin typeface="Calibri"/>
                          <a:ea typeface="Calibri"/>
                          <a:cs typeface="Times New Roman"/>
                        </a:rPr>
                        <a:t>PÁGINA WEB (</a:t>
                      </a:r>
                      <a:r>
                        <a:rPr lang="es-ES" sz="800" b="1" dirty="0" err="1">
                          <a:latin typeface="Calibri"/>
                          <a:ea typeface="Calibri"/>
                          <a:cs typeface="Times New Roman"/>
                        </a:rPr>
                        <a:t>www</a:t>
                      </a:r>
                      <a:r>
                        <a:rPr lang="es-ES" sz="800" b="1" dirty="0">
                          <a:latin typeface="Calibri"/>
                          <a:ea typeface="Calibri"/>
                          <a:cs typeface="Times New Roman"/>
                        </a:rPr>
                        <a:t>.)</a:t>
                      </a:r>
                      <a:endParaRPr lang="es-ES" sz="800" dirty="0">
                        <a:latin typeface="Calibri"/>
                        <a:ea typeface="Calibri"/>
                        <a:cs typeface="Times New Roman"/>
                      </a:endParaRPr>
                    </a:p>
                  </a:txBody>
                  <a:tcPr marL="47501" marR="475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800" b="1">
                          <a:latin typeface="Calibri"/>
                          <a:ea typeface="Calibri"/>
                          <a:cs typeface="Times New Roman"/>
                        </a:rPr>
                        <a:t>MAIL (@)</a:t>
                      </a:r>
                      <a:endParaRPr lang="es-ES" sz="800">
                        <a:latin typeface="Calibri"/>
                        <a:ea typeface="Calibri"/>
                        <a:cs typeface="Times New Roman"/>
                      </a:endParaRPr>
                    </a:p>
                  </a:txBody>
                  <a:tcPr marL="47501" marR="475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5548">
                <a:tc>
                  <a:txBody>
                    <a:bodyPr/>
                    <a:lstStyle/>
                    <a:p>
                      <a:pPr algn="l">
                        <a:lnSpc>
                          <a:spcPct val="115000"/>
                        </a:lnSpc>
                        <a:spcAft>
                          <a:spcPts val="0"/>
                        </a:spcAft>
                      </a:pPr>
                      <a:r>
                        <a:rPr lang="es-ES" sz="800">
                          <a:latin typeface="Calibri"/>
                          <a:ea typeface="Calibri"/>
                          <a:cs typeface="Calibri"/>
                        </a:rPr>
                        <a:t>1</a:t>
                      </a:r>
                      <a:endParaRPr lang="es-ES" sz="800">
                        <a:latin typeface="Calibri"/>
                        <a:ea typeface="Calibri"/>
                        <a:cs typeface="Times New Roman"/>
                      </a:endParaRPr>
                    </a:p>
                  </a:txBody>
                  <a:tcPr marL="47501" marR="47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dirty="0">
                          <a:latin typeface="Calibri"/>
                          <a:ea typeface="Calibri"/>
                          <a:cs typeface="Times New Roman"/>
                        </a:rPr>
                        <a:t>Dinámicas de </a:t>
                      </a:r>
                      <a:r>
                        <a:rPr lang="es-ES" sz="800" dirty="0" smtClean="0">
                          <a:latin typeface="Calibri"/>
                          <a:ea typeface="Calibri"/>
                          <a:cs typeface="Times New Roman"/>
                        </a:rPr>
                        <a:t>grupo</a:t>
                      </a:r>
                      <a:endParaRPr lang="es-ES" sz="800" dirty="0">
                        <a:latin typeface="Calibri"/>
                        <a:ea typeface="Calibri"/>
                        <a:cs typeface="Times New Roman"/>
                      </a:endParaRPr>
                    </a:p>
                    <a:p>
                      <a:pPr algn="l">
                        <a:lnSpc>
                          <a:spcPct val="115000"/>
                        </a:lnSpc>
                        <a:spcAft>
                          <a:spcPts val="0"/>
                        </a:spcAft>
                      </a:pPr>
                      <a:r>
                        <a:rPr lang="es-ES" sz="800" dirty="0" err="1" smtClean="0">
                          <a:solidFill>
                            <a:srgbClr val="00B0F0"/>
                          </a:solidFill>
                          <a:latin typeface="Calibri"/>
                          <a:ea typeface="Calibri"/>
                          <a:cs typeface="Times New Roman"/>
                        </a:rPr>
                        <a:t>Gruppendynamik</a:t>
                      </a:r>
                      <a:r>
                        <a:rPr lang="es-ES" sz="800" dirty="0" smtClean="0">
                          <a:solidFill>
                            <a:srgbClr val="00B0F0"/>
                          </a:solidFill>
                          <a:latin typeface="Calibri"/>
                          <a:ea typeface="Calibri"/>
                          <a:cs typeface="Times New Roman"/>
                        </a:rPr>
                        <a:t>  </a:t>
                      </a:r>
                    </a:p>
                    <a:p>
                      <a:pPr algn="l">
                        <a:lnSpc>
                          <a:spcPct val="115000"/>
                        </a:lnSpc>
                        <a:spcAft>
                          <a:spcPts val="0"/>
                        </a:spcAft>
                      </a:pPr>
                      <a:r>
                        <a:rPr lang="en-US" sz="800" noProof="0" dirty="0" smtClean="0">
                          <a:solidFill>
                            <a:schemeClr val="accent3">
                              <a:lumMod val="75000"/>
                            </a:schemeClr>
                          </a:solidFill>
                          <a:latin typeface="Calibri"/>
                          <a:ea typeface="Calibri"/>
                          <a:cs typeface="Times New Roman"/>
                        </a:rPr>
                        <a:t>Group dynamics</a:t>
                      </a:r>
                    </a:p>
                    <a:p>
                      <a:pPr algn="l">
                        <a:lnSpc>
                          <a:spcPct val="115000"/>
                        </a:lnSpc>
                        <a:spcAft>
                          <a:spcPts val="0"/>
                        </a:spcAft>
                      </a:pPr>
                      <a:endParaRPr lang="es-ES" sz="800" dirty="0">
                        <a:latin typeface="Calibri"/>
                        <a:ea typeface="Calibri"/>
                        <a:cs typeface="Times New Roman"/>
                      </a:endParaRPr>
                    </a:p>
                  </a:txBody>
                  <a:tcPr marL="47501" marR="47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a:latin typeface="Calibri"/>
                          <a:ea typeface="Calibri"/>
                          <a:cs typeface="Times New Roman"/>
                        </a:rPr>
                        <a:t>Taller del Sol</a:t>
                      </a:r>
                    </a:p>
                  </a:txBody>
                  <a:tcPr marL="47501" marR="47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a:latin typeface="Calibri"/>
                          <a:ea typeface="Calibri"/>
                          <a:cs typeface="Times New Roman"/>
                        </a:rPr>
                        <a:t>Alojera, La Cumbrita s/n  38852</a:t>
                      </a:r>
                      <a:r>
                        <a:rPr lang="es-ES_tradnl" sz="800">
                          <a:latin typeface="Calibri"/>
                          <a:ea typeface="Calibri"/>
                          <a:cs typeface="Times New Roman"/>
                        </a:rPr>
                        <a:t> </a:t>
                      </a:r>
                      <a:endParaRPr lang="es-ES" sz="800">
                        <a:latin typeface="Calibri"/>
                        <a:ea typeface="Calibri"/>
                        <a:cs typeface="Times New Roman"/>
                      </a:endParaRPr>
                    </a:p>
                  </a:txBody>
                  <a:tcPr marL="47501" marR="47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a:latin typeface="Calibri"/>
                          <a:ea typeface="Calibri"/>
                          <a:cs typeface="Times New Roman"/>
                        </a:rPr>
                        <a:t>626235526</a:t>
                      </a:r>
                    </a:p>
                  </a:txBody>
                  <a:tcPr marL="47501" marR="47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u="sng">
                          <a:solidFill>
                            <a:srgbClr val="0000FF"/>
                          </a:solidFill>
                          <a:latin typeface="Calibri"/>
                          <a:ea typeface="Calibri"/>
                          <a:cs typeface="Times New Roman"/>
                          <a:hlinkClick r:id="rId3"/>
                        </a:rPr>
                        <a:t>http://lafurgonetafantastica.blogspot.com.es/</a:t>
                      </a:r>
                      <a:r>
                        <a:rPr lang="es-ES" sz="800">
                          <a:latin typeface="Calibri"/>
                          <a:ea typeface="Calibri"/>
                          <a:cs typeface="Times New Roman"/>
                        </a:rPr>
                        <a:t> </a:t>
                      </a:r>
                    </a:p>
                  </a:txBody>
                  <a:tcPr marL="47501" marR="47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a:latin typeface="Calibri"/>
                          <a:ea typeface="Calibri"/>
                          <a:cs typeface="Times New Roman"/>
                        </a:rPr>
                        <a:t>brotedemar@gmail.es</a:t>
                      </a:r>
                      <a:r>
                        <a:rPr lang="es-ES_tradnl" sz="800">
                          <a:latin typeface="Calibri"/>
                          <a:ea typeface="Calibri"/>
                          <a:cs typeface="Times New Roman"/>
                        </a:rPr>
                        <a:t> </a:t>
                      </a:r>
                      <a:endParaRPr lang="es-ES" sz="800">
                        <a:latin typeface="Calibri"/>
                        <a:ea typeface="Calibri"/>
                        <a:cs typeface="Times New Roman"/>
                      </a:endParaRPr>
                    </a:p>
                  </a:txBody>
                  <a:tcPr marL="47501" marR="47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9246">
                <a:tc>
                  <a:txBody>
                    <a:bodyPr/>
                    <a:lstStyle/>
                    <a:p>
                      <a:pPr algn="l">
                        <a:lnSpc>
                          <a:spcPct val="115000"/>
                        </a:lnSpc>
                        <a:spcAft>
                          <a:spcPts val="0"/>
                        </a:spcAft>
                      </a:pPr>
                      <a:r>
                        <a:rPr lang="es-ES" sz="800">
                          <a:latin typeface="Calibri"/>
                          <a:ea typeface="Calibri"/>
                          <a:cs typeface="Times New Roman"/>
                        </a:rPr>
                        <a:t>2</a:t>
                      </a:r>
                    </a:p>
                  </a:txBody>
                  <a:tcPr marL="47501" marR="47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de-DE" sz="800" dirty="0" smtClean="0">
                          <a:latin typeface="Calibri"/>
                          <a:ea typeface="Calibri"/>
                          <a:cs typeface="Times New Roman"/>
                        </a:rPr>
                        <a:t>Masages </a:t>
                      </a:r>
                      <a:r>
                        <a:rPr lang="de-DE" sz="800" dirty="0">
                          <a:latin typeface="Calibri"/>
                          <a:ea typeface="Calibri"/>
                          <a:cs typeface="Times New Roman"/>
                        </a:rPr>
                        <a:t>y Yoga</a:t>
                      </a:r>
                      <a:endParaRPr lang="es-ES" sz="800" dirty="0">
                        <a:latin typeface="Calibri"/>
                        <a:ea typeface="Calibri"/>
                        <a:cs typeface="Times New Roman"/>
                      </a:endParaRPr>
                    </a:p>
                    <a:p>
                      <a:pPr algn="l">
                        <a:lnSpc>
                          <a:spcPct val="115000"/>
                        </a:lnSpc>
                        <a:spcAft>
                          <a:spcPts val="0"/>
                        </a:spcAft>
                      </a:pPr>
                      <a:r>
                        <a:rPr lang="de-DE" sz="800" dirty="0">
                          <a:solidFill>
                            <a:srgbClr val="00B0F0"/>
                          </a:solidFill>
                          <a:latin typeface="Calibri"/>
                          <a:ea typeface="Calibri"/>
                          <a:cs typeface="Times New Roman"/>
                        </a:rPr>
                        <a:t>Massage und </a:t>
                      </a:r>
                      <a:r>
                        <a:rPr lang="de-DE" sz="800" dirty="0" smtClean="0">
                          <a:solidFill>
                            <a:srgbClr val="00B0F0"/>
                          </a:solidFill>
                          <a:latin typeface="Calibri"/>
                          <a:ea typeface="Calibri"/>
                          <a:cs typeface="Times New Roman"/>
                        </a:rPr>
                        <a:t>Yoga</a:t>
                      </a:r>
                    </a:p>
                    <a:p>
                      <a:pPr algn="l">
                        <a:lnSpc>
                          <a:spcPct val="115000"/>
                        </a:lnSpc>
                        <a:spcAft>
                          <a:spcPts val="0"/>
                        </a:spcAft>
                      </a:pPr>
                      <a:r>
                        <a:rPr lang="de-DE" sz="800" dirty="0" smtClean="0">
                          <a:solidFill>
                            <a:schemeClr val="accent3">
                              <a:lumMod val="75000"/>
                            </a:schemeClr>
                          </a:solidFill>
                          <a:latin typeface="Calibri"/>
                          <a:ea typeface="Calibri"/>
                          <a:cs typeface="Times New Roman"/>
                        </a:rPr>
                        <a:t>Massages and Yoga</a:t>
                      </a:r>
                      <a:endParaRPr lang="es-ES" sz="800" dirty="0">
                        <a:solidFill>
                          <a:schemeClr val="accent3">
                            <a:lumMod val="75000"/>
                          </a:schemeClr>
                        </a:solidFill>
                        <a:latin typeface="Calibri"/>
                        <a:ea typeface="Calibri"/>
                        <a:cs typeface="Times New Roman"/>
                      </a:endParaRPr>
                    </a:p>
                  </a:txBody>
                  <a:tcPr marL="47501" marR="47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a:latin typeface="Calibri"/>
                          <a:ea typeface="Calibri"/>
                          <a:cs typeface="Times New Roman"/>
                        </a:rPr>
                        <a:t>Hotel El Cabrito</a:t>
                      </a:r>
                    </a:p>
                  </a:txBody>
                  <a:tcPr marL="47501" marR="47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a:latin typeface="Calibri"/>
                          <a:ea typeface="Calibri"/>
                          <a:cs typeface="Times New Roman"/>
                        </a:rPr>
                        <a:t>Christel Staubitz</a:t>
                      </a:r>
                      <a:br>
                        <a:rPr lang="es-ES" sz="800">
                          <a:latin typeface="Calibri"/>
                          <a:ea typeface="Calibri"/>
                          <a:cs typeface="Times New Roman"/>
                        </a:rPr>
                      </a:br>
                      <a:r>
                        <a:rPr lang="es-ES" sz="800">
                          <a:latin typeface="Calibri"/>
                          <a:ea typeface="Calibri"/>
                          <a:cs typeface="Times New Roman"/>
                        </a:rPr>
                        <a:t>Finca El Cabrito, 38800 San Sebastián de la Gomera</a:t>
                      </a:r>
                    </a:p>
                  </a:txBody>
                  <a:tcPr marL="47501" marR="47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dirty="0">
                          <a:latin typeface="Calibri"/>
                          <a:ea typeface="Calibri"/>
                          <a:cs typeface="Times New Roman"/>
                        </a:rPr>
                        <a:t>0034 922 141614</a:t>
                      </a:r>
                    </a:p>
                  </a:txBody>
                  <a:tcPr marL="47501" marR="47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u="sng" dirty="0">
                          <a:solidFill>
                            <a:srgbClr val="0000FF"/>
                          </a:solidFill>
                          <a:latin typeface="Calibri"/>
                          <a:ea typeface="Calibri"/>
                          <a:cs typeface="Times New Roman"/>
                          <a:hlinkClick r:id="rId4"/>
                        </a:rPr>
                        <a:t>http://www.elcabrito.es/hotel-el-cabrito/massage-yoga/massage.html?L=2%2Frobots.txt</a:t>
                      </a:r>
                      <a:r>
                        <a:rPr lang="es-ES" sz="800" dirty="0">
                          <a:latin typeface="Calibri"/>
                          <a:ea typeface="Calibri"/>
                          <a:cs typeface="Times New Roman"/>
                        </a:rPr>
                        <a:t> </a:t>
                      </a:r>
                    </a:p>
                  </a:txBody>
                  <a:tcPr marL="47501" marR="47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a:latin typeface="Calibri"/>
                          <a:ea typeface="Calibri"/>
                          <a:cs typeface="Times New Roman"/>
                        </a:rPr>
                        <a:t>http://www.elcabrito.es/kontakt/kontaktformular.html</a:t>
                      </a:r>
                    </a:p>
                  </a:txBody>
                  <a:tcPr marL="47501" marR="47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5548">
                <a:tc>
                  <a:txBody>
                    <a:bodyPr/>
                    <a:lstStyle/>
                    <a:p>
                      <a:pPr algn="l">
                        <a:lnSpc>
                          <a:spcPct val="115000"/>
                        </a:lnSpc>
                        <a:spcAft>
                          <a:spcPts val="0"/>
                        </a:spcAft>
                      </a:pPr>
                      <a:r>
                        <a:rPr lang="es-ES" sz="800">
                          <a:latin typeface="Calibri"/>
                          <a:ea typeface="Calibri"/>
                          <a:cs typeface="Times New Roman"/>
                        </a:rPr>
                        <a:t>3</a:t>
                      </a:r>
                    </a:p>
                  </a:txBody>
                  <a:tcPr marL="47501" marR="47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dirty="0" smtClean="0">
                          <a:latin typeface="Calibri"/>
                          <a:ea typeface="Calibri"/>
                          <a:cs typeface="Times New Roman"/>
                        </a:rPr>
                        <a:t>Meditación </a:t>
                      </a:r>
                      <a:r>
                        <a:rPr lang="es-ES" sz="800" dirty="0">
                          <a:latin typeface="Calibri"/>
                          <a:ea typeface="Calibri"/>
                          <a:cs typeface="Times New Roman"/>
                        </a:rPr>
                        <a:t>y Yoga   </a:t>
                      </a:r>
                    </a:p>
                    <a:p>
                      <a:pPr algn="l">
                        <a:lnSpc>
                          <a:spcPct val="115000"/>
                        </a:lnSpc>
                        <a:spcAft>
                          <a:spcPts val="0"/>
                        </a:spcAft>
                      </a:pPr>
                      <a:r>
                        <a:rPr lang="es-ES" sz="800" dirty="0" err="1">
                          <a:solidFill>
                            <a:srgbClr val="00B0F0"/>
                          </a:solidFill>
                          <a:latin typeface="Calibri"/>
                          <a:ea typeface="Calibri"/>
                          <a:cs typeface="Times New Roman"/>
                        </a:rPr>
                        <a:t>Meditation</a:t>
                      </a:r>
                      <a:r>
                        <a:rPr lang="es-ES" sz="800" dirty="0">
                          <a:solidFill>
                            <a:srgbClr val="00B0F0"/>
                          </a:solidFill>
                          <a:latin typeface="Calibri"/>
                          <a:ea typeface="Calibri"/>
                          <a:cs typeface="Times New Roman"/>
                        </a:rPr>
                        <a:t> </a:t>
                      </a:r>
                      <a:r>
                        <a:rPr lang="es-ES" sz="800" dirty="0" err="1">
                          <a:solidFill>
                            <a:srgbClr val="00B0F0"/>
                          </a:solidFill>
                          <a:latin typeface="Calibri"/>
                          <a:ea typeface="Calibri"/>
                          <a:cs typeface="Times New Roman"/>
                        </a:rPr>
                        <a:t>und</a:t>
                      </a:r>
                      <a:r>
                        <a:rPr lang="es-ES" sz="800" dirty="0">
                          <a:solidFill>
                            <a:srgbClr val="00B0F0"/>
                          </a:solidFill>
                          <a:latin typeface="Calibri"/>
                          <a:ea typeface="Calibri"/>
                          <a:cs typeface="Times New Roman"/>
                        </a:rPr>
                        <a:t> </a:t>
                      </a:r>
                      <a:r>
                        <a:rPr lang="es-ES" sz="800" dirty="0" smtClean="0">
                          <a:solidFill>
                            <a:srgbClr val="00B0F0"/>
                          </a:solidFill>
                          <a:latin typeface="Calibri"/>
                          <a:ea typeface="Calibri"/>
                          <a:cs typeface="Times New Roman"/>
                        </a:rPr>
                        <a:t>Yoga</a:t>
                      </a:r>
                    </a:p>
                    <a:p>
                      <a:pPr algn="l">
                        <a:lnSpc>
                          <a:spcPct val="115000"/>
                        </a:lnSpc>
                        <a:spcAft>
                          <a:spcPts val="0"/>
                        </a:spcAft>
                      </a:pPr>
                      <a:r>
                        <a:rPr lang="en-US" sz="800" noProof="0" dirty="0" smtClean="0">
                          <a:solidFill>
                            <a:schemeClr val="accent3">
                              <a:lumMod val="75000"/>
                            </a:schemeClr>
                          </a:solidFill>
                          <a:latin typeface="Calibri"/>
                          <a:ea typeface="Calibri"/>
                          <a:cs typeface="Times New Roman"/>
                        </a:rPr>
                        <a:t>Meditation</a:t>
                      </a:r>
                      <a:r>
                        <a:rPr lang="en-US" sz="800" baseline="0" noProof="0" dirty="0" smtClean="0">
                          <a:solidFill>
                            <a:schemeClr val="accent3">
                              <a:lumMod val="75000"/>
                            </a:schemeClr>
                          </a:solidFill>
                          <a:latin typeface="Calibri"/>
                          <a:ea typeface="Calibri"/>
                          <a:cs typeface="Times New Roman"/>
                        </a:rPr>
                        <a:t> and Yoga</a:t>
                      </a:r>
                      <a:endParaRPr lang="en-US" sz="800" noProof="0" dirty="0">
                        <a:solidFill>
                          <a:schemeClr val="accent3">
                            <a:lumMod val="75000"/>
                          </a:schemeClr>
                        </a:solidFill>
                        <a:latin typeface="Calibri"/>
                        <a:ea typeface="Calibri"/>
                        <a:cs typeface="Times New Roman"/>
                      </a:endParaRPr>
                    </a:p>
                  </a:txBody>
                  <a:tcPr marL="47501" marR="47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a:latin typeface="Calibri"/>
                          <a:ea typeface="Calibri"/>
                          <a:cs typeface="Times New Roman"/>
                        </a:rPr>
                        <a:t>Finca Argayal</a:t>
                      </a:r>
                    </a:p>
                  </a:txBody>
                  <a:tcPr marL="47501" marR="47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a:latin typeface="Calibri"/>
                          <a:ea typeface="Calibri"/>
                          <a:cs typeface="Times New Roman"/>
                        </a:rPr>
                        <a:t>E-38870 Valle Gran Rey – La Gomera</a:t>
                      </a:r>
                    </a:p>
                  </a:txBody>
                  <a:tcPr marL="47501" marR="47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a:latin typeface="Calibri"/>
                          <a:ea typeface="Calibri"/>
                          <a:cs typeface="Times New Roman"/>
                        </a:rPr>
                        <a:t>+34-922-697008</a:t>
                      </a:r>
                    </a:p>
                  </a:txBody>
                  <a:tcPr marL="47501" marR="47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u="sng">
                          <a:solidFill>
                            <a:srgbClr val="0000FF"/>
                          </a:solidFill>
                          <a:latin typeface="Calibri"/>
                          <a:ea typeface="Calibri"/>
                          <a:cs typeface="Times New Roman"/>
                          <a:hlinkClick r:id="rId5"/>
                        </a:rPr>
                        <a:t>http://www.de.argayall.com/meditation/</a:t>
                      </a:r>
                      <a:r>
                        <a:rPr lang="es-ES" sz="800">
                          <a:latin typeface="Calibri"/>
                          <a:ea typeface="Calibri"/>
                          <a:cs typeface="Times New Roman"/>
                        </a:rPr>
                        <a:t>  </a:t>
                      </a:r>
                    </a:p>
                  </a:txBody>
                  <a:tcPr marL="47501" marR="47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s-ES" sz="800" u="sng" dirty="0">
                          <a:solidFill>
                            <a:srgbClr val="0000FF"/>
                          </a:solidFill>
                          <a:latin typeface="Calibri"/>
                          <a:ea typeface="Calibri"/>
                          <a:cs typeface="Times New Roman"/>
                          <a:hlinkClick r:id="rId6"/>
                        </a:rPr>
                        <a:t>http://www.de.argayall.com/kontakt/</a:t>
                      </a:r>
                      <a:r>
                        <a:rPr lang="es-ES" sz="800" dirty="0">
                          <a:latin typeface="Calibri"/>
                          <a:ea typeface="Calibri"/>
                          <a:cs typeface="Times New Roman"/>
                        </a:rPr>
                        <a:t> </a:t>
                      </a:r>
                    </a:p>
                  </a:txBody>
                  <a:tcPr marL="47501" marR="475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357158" y="1000108"/>
            <a:ext cx="500034" cy="461665"/>
          </a:xfrm>
          <a:prstGeom prst="rect">
            <a:avLst/>
          </a:prstGeom>
          <a:noFill/>
        </p:spPr>
        <p:txBody>
          <a:bodyPr wrap="square" rtlCol="0">
            <a:spAutoFit/>
          </a:bodyPr>
          <a:lstStyle/>
          <a:p>
            <a:r>
              <a:rPr lang="es-ES" sz="2400" dirty="0" smtClean="0"/>
              <a:t>1</a:t>
            </a:r>
            <a:endParaRPr lang="es-ES" sz="2400" dirty="0"/>
          </a:p>
        </p:txBody>
      </p:sp>
      <p:pic>
        <p:nvPicPr>
          <p:cNvPr id="6146" name="Picture 2" descr="http://www.zonu.com/images/0X0/2010-10-12-12237/Mapa-de-carreteras-de-la-isla-La-Gomera.jpg"/>
          <p:cNvPicPr>
            <a:picLocks noChangeAspect="1" noChangeArrowheads="1"/>
          </p:cNvPicPr>
          <p:nvPr/>
        </p:nvPicPr>
        <p:blipFill>
          <a:blip r:embed="rId2" r:link="rId3" cstate="print"/>
          <a:srcRect/>
          <a:stretch>
            <a:fillRect/>
          </a:stretch>
        </p:blipFill>
        <p:spPr bwMode="auto">
          <a:xfrm>
            <a:off x="1357290" y="714356"/>
            <a:ext cx="6826340" cy="5311970"/>
          </a:xfrm>
          <a:prstGeom prst="rect">
            <a:avLst/>
          </a:prstGeom>
          <a:noFill/>
          <a:ln w="9525">
            <a:noFill/>
            <a:miter lim="800000"/>
            <a:headEnd/>
            <a:tailEnd/>
          </a:ln>
        </p:spPr>
      </p:pic>
      <p:cxnSp>
        <p:nvCxnSpPr>
          <p:cNvPr id="6" name="5 Conector recto de flecha"/>
          <p:cNvCxnSpPr/>
          <p:nvPr/>
        </p:nvCxnSpPr>
        <p:spPr>
          <a:xfrm rot="10800000">
            <a:off x="642910" y="1214422"/>
            <a:ext cx="1785950" cy="10715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7 Conector recto de flecha"/>
          <p:cNvCxnSpPr/>
          <p:nvPr/>
        </p:nvCxnSpPr>
        <p:spPr>
          <a:xfrm rot="5400000">
            <a:off x="642910" y="3857628"/>
            <a:ext cx="2000264" cy="15716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flipV="1">
            <a:off x="6858016" y="3786190"/>
            <a:ext cx="1571636" cy="1428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 name="14 CuadroTexto"/>
          <p:cNvSpPr txBox="1"/>
          <p:nvPr/>
        </p:nvSpPr>
        <p:spPr>
          <a:xfrm>
            <a:off x="8429652" y="3538839"/>
            <a:ext cx="428596" cy="461665"/>
          </a:xfrm>
          <a:prstGeom prst="rect">
            <a:avLst/>
          </a:prstGeom>
          <a:noFill/>
        </p:spPr>
        <p:txBody>
          <a:bodyPr wrap="square" rtlCol="0">
            <a:spAutoFit/>
          </a:bodyPr>
          <a:lstStyle/>
          <a:p>
            <a:r>
              <a:rPr lang="es-ES" sz="2400" dirty="0" smtClean="0"/>
              <a:t>2</a:t>
            </a:r>
            <a:endParaRPr lang="es-ES" sz="2400" dirty="0"/>
          </a:p>
        </p:txBody>
      </p:sp>
      <p:sp>
        <p:nvSpPr>
          <p:cNvPr id="16" name="15 CuadroTexto"/>
          <p:cNvSpPr txBox="1"/>
          <p:nvPr/>
        </p:nvSpPr>
        <p:spPr>
          <a:xfrm>
            <a:off x="642942" y="5572140"/>
            <a:ext cx="428596" cy="461665"/>
          </a:xfrm>
          <a:prstGeom prst="rect">
            <a:avLst/>
          </a:prstGeom>
          <a:noFill/>
          <a:ln>
            <a:noFill/>
          </a:ln>
        </p:spPr>
        <p:txBody>
          <a:bodyPr wrap="square" rtlCol="0">
            <a:spAutoFit/>
          </a:bodyPr>
          <a:lstStyle/>
          <a:p>
            <a:r>
              <a:rPr lang="es-ES" sz="2400" dirty="0" smtClean="0"/>
              <a:t>3</a:t>
            </a:r>
            <a:endParaRPr lang="es-E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sz="6000" dirty="0"/>
              <a:t>1</a:t>
            </a:r>
            <a:r>
              <a:rPr lang="es-ES" dirty="0"/>
              <a:t> Dinámicas de grupo/</a:t>
            </a:r>
            <a:r>
              <a:rPr lang="es-ES" dirty="0" err="1">
                <a:solidFill>
                  <a:srgbClr val="00B0F0"/>
                </a:solidFill>
              </a:rPr>
              <a:t>Gruppendynamik</a:t>
            </a:r>
            <a:endParaRPr lang="es-ES" dirty="0">
              <a:solidFill>
                <a:srgbClr val="00B0F0"/>
              </a:solidFill>
            </a:endParaRPr>
          </a:p>
        </p:txBody>
      </p:sp>
      <p:sp>
        <p:nvSpPr>
          <p:cNvPr id="3" name="2 Marcador de contenido"/>
          <p:cNvSpPr>
            <a:spLocks noGrp="1"/>
          </p:cNvSpPr>
          <p:nvPr>
            <p:ph sz="quarter" idx="1"/>
          </p:nvPr>
        </p:nvSpPr>
        <p:spPr/>
        <p:txBody>
          <a:bodyPr>
            <a:normAutofit/>
          </a:bodyPr>
          <a:lstStyle/>
          <a:p>
            <a:r>
              <a:rPr lang="es-ES" sz="1800" dirty="0"/>
              <a:t>Ofrecen diversas dinámicas de grupo que buscan mejorar el ambiente de grupo y la convivencia. Algunas de esas dinámicas son: si yo fuera… ¿cuál sería y por qué?, mural con </a:t>
            </a:r>
            <a:r>
              <a:rPr lang="es-ES" sz="1800" dirty="0" err="1"/>
              <a:t>nosotr@s</a:t>
            </a:r>
            <a:r>
              <a:rPr lang="es-ES" sz="1800" dirty="0"/>
              <a:t>, construimos una torre</a:t>
            </a:r>
            <a:r>
              <a:rPr lang="es-ES" sz="1800" dirty="0" smtClean="0"/>
              <a:t>.</a:t>
            </a:r>
            <a:endParaRPr lang="es-ES" sz="1800" dirty="0"/>
          </a:p>
          <a:p>
            <a:r>
              <a:rPr lang="de-DE" sz="1800" dirty="0">
                <a:solidFill>
                  <a:srgbClr val="00B0F0"/>
                </a:solidFill>
              </a:rPr>
              <a:t>Es werden mehrere Gruppendynamiken angeboten, die die Atmosphäre in Gruppen und das Zusammenleben zu verbessern suchen. Einige dieser Dynamiken sind: Wenn ich ... wer wäre ich? und warum?, Wandbild mit uns, Wir bauen einen Turm</a:t>
            </a:r>
            <a:r>
              <a:rPr lang="de-DE" sz="1800" dirty="0" smtClean="0">
                <a:solidFill>
                  <a:srgbClr val="00B0F0"/>
                </a:solidFill>
              </a:rPr>
              <a:t>.</a:t>
            </a:r>
            <a:endParaRPr lang="es-ES" sz="1800" dirty="0" smtClean="0">
              <a:solidFill>
                <a:srgbClr val="00B0F0"/>
              </a:solidFill>
            </a:endParaRPr>
          </a:p>
          <a:p>
            <a:pPr algn="just"/>
            <a:r>
              <a:rPr lang="en-US" sz="1800" dirty="0" smtClean="0">
                <a:solidFill>
                  <a:schemeClr val="accent3">
                    <a:lumMod val="75000"/>
                  </a:schemeClr>
                </a:solidFill>
              </a:rPr>
              <a:t>They offer various group dynamics that seek to improve the atmosphere and links in the group. “If I were…”, “ What would it be and why?” “Mural with us”, “Build a tower”, etc.</a:t>
            </a:r>
          </a:p>
          <a:p>
            <a:endParaRPr lang="es-ES" sz="1800" dirty="0"/>
          </a:p>
          <a:p>
            <a:pPr>
              <a:buNone/>
            </a:pPr>
            <a:r>
              <a:rPr lang="es-ES" sz="1800" dirty="0" smtClean="0">
                <a:solidFill>
                  <a:srgbClr val="00B0F0"/>
                </a:solidFill>
              </a:rPr>
              <a:t>      </a:t>
            </a:r>
            <a:endParaRPr lang="es-ES" sz="1800" dirty="0"/>
          </a:p>
        </p:txBody>
      </p:sp>
      <p:pic>
        <p:nvPicPr>
          <p:cNvPr id="7170" name="Grafik 1"/>
          <p:cNvPicPr>
            <a:picLocks noChangeAspect="1" noChangeArrowheads="1"/>
          </p:cNvPicPr>
          <p:nvPr/>
        </p:nvPicPr>
        <p:blipFill>
          <a:blip r:embed="rId2" cstate="print"/>
          <a:srcRect/>
          <a:stretch>
            <a:fillRect/>
          </a:stretch>
        </p:blipFill>
        <p:spPr bwMode="auto">
          <a:xfrm>
            <a:off x="5076056" y="5035783"/>
            <a:ext cx="2428892" cy="1822217"/>
          </a:xfrm>
          <a:prstGeom prst="rect">
            <a:avLst/>
          </a:prstGeom>
          <a:noFill/>
          <a:ln w="9525">
            <a:noFill/>
            <a:miter lim="800000"/>
            <a:headEnd/>
            <a:tailEnd/>
          </a:ln>
        </p:spPr>
      </p:pic>
      <p:sp>
        <p:nvSpPr>
          <p:cNvPr id="5" name="4 CuadroTexto"/>
          <p:cNvSpPr txBox="1"/>
          <p:nvPr/>
        </p:nvSpPr>
        <p:spPr>
          <a:xfrm>
            <a:off x="3347864" y="6309320"/>
            <a:ext cx="1571636" cy="276999"/>
          </a:xfrm>
          <a:prstGeom prst="rect">
            <a:avLst/>
          </a:prstGeom>
          <a:noFill/>
        </p:spPr>
        <p:txBody>
          <a:bodyPr wrap="square" rtlCol="0">
            <a:spAutoFit/>
          </a:bodyPr>
          <a:lstStyle/>
          <a:p>
            <a:r>
              <a:rPr lang="es-ES" sz="1200" dirty="0" smtClean="0"/>
              <a:t>Ref.: foto privada</a:t>
            </a:r>
            <a:endParaRPr lang="es-E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0"/>
            <a:ext cx="7467600" cy="1647056"/>
          </a:xfrm>
        </p:spPr>
        <p:txBody>
          <a:bodyPr>
            <a:normAutofit fontScale="90000"/>
          </a:bodyPr>
          <a:lstStyle/>
          <a:p>
            <a:pPr algn="ctr"/>
            <a:r>
              <a:rPr lang="de-DE" sz="6000" dirty="0" smtClean="0"/>
              <a:t/>
            </a:r>
            <a:br>
              <a:rPr lang="de-DE" sz="6000" dirty="0" smtClean="0"/>
            </a:br>
            <a:r>
              <a:rPr lang="de-DE" sz="6000" dirty="0" smtClean="0"/>
              <a:t/>
            </a:r>
            <a:br>
              <a:rPr lang="de-DE" sz="6000" dirty="0" smtClean="0"/>
            </a:br>
            <a:r>
              <a:rPr lang="de-DE" sz="4900" dirty="0" smtClean="0"/>
              <a:t>2</a:t>
            </a:r>
            <a:r>
              <a:rPr lang="de-DE" dirty="0" smtClean="0"/>
              <a:t> </a:t>
            </a:r>
            <a:r>
              <a:rPr lang="de-DE" dirty="0"/>
              <a:t>Massage y Yoga</a:t>
            </a:r>
            <a:r>
              <a:rPr lang="de-DE" dirty="0" smtClean="0"/>
              <a:t>/ </a:t>
            </a:r>
            <a:r>
              <a:rPr lang="de-DE" dirty="0" smtClean="0">
                <a:solidFill>
                  <a:srgbClr val="00B0F0"/>
                </a:solidFill>
              </a:rPr>
              <a:t>Massage </a:t>
            </a:r>
            <a:r>
              <a:rPr lang="de-DE" dirty="0">
                <a:solidFill>
                  <a:srgbClr val="00B0F0"/>
                </a:solidFill>
              </a:rPr>
              <a:t>und </a:t>
            </a:r>
            <a:r>
              <a:rPr lang="de-DE" dirty="0" smtClean="0">
                <a:solidFill>
                  <a:srgbClr val="00B0F0"/>
                </a:solidFill>
              </a:rPr>
              <a:t>Yoga / </a:t>
            </a:r>
            <a:r>
              <a:rPr lang="de-DE" dirty="0" smtClean="0">
                <a:solidFill>
                  <a:schemeClr val="accent3">
                    <a:lumMod val="75000"/>
                  </a:schemeClr>
                </a:solidFill>
              </a:rPr>
              <a:t>massage and yoga</a:t>
            </a:r>
            <a:r>
              <a:rPr lang="es-ES" dirty="0"/>
              <a:t/>
            </a:r>
            <a:br>
              <a:rPr lang="es-ES" dirty="0"/>
            </a:br>
            <a:endParaRPr lang="es-ES" dirty="0"/>
          </a:p>
        </p:txBody>
      </p:sp>
      <p:sp>
        <p:nvSpPr>
          <p:cNvPr id="3" name="2 Marcador de contenido"/>
          <p:cNvSpPr>
            <a:spLocks noGrp="1"/>
          </p:cNvSpPr>
          <p:nvPr>
            <p:ph sz="quarter" idx="1"/>
          </p:nvPr>
        </p:nvSpPr>
        <p:spPr>
          <a:xfrm>
            <a:off x="467544" y="1124744"/>
            <a:ext cx="8229600" cy="5328592"/>
          </a:xfrm>
        </p:spPr>
        <p:txBody>
          <a:bodyPr>
            <a:normAutofit/>
          </a:bodyPr>
          <a:lstStyle/>
          <a:p>
            <a:pPr algn="just"/>
            <a:r>
              <a:rPr lang="es-ES" sz="1600" dirty="0"/>
              <a:t>Desde la sala de seminarios se darán clases de yoga con espectaculares vistas al mar. </a:t>
            </a:r>
            <a:r>
              <a:rPr lang="es-ES" sz="1600" dirty="0" err="1" smtClean="0"/>
              <a:t>Susanne</a:t>
            </a:r>
            <a:r>
              <a:rPr lang="es-ES" sz="1600" dirty="0" smtClean="0"/>
              <a:t> es una masajista certificada. Ofrece Masaje Sueco, Drenaje Linfático, </a:t>
            </a:r>
            <a:r>
              <a:rPr lang="es-ES" sz="1600" dirty="0" err="1" smtClean="0"/>
              <a:t>Lomi</a:t>
            </a:r>
            <a:r>
              <a:rPr lang="es-ES" sz="1600" dirty="0" smtClean="0"/>
              <a:t> </a:t>
            </a:r>
            <a:r>
              <a:rPr lang="es-ES" sz="1600" dirty="0" err="1" smtClean="0"/>
              <a:t>Lomi</a:t>
            </a:r>
            <a:r>
              <a:rPr lang="es-ES" sz="1600" dirty="0" smtClean="0"/>
              <a:t> - Masaje de Templo Hawaiano,  aloe vera,  programa de cuidado facial y Aloe Vera </a:t>
            </a:r>
            <a:r>
              <a:rPr lang="es-ES" sz="1600" dirty="0" err="1" smtClean="0"/>
              <a:t>Frischgelpackung</a:t>
            </a:r>
            <a:r>
              <a:rPr lang="es-ES" sz="1600" dirty="0" smtClean="0"/>
              <a:t>.</a:t>
            </a:r>
          </a:p>
          <a:p>
            <a:pPr algn="just"/>
            <a:r>
              <a:rPr lang="de-DE" sz="1600" dirty="0" smtClean="0">
                <a:solidFill>
                  <a:srgbClr val="00B0F0"/>
                </a:solidFill>
              </a:rPr>
              <a:t>Im </a:t>
            </a:r>
            <a:r>
              <a:rPr lang="de-DE" sz="1600" dirty="0">
                <a:solidFill>
                  <a:srgbClr val="00B0F0"/>
                </a:solidFill>
              </a:rPr>
              <a:t>Seminarraum wird Yoga-Unterricht gegeben mit spektakulärem Blick aufs </a:t>
            </a:r>
            <a:r>
              <a:rPr lang="de-DE" sz="1600" dirty="0" smtClean="0">
                <a:solidFill>
                  <a:srgbClr val="00B0F0"/>
                </a:solidFill>
              </a:rPr>
              <a:t>Meer.Susanne </a:t>
            </a:r>
            <a:r>
              <a:rPr lang="de-DE" sz="1600" dirty="0">
                <a:solidFill>
                  <a:srgbClr val="00B0F0"/>
                </a:solidFill>
              </a:rPr>
              <a:t>ist staatlich geprüfte Masseurin. Sie bietet Klassische Massage, Lymphdrainage, Lomi-Lomi - Hawaiianische Tempelmassage, Aloe Vera, Gesichts Pflegeprogramm und Aloe Vera Frischgelpackung an</a:t>
            </a:r>
            <a:r>
              <a:rPr lang="de-DE" sz="1600" dirty="0" smtClean="0">
                <a:solidFill>
                  <a:srgbClr val="00B0F0"/>
                </a:solidFill>
              </a:rPr>
              <a:t>.</a:t>
            </a:r>
          </a:p>
          <a:p>
            <a:pPr algn="just"/>
            <a:r>
              <a:rPr lang="de-DE" sz="1600" dirty="0" smtClean="0">
                <a:solidFill>
                  <a:schemeClr val="accent3">
                    <a:lumMod val="75000"/>
                  </a:schemeClr>
                </a:solidFill>
              </a:rPr>
              <a:t>We have yoga classes in a room with spectacular sea views. Susanne is our certified massagist. </a:t>
            </a:r>
            <a:r>
              <a:rPr lang="de-DE" sz="1600" dirty="0" smtClean="0">
                <a:solidFill>
                  <a:schemeClr val="accent3">
                    <a:lumMod val="75000"/>
                  </a:schemeClr>
                </a:solidFill>
              </a:rPr>
              <a:t>She offers Swedish Massage, lymphatic drainage, Lomi Lomi- Hawaiian temple massage, aloe vera, facial care </a:t>
            </a:r>
            <a:r>
              <a:rPr lang="de-DE" sz="1600" dirty="0" smtClean="0">
                <a:solidFill>
                  <a:schemeClr val="accent3">
                    <a:lumMod val="75000"/>
                  </a:schemeClr>
                </a:solidFill>
              </a:rPr>
              <a:t>program and </a:t>
            </a:r>
            <a:r>
              <a:rPr lang="es-ES" sz="1600" dirty="0" smtClean="0">
                <a:solidFill>
                  <a:schemeClr val="accent3">
                    <a:lumMod val="75000"/>
                  </a:schemeClr>
                </a:solidFill>
              </a:rPr>
              <a:t>Aloe Vera </a:t>
            </a:r>
            <a:r>
              <a:rPr lang="es-ES" sz="1600" dirty="0" err="1" smtClean="0">
                <a:solidFill>
                  <a:schemeClr val="accent3">
                    <a:lumMod val="75000"/>
                  </a:schemeClr>
                </a:solidFill>
              </a:rPr>
              <a:t>Frischgelpackung</a:t>
            </a:r>
            <a:r>
              <a:rPr lang="es-ES" sz="1600" dirty="0" smtClean="0">
                <a:solidFill>
                  <a:schemeClr val="accent3">
                    <a:lumMod val="75000"/>
                  </a:schemeClr>
                </a:solidFill>
              </a:rPr>
              <a:t>. </a:t>
            </a:r>
            <a:endParaRPr lang="es-ES" sz="1600" dirty="0">
              <a:solidFill>
                <a:schemeClr val="accent3">
                  <a:lumMod val="75000"/>
                </a:schemeClr>
              </a:solidFill>
            </a:endParaRPr>
          </a:p>
          <a:p>
            <a:pPr>
              <a:buNone/>
            </a:pPr>
            <a:r>
              <a:rPr lang="es-ES" dirty="0"/>
              <a:t/>
            </a:r>
            <a:br>
              <a:rPr lang="es-ES" dirty="0"/>
            </a:br>
            <a:endParaRPr lang="es-ES" dirty="0"/>
          </a:p>
        </p:txBody>
      </p:sp>
      <p:pic>
        <p:nvPicPr>
          <p:cNvPr id="8194" name="Grafik 2"/>
          <p:cNvPicPr>
            <a:picLocks noChangeAspect="1" noChangeArrowheads="1"/>
          </p:cNvPicPr>
          <p:nvPr/>
        </p:nvPicPr>
        <p:blipFill>
          <a:blip r:embed="rId2" cstate="print"/>
          <a:srcRect/>
          <a:stretch>
            <a:fillRect/>
          </a:stretch>
        </p:blipFill>
        <p:spPr bwMode="auto">
          <a:xfrm>
            <a:off x="5868144" y="4581128"/>
            <a:ext cx="2422525" cy="1614488"/>
          </a:xfrm>
          <a:prstGeom prst="rect">
            <a:avLst/>
          </a:prstGeom>
          <a:noFill/>
          <a:ln w="9525">
            <a:noFill/>
            <a:miter lim="800000"/>
            <a:headEnd/>
            <a:tailEnd/>
          </a:ln>
        </p:spPr>
      </p:pic>
      <p:pic>
        <p:nvPicPr>
          <p:cNvPr id="8195" name="Grafik 5"/>
          <p:cNvPicPr>
            <a:picLocks noChangeAspect="1" noChangeArrowheads="1"/>
          </p:cNvPicPr>
          <p:nvPr/>
        </p:nvPicPr>
        <p:blipFill>
          <a:blip r:embed="rId3" cstate="print"/>
          <a:srcRect/>
          <a:stretch>
            <a:fillRect/>
          </a:stretch>
        </p:blipFill>
        <p:spPr bwMode="auto">
          <a:xfrm>
            <a:off x="683568" y="4437112"/>
            <a:ext cx="2286016" cy="1527488"/>
          </a:xfrm>
          <a:prstGeom prst="rect">
            <a:avLst/>
          </a:prstGeom>
          <a:noFill/>
          <a:ln w="9525">
            <a:noFill/>
            <a:miter lim="800000"/>
            <a:headEnd/>
            <a:tailEnd/>
          </a:ln>
        </p:spPr>
      </p:pic>
      <p:sp>
        <p:nvSpPr>
          <p:cNvPr id="6" name="5 CuadroTexto"/>
          <p:cNvSpPr txBox="1"/>
          <p:nvPr/>
        </p:nvSpPr>
        <p:spPr>
          <a:xfrm>
            <a:off x="611560" y="5949280"/>
            <a:ext cx="2428860" cy="553998"/>
          </a:xfrm>
          <a:prstGeom prst="rect">
            <a:avLst/>
          </a:prstGeom>
          <a:noFill/>
        </p:spPr>
        <p:txBody>
          <a:bodyPr wrap="square" rtlCol="0">
            <a:spAutoFit/>
          </a:bodyPr>
          <a:lstStyle/>
          <a:p>
            <a:r>
              <a:rPr lang="de-DE" sz="1000" dirty="0" smtClean="0"/>
              <a:t>Ref.: </a:t>
            </a:r>
            <a:r>
              <a:rPr lang="es-ES" sz="1000" u="sng" dirty="0" smtClean="0">
                <a:hlinkClick r:id="rId4"/>
              </a:rPr>
              <a:t>http://www.elcabrito.es/hotel-el-cabrito/los-seminarios/seminarios-de-yoga.html?L=1</a:t>
            </a:r>
            <a:endParaRPr lang="es-ES" sz="1000" dirty="0"/>
          </a:p>
        </p:txBody>
      </p:sp>
      <p:sp>
        <p:nvSpPr>
          <p:cNvPr id="7" name="6 CuadroTexto"/>
          <p:cNvSpPr txBox="1"/>
          <p:nvPr/>
        </p:nvSpPr>
        <p:spPr>
          <a:xfrm>
            <a:off x="4211960" y="4293096"/>
            <a:ext cx="1500198" cy="1177245"/>
          </a:xfrm>
          <a:prstGeom prst="rect">
            <a:avLst/>
          </a:prstGeom>
          <a:noFill/>
        </p:spPr>
        <p:txBody>
          <a:bodyPr wrap="square" rtlCol="0">
            <a:spAutoFit/>
          </a:bodyPr>
          <a:lstStyle/>
          <a:p>
            <a:r>
              <a:rPr lang="es-ES" sz="1050" dirty="0" smtClean="0"/>
              <a:t>Ref.: </a:t>
            </a:r>
            <a:r>
              <a:rPr lang="es-ES" sz="1050" dirty="0" smtClean="0">
                <a:hlinkClick r:id="rId5"/>
              </a:rPr>
              <a:t>http://www.elcabrito.es/hotel-el-cabrito/massage-yoga/massage.html</a:t>
            </a:r>
            <a:endParaRPr lang="es-ES" sz="1050" dirty="0" smtClean="0"/>
          </a:p>
          <a:p>
            <a:endParaRPr lang="es-E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sz="6000" dirty="0"/>
              <a:t>3 </a:t>
            </a:r>
            <a:r>
              <a:rPr lang="es-ES" dirty="0" smtClean="0"/>
              <a:t>Meditación </a:t>
            </a:r>
            <a:r>
              <a:rPr lang="es-ES" dirty="0"/>
              <a:t>y Yoga</a:t>
            </a:r>
            <a:r>
              <a:rPr lang="es-ES" dirty="0" smtClean="0"/>
              <a:t>/ </a:t>
            </a:r>
            <a:r>
              <a:rPr lang="es-ES" dirty="0" err="1" smtClean="0">
                <a:solidFill>
                  <a:srgbClr val="00B0F0"/>
                </a:solidFill>
              </a:rPr>
              <a:t>Meditation</a:t>
            </a:r>
            <a:r>
              <a:rPr lang="es-ES" dirty="0" smtClean="0">
                <a:solidFill>
                  <a:srgbClr val="00B0F0"/>
                </a:solidFill>
              </a:rPr>
              <a:t> </a:t>
            </a:r>
            <a:r>
              <a:rPr lang="es-ES" dirty="0" err="1">
                <a:solidFill>
                  <a:srgbClr val="00B0F0"/>
                </a:solidFill>
              </a:rPr>
              <a:t>und</a:t>
            </a:r>
            <a:r>
              <a:rPr lang="es-ES" dirty="0">
                <a:solidFill>
                  <a:srgbClr val="00B0F0"/>
                </a:solidFill>
              </a:rPr>
              <a:t> </a:t>
            </a:r>
            <a:r>
              <a:rPr lang="es-ES" dirty="0" smtClean="0">
                <a:solidFill>
                  <a:srgbClr val="00B0F0"/>
                </a:solidFill>
              </a:rPr>
              <a:t>Yoga / </a:t>
            </a:r>
            <a:r>
              <a:rPr lang="es-ES" dirty="0" err="1" smtClean="0">
                <a:solidFill>
                  <a:schemeClr val="accent3">
                    <a:lumMod val="75000"/>
                  </a:schemeClr>
                </a:solidFill>
              </a:rPr>
              <a:t>meditation</a:t>
            </a:r>
            <a:r>
              <a:rPr lang="es-ES" dirty="0" smtClean="0">
                <a:solidFill>
                  <a:schemeClr val="accent3">
                    <a:lumMod val="75000"/>
                  </a:schemeClr>
                </a:solidFill>
              </a:rPr>
              <a:t> and yoga</a:t>
            </a:r>
            <a:endParaRPr lang="es-ES" dirty="0">
              <a:solidFill>
                <a:srgbClr val="00B0F0"/>
              </a:solidFill>
            </a:endParaRPr>
          </a:p>
        </p:txBody>
      </p:sp>
      <p:sp>
        <p:nvSpPr>
          <p:cNvPr id="3" name="2 Marcador de contenido"/>
          <p:cNvSpPr>
            <a:spLocks noGrp="1"/>
          </p:cNvSpPr>
          <p:nvPr>
            <p:ph sz="quarter" idx="1"/>
          </p:nvPr>
        </p:nvSpPr>
        <p:spPr/>
        <p:txBody>
          <a:bodyPr>
            <a:normAutofit/>
          </a:bodyPr>
          <a:lstStyle/>
          <a:p>
            <a:pPr algn="just"/>
            <a:r>
              <a:rPr lang="es-ES" sz="1600" dirty="0"/>
              <a:t>Las meditaciones provienen de diferentes tradiciones. Algunos son dinámicas, otras son más tranquilas. Todos tienen en común  la idea de mirar hacia adentro y </a:t>
            </a:r>
            <a:r>
              <a:rPr lang="es-ES" sz="1600" dirty="0" smtClean="0"/>
              <a:t>relajarse. Todos </a:t>
            </a:r>
            <a:r>
              <a:rPr lang="es-ES" sz="1600" dirty="0"/>
              <a:t>los </a:t>
            </a:r>
            <a:r>
              <a:rPr lang="es-ES" sz="1600" dirty="0" smtClean="0"/>
              <a:t>días, excepto </a:t>
            </a:r>
            <a:r>
              <a:rPr lang="es-ES" sz="1600" dirty="0"/>
              <a:t>los martes, ofrecemos diversas meditaciones y yoga. Meditaciones cuestan 3€,  yoga 5€</a:t>
            </a:r>
            <a:r>
              <a:rPr lang="es-ES" sz="1600" dirty="0" smtClean="0"/>
              <a:t>.</a:t>
            </a:r>
            <a:r>
              <a:rPr lang="es-ES" sz="1600" dirty="0"/>
              <a:t> </a:t>
            </a:r>
          </a:p>
          <a:p>
            <a:r>
              <a:rPr lang="de-DE" sz="1600" dirty="0">
                <a:solidFill>
                  <a:srgbClr val="00B0F0"/>
                </a:solidFill>
              </a:rPr>
              <a:t>Die Meditationen</a:t>
            </a:r>
            <a:r>
              <a:rPr lang="de-DE" sz="1600" b="1" dirty="0">
                <a:solidFill>
                  <a:srgbClr val="00B0F0"/>
                </a:solidFill>
              </a:rPr>
              <a:t> </a:t>
            </a:r>
            <a:r>
              <a:rPr lang="de-DE" sz="1600" dirty="0">
                <a:solidFill>
                  <a:srgbClr val="00B0F0"/>
                </a:solidFill>
              </a:rPr>
              <a:t>kommen aus unterschiedlichen Traditionen. Einige sind dynamisch, andere eher ruhig. Allen gemeinsam ist die Idee, nach innen zu schauen und sich zu </a:t>
            </a:r>
            <a:r>
              <a:rPr lang="de-DE" sz="1600" dirty="0" smtClean="0">
                <a:solidFill>
                  <a:srgbClr val="00B0F0"/>
                </a:solidFill>
              </a:rPr>
              <a:t>entspannen. </a:t>
            </a:r>
            <a:r>
              <a:rPr lang="de-AT" sz="1600" dirty="0" smtClean="0">
                <a:solidFill>
                  <a:srgbClr val="00B0F0"/>
                </a:solidFill>
              </a:rPr>
              <a:t>Täglich </a:t>
            </a:r>
            <a:r>
              <a:rPr lang="de-AT" sz="1600" dirty="0">
                <a:solidFill>
                  <a:srgbClr val="00B0F0"/>
                </a:solidFill>
              </a:rPr>
              <a:t>außer Dienstags bieten wir verschiedene Meditationen und Yoga an. </a:t>
            </a:r>
            <a:r>
              <a:rPr lang="de-DE" sz="1600" dirty="0">
                <a:solidFill>
                  <a:srgbClr val="00B0F0"/>
                </a:solidFill>
              </a:rPr>
              <a:t>Meditationen kosten 3 Euro, Yoga 5 Euro</a:t>
            </a:r>
            <a:r>
              <a:rPr lang="de-DE" sz="1600" dirty="0" smtClean="0">
                <a:solidFill>
                  <a:srgbClr val="00B0F0"/>
                </a:solidFill>
              </a:rPr>
              <a:t>.</a:t>
            </a:r>
          </a:p>
          <a:p>
            <a:r>
              <a:rPr lang="en-US" sz="1600" dirty="0" smtClean="0">
                <a:solidFill>
                  <a:schemeClr val="accent3">
                    <a:lumMod val="75000"/>
                  </a:schemeClr>
                </a:solidFill>
              </a:rPr>
              <a:t>Meditations come from different traditions. Some are dynamic and others are quieter, but all of them have in common the idea of looking inwards  and the search for relax. Every day, except Tuesdays, we offer various meditations and yoga. Mediations cost 3euros and yoga 5 </a:t>
            </a:r>
            <a:r>
              <a:rPr lang="en-US" sz="1600" dirty="0" err="1" smtClean="0">
                <a:solidFill>
                  <a:schemeClr val="accent3">
                    <a:lumMod val="75000"/>
                  </a:schemeClr>
                </a:solidFill>
              </a:rPr>
              <a:t>euros</a:t>
            </a:r>
            <a:endParaRPr lang="en-US" sz="1600" dirty="0" smtClean="0">
              <a:solidFill>
                <a:schemeClr val="accent3">
                  <a:lumMod val="75000"/>
                </a:schemeClr>
              </a:solidFill>
            </a:endParaRPr>
          </a:p>
          <a:p>
            <a:endParaRPr lang="es-ES" sz="1600" dirty="0">
              <a:solidFill>
                <a:srgbClr val="00B0F0"/>
              </a:solidFill>
            </a:endParaRPr>
          </a:p>
          <a:p>
            <a:endParaRPr lang="es-ES" dirty="0"/>
          </a:p>
          <a:p>
            <a:endParaRPr lang="es-ES" dirty="0"/>
          </a:p>
        </p:txBody>
      </p:sp>
      <p:pic>
        <p:nvPicPr>
          <p:cNvPr id="9218" name="Grafik 6"/>
          <p:cNvPicPr>
            <a:picLocks noChangeAspect="1" noChangeArrowheads="1"/>
          </p:cNvPicPr>
          <p:nvPr/>
        </p:nvPicPr>
        <p:blipFill>
          <a:blip r:embed="rId2" cstate="print"/>
          <a:srcRect/>
          <a:stretch>
            <a:fillRect/>
          </a:stretch>
        </p:blipFill>
        <p:spPr bwMode="auto">
          <a:xfrm>
            <a:off x="2500298" y="5326882"/>
            <a:ext cx="1857388" cy="1393041"/>
          </a:xfrm>
          <a:prstGeom prst="rect">
            <a:avLst/>
          </a:prstGeom>
          <a:noFill/>
          <a:ln w="9525">
            <a:noFill/>
            <a:miter lim="800000"/>
            <a:headEnd/>
            <a:tailEnd/>
          </a:ln>
        </p:spPr>
      </p:pic>
      <p:pic>
        <p:nvPicPr>
          <p:cNvPr id="9219" name="Grafik 3"/>
          <p:cNvPicPr>
            <a:picLocks noChangeAspect="1" noChangeArrowheads="1"/>
          </p:cNvPicPr>
          <p:nvPr/>
        </p:nvPicPr>
        <p:blipFill>
          <a:blip r:embed="rId3" cstate="print"/>
          <a:srcRect/>
          <a:stretch>
            <a:fillRect/>
          </a:stretch>
        </p:blipFill>
        <p:spPr bwMode="auto">
          <a:xfrm>
            <a:off x="4714876" y="5357826"/>
            <a:ext cx="2286016" cy="1425069"/>
          </a:xfrm>
          <a:prstGeom prst="rect">
            <a:avLst/>
          </a:prstGeom>
          <a:noFill/>
          <a:ln w="9525">
            <a:noFill/>
            <a:miter lim="800000"/>
            <a:headEnd/>
            <a:tailEnd/>
          </a:ln>
        </p:spPr>
      </p:pic>
      <p:sp>
        <p:nvSpPr>
          <p:cNvPr id="6" name="5 CuadroTexto"/>
          <p:cNvSpPr txBox="1"/>
          <p:nvPr/>
        </p:nvSpPr>
        <p:spPr>
          <a:xfrm>
            <a:off x="6929454" y="5357826"/>
            <a:ext cx="1857356" cy="577081"/>
          </a:xfrm>
          <a:prstGeom prst="rect">
            <a:avLst/>
          </a:prstGeom>
          <a:noFill/>
        </p:spPr>
        <p:txBody>
          <a:bodyPr wrap="square" rtlCol="0">
            <a:spAutoFit/>
          </a:bodyPr>
          <a:lstStyle/>
          <a:p>
            <a:r>
              <a:rPr lang="en-US" sz="1050" dirty="0" smtClean="0"/>
              <a:t>Ref.: </a:t>
            </a:r>
            <a:r>
              <a:rPr lang="en-US" sz="1050" u="sng" dirty="0" smtClean="0">
                <a:hlinkClick r:id="rId4"/>
              </a:rPr>
              <a:t>http://www.de.argayall.com/meditation/</a:t>
            </a:r>
            <a:endParaRPr lang="es-ES" sz="1050" dirty="0"/>
          </a:p>
        </p:txBody>
      </p:sp>
      <p:sp>
        <p:nvSpPr>
          <p:cNvPr id="7" name="6 CuadroTexto"/>
          <p:cNvSpPr txBox="1"/>
          <p:nvPr/>
        </p:nvSpPr>
        <p:spPr>
          <a:xfrm>
            <a:off x="500034" y="5572140"/>
            <a:ext cx="1928826" cy="1061829"/>
          </a:xfrm>
          <a:prstGeom prst="rect">
            <a:avLst/>
          </a:prstGeom>
          <a:noFill/>
        </p:spPr>
        <p:txBody>
          <a:bodyPr wrap="square" rtlCol="0">
            <a:spAutoFit/>
          </a:bodyPr>
          <a:lstStyle/>
          <a:p>
            <a:r>
              <a:rPr lang="en-US" sz="1050" dirty="0" smtClean="0"/>
              <a:t>Ref.: </a:t>
            </a:r>
            <a:r>
              <a:rPr lang="en-US" sz="1050" u="sng" dirty="0" smtClean="0">
                <a:hlinkClick r:id="rId5"/>
              </a:rPr>
              <a:t>http://www.movesintoconsciousness.com/5-rhythms/workshops/advanced-workshops/reflections-retreat/</a:t>
            </a:r>
            <a:endParaRPr lang="es-ES" sz="10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r>
              <a:rPr lang="de-DE" dirty="0" smtClean="0"/>
              <a:t>Amanhuy 4°</a:t>
            </a:r>
            <a:endParaRPr lang="es-ES" dirty="0" smtClean="0"/>
          </a:p>
          <a:p>
            <a:r>
              <a:rPr lang="de-DE" dirty="0" smtClean="0"/>
              <a:t>Gabriel 2°</a:t>
            </a:r>
            <a:endParaRPr lang="es-ES" dirty="0" smtClean="0"/>
          </a:p>
          <a:p>
            <a:r>
              <a:rPr lang="de-DE" dirty="0" smtClean="0"/>
              <a:t>Patricia 2°</a:t>
            </a:r>
            <a:endParaRPr lang="es-ES" dirty="0" smtClean="0"/>
          </a:p>
          <a:p>
            <a:endParaRPr lang="es-E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90</TotalTime>
  <Words>473</Words>
  <Application>Microsoft Office PowerPoint</Application>
  <PresentationFormat>Presentación en pantalla (4:3)</PresentationFormat>
  <Paragraphs>64</Paragraphs>
  <Slides>7</Slides>
  <Notes>1</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Mirador</vt:lpstr>
      <vt:lpstr>Diapositiva 1</vt:lpstr>
      <vt:lpstr>Diapositiva 2</vt:lpstr>
      <vt:lpstr>Diapositiva 3</vt:lpstr>
      <vt:lpstr>1 Dinámicas de grupo/Gruppendynamik</vt:lpstr>
      <vt:lpstr>  2 Massage y Yoga/ Massage und Yoga / massage and yoga </vt:lpstr>
      <vt:lpstr>3 Meditación y Yoga/ Meditation und Yoga / meditation and yoga</vt:lpstr>
      <vt:lpstr>Diapositiva 7</vt:lpstr>
    </vt:vector>
  </TitlesOfParts>
  <Company>Gobierno de Canarias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SALUD Y BIENESTAR/GESUNDHEIT UND WOHLFÜHLEN</dc:title>
  <dc:creator>u_38011613</dc:creator>
  <cp:lastModifiedBy>bluibar</cp:lastModifiedBy>
  <cp:revision>14</cp:revision>
  <dcterms:created xsi:type="dcterms:W3CDTF">2014-03-06T09:05:52Z</dcterms:created>
  <dcterms:modified xsi:type="dcterms:W3CDTF">2015-01-13T16:31:27Z</dcterms:modified>
</cp:coreProperties>
</file>