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1" r:id="rId5"/>
    <p:sldId id="262" r:id="rId6"/>
    <p:sldId id="263" r:id="rId7"/>
    <p:sldId id="264" r:id="rId8"/>
    <p:sldId id="265" r:id="rId9"/>
    <p:sldId id="266" r:id="rId10"/>
    <p:sldId id="260" r:id="rId11"/>
    <p:sldId id="267" r:id="rId1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C40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9" d="100"/>
          <a:sy n="89" d="100"/>
        </p:scale>
        <p:origin x="24" y="49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DB5079-10FE-4B59-97C6-940F0B6FC0CA}" type="datetimeFigureOut">
              <a:rPr lang="es-ES" smtClean="0"/>
              <a:pPr/>
              <a:t>13/01/2015</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B4CC35-761D-4179-86A7-9B4EBFD1F8D0}" type="slidenum">
              <a:rPr lang="es-ES" smtClean="0"/>
              <a:pPr/>
              <a:t>‹Nº›</a:t>
            </a:fld>
            <a:endParaRPr lang="es-ES"/>
          </a:p>
        </p:txBody>
      </p:sp>
    </p:spTree>
    <p:extLst>
      <p:ext uri="{BB962C8B-B14F-4D97-AF65-F5344CB8AC3E}">
        <p14:creationId xmlns="" xmlns:p14="http://schemas.microsoft.com/office/powerpoint/2010/main" val="3679566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79B4CC35-761D-4179-86A7-9B4EBFD1F8D0}" type="slidenum">
              <a:rPr lang="es-ES" smtClean="0"/>
              <a:pPr/>
              <a:t>5</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0F56FACB-174A-490C-8802-00771CA1CFD7}" type="datetimeFigureOut">
              <a:rPr lang="es-ES" smtClean="0"/>
              <a:pPr/>
              <a:t>13/01/2015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FCBAD27-2BAA-430E-B04C-B3F3C76979DA}"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F56FACB-174A-490C-8802-00771CA1CFD7}" type="datetimeFigureOut">
              <a:rPr lang="es-ES" smtClean="0"/>
              <a:pPr/>
              <a:t>13/01/2015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FCBAD27-2BAA-430E-B04C-B3F3C76979DA}"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F56FACB-174A-490C-8802-00771CA1CFD7}" type="datetimeFigureOut">
              <a:rPr lang="es-ES" smtClean="0"/>
              <a:pPr/>
              <a:t>13/01/2015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FCBAD27-2BAA-430E-B04C-B3F3C76979DA}"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F56FACB-174A-490C-8802-00771CA1CFD7}" type="datetimeFigureOut">
              <a:rPr lang="es-ES" smtClean="0"/>
              <a:pPr/>
              <a:t>13/01/2015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FCBAD27-2BAA-430E-B04C-B3F3C76979DA}"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F56FACB-174A-490C-8802-00771CA1CFD7}" type="datetimeFigureOut">
              <a:rPr lang="es-ES" smtClean="0"/>
              <a:pPr/>
              <a:t>13/01/2015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FCBAD27-2BAA-430E-B04C-B3F3C76979DA}"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0F56FACB-174A-490C-8802-00771CA1CFD7}" type="datetimeFigureOut">
              <a:rPr lang="es-ES" smtClean="0"/>
              <a:pPr/>
              <a:t>13/01/2015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FCBAD27-2BAA-430E-B04C-B3F3C76979DA}"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0F56FACB-174A-490C-8802-00771CA1CFD7}" type="datetimeFigureOut">
              <a:rPr lang="es-ES" smtClean="0"/>
              <a:pPr/>
              <a:t>13/01/2015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7FCBAD27-2BAA-430E-B04C-B3F3C76979DA}"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0F56FACB-174A-490C-8802-00771CA1CFD7}" type="datetimeFigureOut">
              <a:rPr lang="es-ES" smtClean="0"/>
              <a:pPr/>
              <a:t>13/01/2015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7FCBAD27-2BAA-430E-B04C-B3F3C76979DA}"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F56FACB-174A-490C-8802-00771CA1CFD7}" type="datetimeFigureOut">
              <a:rPr lang="es-ES" smtClean="0"/>
              <a:pPr/>
              <a:t>13/01/2015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7FCBAD27-2BAA-430E-B04C-B3F3C76979DA}"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F56FACB-174A-490C-8802-00771CA1CFD7}" type="datetimeFigureOut">
              <a:rPr lang="es-ES" smtClean="0"/>
              <a:pPr/>
              <a:t>13/01/2015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FCBAD27-2BAA-430E-B04C-B3F3C76979DA}"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F56FACB-174A-490C-8802-00771CA1CFD7}" type="datetimeFigureOut">
              <a:rPr lang="es-ES" smtClean="0"/>
              <a:pPr/>
              <a:t>13/01/2015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FCBAD27-2BAA-430E-B04C-B3F3C76979DA}"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6FACB-174A-490C-8802-00771CA1CFD7}" type="datetimeFigureOut">
              <a:rPr lang="es-ES" smtClean="0"/>
              <a:pPr/>
              <a:t>13/01/2015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CBAD27-2BAA-430E-B04C-B3F3C76979DA}"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www.visitarcanarias.com/centro_de_visitantes_juego_de_bolas.php"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www.lagomera.travel/islas-canarias/la-gomera/es/explorar/patrimonio-de-la-gomera/casa-jose-aguiar/" TargetMode="External"/><Relationship Id="rId3" Type="http://schemas.openxmlformats.org/officeDocument/2006/relationships/hyperlink" Target="mailto:mag@lagomera.es" TargetMode="External"/><Relationship Id="rId7" Type="http://schemas.openxmlformats.org/officeDocument/2006/relationships/hyperlink" Target="http://www.lagomera.travel/islas-canarias/la-gomera/es/explorar/patrimonio-de-la-gomera/casa-de-colon/" TargetMode="External"/><Relationship Id="rId2" Type="http://schemas.openxmlformats.org/officeDocument/2006/relationships/hyperlink" Target="http://www.lagomera.es/index.php/museo-arqueologico-de-la-gomera" TargetMode="External"/><Relationship Id="rId1" Type="http://schemas.openxmlformats.org/officeDocument/2006/relationships/slideLayout" Target="../slideLayouts/slideLayout7.xml"/><Relationship Id="rId6" Type="http://schemas.openxmlformats.org/officeDocument/2006/relationships/hyperlink" Target="http://www.lagomera.travel/islas-canarias/la-gomera/es/explorar/patrimonio-de-la-gomera/archivo-historico-general-de-la-gomera/" TargetMode="External"/><Relationship Id="rId5" Type="http://schemas.openxmlformats.org/officeDocument/2006/relationships/hyperlink" Target="mailto:etnografico@lagomera.es" TargetMode="External"/><Relationship Id="rId10" Type="http://schemas.openxmlformats.org/officeDocument/2006/relationships/hyperlink" Target="http://www.visitarcanarias.com/centro_de_visitantes_juego_de_bolas.php" TargetMode="External"/><Relationship Id="rId4" Type="http://schemas.openxmlformats.org/officeDocument/2006/relationships/hyperlink" Target="http://www.lagomera.es/index.php/museo-etnografico-insular" TargetMode="External"/><Relationship Id="rId9" Type="http://schemas.openxmlformats.org/officeDocument/2006/relationships/hyperlink" Target="http://www.lagomera.travel/islas-canarias/la-gomera/es/explorar/patrimonio-de-la-gomera/"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www.lagomera.es/index.php/museo-arqueologico-de-la-gomera"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www.gomeranoticias.com/article/el-museo-arqueologico-de-la-gomera-y-la-universidad-de-la-laguna-participan-juntos-en-los-%E2%80%98c"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www.lagomera.es/index.php/museo-etnografico-insula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lagomera.travel/islas-canarias/la-gomera/es/explorar/patrimonio-de-la-gomera/archivo-historico-general-de-la-gomer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lagomera.es/index.php/casa-col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lagomera.travel/islas-canarias/la-gomera/es/explorar/patrimonio-de-la-gomera/casa-jose-aguiar/"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lagomera.travel/islas-canarias/la-gomera/es/explorar/patrimonio-de-la-gomera/casa-museo-los-telares/"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 xmlns:p14="http://schemas.microsoft.com/office/powerpoint/2010/main" val="204183428"/>
              </p:ext>
            </p:extLst>
          </p:nvPr>
        </p:nvGraphicFramePr>
        <p:xfrm>
          <a:off x="1524000" y="2214554"/>
          <a:ext cx="6619900" cy="1812611"/>
        </p:xfrm>
        <a:graphic>
          <a:graphicData uri="http://schemas.openxmlformats.org/drawingml/2006/table">
            <a:tbl>
              <a:tblPr/>
              <a:tblGrid>
                <a:gridCol w="6619900"/>
              </a:tblGrid>
              <a:tr h="1812611">
                <a:tc>
                  <a:txBody>
                    <a:bodyPr/>
                    <a:lstStyle/>
                    <a:p>
                      <a:pPr algn="ctr">
                        <a:lnSpc>
                          <a:spcPct val="115000"/>
                        </a:lnSpc>
                        <a:spcAft>
                          <a:spcPts val="0"/>
                        </a:spcAft>
                      </a:pPr>
                      <a:r>
                        <a:rPr lang="es-ES" sz="3500" u="sng" dirty="0">
                          <a:latin typeface="Calibri"/>
                          <a:ea typeface="Calibri"/>
                          <a:cs typeface="Times New Roman"/>
                        </a:rPr>
                        <a:t>INDOOR 4</a:t>
                      </a:r>
                    </a:p>
                    <a:p>
                      <a:pPr algn="ctr">
                        <a:lnSpc>
                          <a:spcPct val="115000"/>
                        </a:lnSpc>
                        <a:spcAft>
                          <a:spcPts val="0"/>
                        </a:spcAft>
                      </a:pPr>
                      <a:r>
                        <a:rPr lang="es-ES" sz="3500" b="1" u="sng" dirty="0">
                          <a:latin typeface="Calibri"/>
                          <a:ea typeface="Calibri"/>
                          <a:cs typeface="Times New Roman"/>
                        </a:rPr>
                        <a:t>MUSEOS / </a:t>
                      </a:r>
                      <a:r>
                        <a:rPr lang="es-ES" sz="3500" b="1" u="sng" dirty="0" smtClean="0">
                          <a:latin typeface="Calibri"/>
                          <a:ea typeface="Calibri"/>
                          <a:cs typeface="Times New Roman"/>
                        </a:rPr>
                        <a:t>MUSEEN/MUSEUMS</a:t>
                      </a:r>
                      <a:endParaRPr lang="es-ES" sz="3500" u="sng" dirty="0">
                        <a:latin typeface="Calibri"/>
                        <a:ea typeface="Calibri"/>
                        <a:cs typeface="Times New Roman"/>
                      </a:endParaRPr>
                    </a:p>
                  </a:txBody>
                  <a:tcPr marL="66395" marR="663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bl>
          </a:graphicData>
        </a:graphic>
      </p:graphicFrame>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785794"/>
            <a:ext cx="7772400" cy="1470025"/>
          </a:xfrm>
        </p:spPr>
        <p:txBody>
          <a:bodyPr>
            <a:normAutofit fontScale="90000"/>
          </a:bodyPr>
          <a:lstStyle/>
          <a:p>
            <a:r>
              <a:rPr lang="es-ES" sz="2200" smtClean="0"/>
              <a:t>7.  </a:t>
            </a:r>
            <a:r>
              <a:rPr lang="es-ES" sz="2200" dirty="0"/>
              <a:t>Centro de Visitantes del Parque Nacional del </a:t>
            </a:r>
            <a:r>
              <a:rPr lang="es-ES" sz="2200" dirty="0" err="1"/>
              <a:t>Garajonay</a:t>
            </a:r>
            <a:r>
              <a:rPr lang="es-ES" sz="2200" dirty="0"/>
              <a:t> </a:t>
            </a:r>
            <a:r>
              <a:rPr lang="es-ES" sz="2200" dirty="0" smtClean="0"/>
              <a:t/>
            </a:r>
            <a:br>
              <a:rPr lang="es-ES" sz="2200" dirty="0" smtClean="0"/>
            </a:br>
            <a:r>
              <a:rPr lang="es-ES" sz="2200" dirty="0" smtClean="0"/>
              <a:t>(</a:t>
            </a:r>
            <a:r>
              <a:rPr lang="es-ES" sz="2200" dirty="0"/>
              <a:t>Juego de </a:t>
            </a:r>
            <a:r>
              <a:rPr lang="es-ES" sz="2200" dirty="0" smtClean="0"/>
              <a:t>Bolas)/</a:t>
            </a:r>
            <a:br>
              <a:rPr lang="es-ES" sz="2200" dirty="0" smtClean="0"/>
            </a:br>
            <a:r>
              <a:rPr lang="es-ES" sz="2200" dirty="0" smtClean="0">
                <a:solidFill>
                  <a:srgbClr val="C00000"/>
                </a:solidFill>
              </a:rPr>
              <a:t> </a:t>
            </a:r>
            <a:r>
              <a:rPr lang="es-ES" sz="2200" dirty="0" err="1">
                <a:solidFill>
                  <a:srgbClr val="C00000"/>
                </a:solidFill>
              </a:rPr>
              <a:t>Besucherzentrum</a:t>
            </a:r>
            <a:r>
              <a:rPr lang="es-ES" sz="2200" dirty="0">
                <a:solidFill>
                  <a:srgbClr val="C00000"/>
                </a:solidFill>
              </a:rPr>
              <a:t> </a:t>
            </a:r>
            <a:r>
              <a:rPr lang="es-ES" sz="2200" dirty="0" err="1">
                <a:solidFill>
                  <a:srgbClr val="C00000"/>
                </a:solidFill>
              </a:rPr>
              <a:t>Nationalpark</a:t>
            </a:r>
            <a:r>
              <a:rPr lang="es-ES" sz="2200" dirty="0">
                <a:solidFill>
                  <a:srgbClr val="C00000"/>
                </a:solidFill>
              </a:rPr>
              <a:t> </a:t>
            </a:r>
            <a:r>
              <a:rPr lang="es-ES" sz="2200" dirty="0" err="1" smtClean="0">
                <a:solidFill>
                  <a:srgbClr val="C00000"/>
                </a:solidFill>
              </a:rPr>
              <a:t>Garajonay</a:t>
            </a:r>
            <a:r>
              <a:rPr lang="es-ES" sz="2200" dirty="0" smtClean="0">
                <a:solidFill>
                  <a:srgbClr val="C00000"/>
                </a:solidFill>
              </a:rPr>
              <a:t/>
            </a:r>
            <a:br>
              <a:rPr lang="es-ES" sz="2200" dirty="0" smtClean="0">
                <a:solidFill>
                  <a:srgbClr val="C00000"/>
                </a:solidFill>
              </a:rPr>
            </a:br>
            <a:r>
              <a:rPr lang="es-ES" dirty="0"/>
              <a:t/>
            </a:r>
            <a:br>
              <a:rPr lang="es-ES" dirty="0"/>
            </a:br>
            <a:endParaRPr lang="es-ES" dirty="0"/>
          </a:p>
        </p:txBody>
      </p:sp>
      <p:pic>
        <p:nvPicPr>
          <p:cNvPr id="18434" name="Grafik 18"/>
          <p:cNvPicPr>
            <a:picLocks noChangeAspect="1" noChangeArrowheads="1"/>
          </p:cNvPicPr>
          <p:nvPr/>
        </p:nvPicPr>
        <p:blipFill>
          <a:blip r:embed="rId2" cstate="print"/>
          <a:srcRect/>
          <a:stretch>
            <a:fillRect/>
          </a:stretch>
        </p:blipFill>
        <p:spPr bwMode="auto">
          <a:xfrm>
            <a:off x="571472" y="1785926"/>
            <a:ext cx="3824288" cy="2232025"/>
          </a:xfrm>
          <a:prstGeom prst="rect">
            <a:avLst/>
          </a:prstGeom>
          <a:noFill/>
          <a:ln w="9525">
            <a:noFill/>
            <a:miter lim="800000"/>
            <a:headEnd/>
            <a:tailEnd/>
          </a:ln>
        </p:spPr>
      </p:pic>
      <p:sp>
        <p:nvSpPr>
          <p:cNvPr id="8" name="1 Título"/>
          <p:cNvSpPr>
            <a:spLocks noGrp="1"/>
          </p:cNvSpPr>
          <p:nvPr>
            <p:ph type="subTitle" idx="1"/>
          </p:nvPr>
        </p:nvSpPr>
        <p:spPr>
          <a:xfrm>
            <a:off x="1571604" y="4143380"/>
            <a:ext cx="6400800" cy="2237948"/>
          </a:xfrm>
        </p:spPr>
        <p:txBody>
          <a:bodyPr>
            <a:normAutofit fontScale="25000" lnSpcReduction="20000"/>
          </a:bodyPr>
          <a:lstStyle/>
          <a:p>
            <a:r>
              <a:rPr lang="en-US" sz="8000" dirty="0">
                <a:solidFill>
                  <a:schemeClr val="tx1"/>
                </a:solidFill>
              </a:rPr>
              <a:t> </a:t>
            </a:r>
            <a:endParaRPr lang="es-ES" sz="8000" dirty="0">
              <a:solidFill>
                <a:schemeClr val="tx1"/>
              </a:solidFill>
            </a:endParaRPr>
          </a:p>
          <a:p>
            <a:pPr>
              <a:buFont typeface="Arial" pitchFamily="34" charset="0"/>
              <a:buChar char="•"/>
            </a:pPr>
            <a:r>
              <a:rPr lang="es-ES" sz="5600" dirty="0">
                <a:solidFill>
                  <a:schemeClr val="tx1"/>
                </a:solidFill>
              </a:rPr>
              <a:t>En su interior existen tres salas de exposición, también se proyecta un audiovisual sobre el Parque Nacional. En el exterior se puede disfrutar de unos jardines con una amplia representación de la flora de Canarias.</a:t>
            </a:r>
          </a:p>
          <a:p>
            <a:pPr>
              <a:buFont typeface="Arial" pitchFamily="34" charset="0"/>
              <a:buChar char="•"/>
            </a:pPr>
            <a:r>
              <a:rPr lang="de-DE" sz="5600" dirty="0">
                <a:solidFill>
                  <a:srgbClr val="C00000"/>
                </a:solidFill>
              </a:rPr>
              <a:t>Im Inneren befinden sich drei Ausstellungsräume und es gibt eine audiovisuelle Präsentation über den Nationalpark. Draußen befinden sich Gärten mit einer breiten Darstellung der Flora der Kanarischen Inseln</a:t>
            </a:r>
            <a:r>
              <a:rPr lang="de-DE" sz="5600" dirty="0" smtClean="0">
                <a:solidFill>
                  <a:srgbClr val="C00000"/>
                </a:solidFill>
              </a:rPr>
              <a:t>.</a:t>
            </a:r>
          </a:p>
          <a:p>
            <a:pPr>
              <a:buFont typeface="Arial" pitchFamily="34" charset="0"/>
              <a:buChar char="•"/>
            </a:pPr>
            <a:r>
              <a:rPr lang="es-ES" sz="5600" dirty="0" smtClean="0">
                <a:solidFill>
                  <a:srgbClr val="008000"/>
                </a:solidFill>
              </a:rPr>
              <a:t>In its interior </a:t>
            </a:r>
            <a:r>
              <a:rPr lang="es-ES" sz="5600" dirty="0" err="1" smtClean="0">
                <a:solidFill>
                  <a:srgbClr val="008000"/>
                </a:solidFill>
              </a:rPr>
              <a:t>there</a:t>
            </a:r>
            <a:r>
              <a:rPr lang="es-ES" sz="5600" dirty="0" smtClean="0">
                <a:solidFill>
                  <a:srgbClr val="008000"/>
                </a:solidFill>
              </a:rPr>
              <a:t> are </a:t>
            </a:r>
            <a:r>
              <a:rPr lang="es-ES" sz="5600" dirty="0" err="1" smtClean="0">
                <a:solidFill>
                  <a:srgbClr val="008000"/>
                </a:solidFill>
              </a:rPr>
              <a:t>three</a:t>
            </a:r>
            <a:r>
              <a:rPr lang="es-ES" sz="5600" dirty="0" smtClean="0">
                <a:solidFill>
                  <a:srgbClr val="008000"/>
                </a:solidFill>
              </a:rPr>
              <a:t> </a:t>
            </a:r>
            <a:r>
              <a:rPr lang="es-ES" sz="5600" dirty="0" err="1" smtClean="0">
                <a:solidFill>
                  <a:srgbClr val="008000"/>
                </a:solidFill>
              </a:rPr>
              <a:t>showrooms</a:t>
            </a:r>
            <a:r>
              <a:rPr lang="es-ES" sz="5600" dirty="0" smtClean="0">
                <a:solidFill>
                  <a:srgbClr val="008000"/>
                </a:solidFill>
              </a:rPr>
              <a:t> and it </a:t>
            </a:r>
            <a:r>
              <a:rPr lang="es-ES" sz="5600" dirty="0" err="1" smtClean="0">
                <a:solidFill>
                  <a:srgbClr val="008000"/>
                </a:solidFill>
              </a:rPr>
              <a:t>also</a:t>
            </a:r>
            <a:r>
              <a:rPr lang="es-ES" sz="5600" dirty="0" smtClean="0">
                <a:solidFill>
                  <a:srgbClr val="008000"/>
                </a:solidFill>
              </a:rPr>
              <a:t> shows a audio-visual material </a:t>
            </a:r>
            <a:r>
              <a:rPr lang="es-ES" sz="5600" dirty="0" err="1" smtClean="0">
                <a:solidFill>
                  <a:srgbClr val="008000"/>
                </a:solidFill>
              </a:rPr>
              <a:t>about</a:t>
            </a:r>
            <a:r>
              <a:rPr lang="es-ES" sz="5600" dirty="0" smtClean="0">
                <a:solidFill>
                  <a:srgbClr val="008000"/>
                </a:solidFill>
              </a:rPr>
              <a:t> the </a:t>
            </a:r>
            <a:r>
              <a:rPr lang="es-ES" sz="5600" dirty="0" err="1" smtClean="0">
                <a:solidFill>
                  <a:srgbClr val="008000"/>
                </a:solidFill>
              </a:rPr>
              <a:t>National</a:t>
            </a:r>
            <a:r>
              <a:rPr lang="es-ES" sz="5600" dirty="0" smtClean="0">
                <a:solidFill>
                  <a:srgbClr val="008000"/>
                </a:solidFill>
              </a:rPr>
              <a:t> Park. In its exterior it is </a:t>
            </a:r>
            <a:r>
              <a:rPr lang="es-ES" sz="5600" dirty="0" err="1" smtClean="0">
                <a:solidFill>
                  <a:srgbClr val="008000"/>
                </a:solidFill>
              </a:rPr>
              <a:t>possible</a:t>
            </a:r>
            <a:r>
              <a:rPr lang="es-ES" sz="5600" dirty="0" smtClean="0">
                <a:solidFill>
                  <a:srgbClr val="008000"/>
                </a:solidFill>
              </a:rPr>
              <a:t> </a:t>
            </a:r>
            <a:r>
              <a:rPr lang="es-ES" sz="5600" dirty="0" err="1" smtClean="0">
                <a:solidFill>
                  <a:srgbClr val="008000"/>
                </a:solidFill>
              </a:rPr>
              <a:t>to</a:t>
            </a:r>
            <a:r>
              <a:rPr lang="es-ES" sz="5600" dirty="0" smtClean="0">
                <a:solidFill>
                  <a:srgbClr val="008000"/>
                </a:solidFill>
              </a:rPr>
              <a:t> </a:t>
            </a:r>
            <a:r>
              <a:rPr lang="es-ES" sz="5600" dirty="0" err="1" smtClean="0">
                <a:solidFill>
                  <a:srgbClr val="008000"/>
                </a:solidFill>
              </a:rPr>
              <a:t>enjoy</a:t>
            </a:r>
            <a:r>
              <a:rPr lang="es-ES" sz="5600" dirty="0" smtClean="0">
                <a:solidFill>
                  <a:srgbClr val="008000"/>
                </a:solidFill>
              </a:rPr>
              <a:t> the </a:t>
            </a:r>
            <a:r>
              <a:rPr lang="es-ES" sz="5600" dirty="0" err="1" smtClean="0">
                <a:solidFill>
                  <a:srgbClr val="008000"/>
                </a:solidFill>
              </a:rPr>
              <a:t>gardens</a:t>
            </a:r>
            <a:r>
              <a:rPr lang="es-ES" sz="5600" dirty="0" smtClean="0">
                <a:solidFill>
                  <a:srgbClr val="008000"/>
                </a:solidFill>
              </a:rPr>
              <a:t> </a:t>
            </a:r>
            <a:r>
              <a:rPr lang="es-ES" sz="5600" dirty="0" err="1" smtClean="0">
                <a:solidFill>
                  <a:srgbClr val="008000"/>
                </a:solidFill>
              </a:rPr>
              <a:t>with</a:t>
            </a:r>
            <a:r>
              <a:rPr lang="es-ES" sz="5600" dirty="0" smtClean="0">
                <a:solidFill>
                  <a:srgbClr val="008000"/>
                </a:solidFill>
              </a:rPr>
              <a:t> a </a:t>
            </a:r>
            <a:r>
              <a:rPr lang="es-ES" sz="5600" dirty="0" err="1" smtClean="0">
                <a:solidFill>
                  <a:srgbClr val="008000"/>
                </a:solidFill>
              </a:rPr>
              <a:t>wide</a:t>
            </a:r>
            <a:r>
              <a:rPr lang="es-ES" sz="5600" dirty="0" smtClean="0">
                <a:solidFill>
                  <a:srgbClr val="008000"/>
                </a:solidFill>
              </a:rPr>
              <a:t> </a:t>
            </a:r>
            <a:r>
              <a:rPr lang="es-ES" sz="5600" dirty="0" err="1" smtClean="0">
                <a:solidFill>
                  <a:srgbClr val="008000"/>
                </a:solidFill>
              </a:rPr>
              <a:t>representation</a:t>
            </a:r>
            <a:r>
              <a:rPr lang="es-ES" sz="5600" dirty="0" smtClean="0">
                <a:solidFill>
                  <a:srgbClr val="008000"/>
                </a:solidFill>
              </a:rPr>
              <a:t> of the flora </a:t>
            </a:r>
            <a:r>
              <a:rPr lang="es-ES" sz="5600" dirty="0" err="1" smtClean="0">
                <a:solidFill>
                  <a:srgbClr val="008000"/>
                </a:solidFill>
              </a:rPr>
              <a:t>from</a:t>
            </a:r>
            <a:r>
              <a:rPr lang="es-ES" sz="5600" dirty="0" smtClean="0">
                <a:solidFill>
                  <a:srgbClr val="008000"/>
                </a:solidFill>
              </a:rPr>
              <a:t> the </a:t>
            </a:r>
            <a:r>
              <a:rPr lang="es-ES" sz="5600" dirty="0" err="1" smtClean="0">
                <a:solidFill>
                  <a:srgbClr val="008000"/>
                </a:solidFill>
              </a:rPr>
              <a:t>Canaries</a:t>
            </a:r>
            <a:r>
              <a:rPr lang="es-ES" sz="5600" smtClean="0">
                <a:solidFill>
                  <a:srgbClr val="008000"/>
                </a:solidFill>
              </a:rPr>
              <a:t>.</a:t>
            </a:r>
            <a:endParaRPr lang="es-ES" sz="5600" dirty="0">
              <a:solidFill>
                <a:srgbClr val="008000"/>
              </a:solidFill>
            </a:endParaRPr>
          </a:p>
          <a:p>
            <a:r>
              <a:rPr lang="es-ES" sz="2200" dirty="0" smtClean="0">
                <a:solidFill>
                  <a:srgbClr val="C00000"/>
                </a:solidFill>
              </a:rPr>
              <a:t/>
            </a:r>
            <a:br>
              <a:rPr lang="es-ES" sz="2200" dirty="0" smtClean="0">
                <a:solidFill>
                  <a:srgbClr val="C00000"/>
                </a:solidFill>
              </a:rPr>
            </a:br>
            <a:r>
              <a:rPr lang="es-ES" dirty="0"/>
              <a:t/>
            </a:r>
            <a:br>
              <a:rPr lang="es-ES" dirty="0"/>
            </a:br>
            <a:endParaRPr lang="es-ES" dirty="0"/>
          </a:p>
        </p:txBody>
      </p:sp>
      <p:sp>
        <p:nvSpPr>
          <p:cNvPr id="9" name="8 CuadroTexto"/>
          <p:cNvSpPr txBox="1"/>
          <p:nvPr/>
        </p:nvSpPr>
        <p:spPr>
          <a:xfrm>
            <a:off x="5000628" y="2285992"/>
            <a:ext cx="3214710" cy="800219"/>
          </a:xfrm>
          <a:prstGeom prst="rect">
            <a:avLst/>
          </a:prstGeom>
          <a:noFill/>
        </p:spPr>
        <p:txBody>
          <a:bodyPr wrap="square" rtlCol="0">
            <a:spAutoFit/>
          </a:bodyPr>
          <a:lstStyle/>
          <a:p>
            <a:r>
              <a:rPr lang="en-US" dirty="0"/>
              <a:t>Ref.: </a:t>
            </a:r>
            <a:r>
              <a:rPr lang="en-US" sz="1400" u="sng" dirty="0">
                <a:hlinkClick r:id="rId3"/>
              </a:rPr>
              <a:t>http://www.visitarcanarias.com/centro_de_visitantes_juego_de_bolas.php</a:t>
            </a:r>
            <a:endParaRPr lang="es-E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456302" y="2357430"/>
            <a:ext cx="8687698" cy="156966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buNone/>
            </a:pPr>
            <a:r>
              <a:rPr lang="es-ES" sz="4800" b="1" cap="none" spc="0" dirty="0" smtClean="0">
                <a:ln>
                  <a:prstDash val="solid"/>
                </a:ln>
                <a:solidFill>
                  <a:schemeClr val="accent2">
                    <a:lumMod val="50000"/>
                  </a:schemeClr>
                </a:solidFill>
                <a:effectLst>
                  <a:outerShdw blurRad="88000" dist="50800" dir="5040000" algn="tl">
                    <a:schemeClr val="accent4">
                      <a:tint val="80000"/>
                      <a:satMod val="250000"/>
                      <a:alpha val="45000"/>
                    </a:schemeClr>
                  </a:outerShdw>
                </a:effectLst>
              </a:rPr>
              <a:t>Sara Plasencia Izquierdo 2º E.S.O.</a:t>
            </a:r>
          </a:p>
          <a:p>
            <a:pPr algn="ctr">
              <a:buNone/>
            </a:pPr>
            <a:r>
              <a:rPr lang="es-ES" sz="4800" b="1" cap="none" spc="0" dirty="0" smtClean="0">
                <a:ln>
                  <a:prstDash val="solid"/>
                </a:ln>
                <a:solidFill>
                  <a:schemeClr val="accent2">
                    <a:lumMod val="50000"/>
                  </a:schemeClr>
                </a:solidFill>
                <a:effectLst>
                  <a:outerShdw blurRad="88000" dist="50800" dir="5040000" algn="tl">
                    <a:schemeClr val="accent4">
                      <a:tint val="80000"/>
                      <a:satMod val="250000"/>
                      <a:alpha val="45000"/>
                    </a:schemeClr>
                  </a:outerShdw>
                </a:effectLst>
              </a:rPr>
              <a:t>Daniel Martín Cordero 3º E.S.O.</a:t>
            </a:r>
            <a:endParaRPr lang="es-ES" sz="4800" b="1" cap="none" spc="0" dirty="0">
              <a:ln>
                <a:prstDash val="solid"/>
              </a:ln>
              <a:solidFill>
                <a:schemeClr val="accent2">
                  <a:lumMod val="50000"/>
                </a:schemeClr>
              </a:solidFill>
              <a:effectLst>
                <a:outerShdw blurRad="88000" dist="50800" dir="5040000" algn="tl">
                  <a:schemeClr val="accent4">
                    <a:tint val="80000"/>
                    <a:satMod val="250000"/>
                    <a:alpha val="45000"/>
                  </a:scheme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 xmlns:p14="http://schemas.microsoft.com/office/powerpoint/2010/main" val="3284949160"/>
              </p:ext>
            </p:extLst>
          </p:nvPr>
        </p:nvGraphicFramePr>
        <p:xfrm>
          <a:off x="785786" y="642918"/>
          <a:ext cx="7643866" cy="5406136"/>
        </p:xfrm>
        <a:graphic>
          <a:graphicData uri="http://schemas.openxmlformats.org/drawingml/2006/table">
            <a:tbl>
              <a:tblPr/>
              <a:tblGrid>
                <a:gridCol w="201940"/>
                <a:gridCol w="1166826"/>
                <a:gridCol w="873187"/>
                <a:gridCol w="1241523"/>
                <a:gridCol w="803126"/>
                <a:gridCol w="2190438"/>
                <a:gridCol w="1166826"/>
              </a:tblGrid>
              <a:tr h="298969">
                <a:tc gridSpan="7">
                  <a:txBody>
                    <a:bodyPr/>
                    <a:lstStyle/>
                    <a:p>
                      <a:pPr algn="ctr">
                        <a:lnSpc>
                          <a:spcPct val="115000"/>
                        </a:lnSpc>
                        <a:spcAft>
                          <a:spcPts val="0"/>
                        </a:spcAft>
                      </a:pPr>
                      <a:r>
                        <a:rPr lang="es-ES" sz="1200" b="1" dirty="0">
                          <a:latin typeface="Calibri"/>
                          <a:ea typeface="Calibri"/>
                          <a:cs typeface="Times New Roman"/>
                        </a:rPr>
                        <a:t>Museos/</a:t>
                      </a:r>
                      <a:r>
                        <a:rPr lang="es-ES" sz="1200" b="1" dirty="0" err="1">
                          <a:latin typeface="Calibri"/>
                          <a:ea typeface="Calibri"/>
                          <a:cs typeface="Times New Roman"/>
                        </a:rPr>
                        <a:t>Museen</a:t>
                      </a:r>
                      <a:endParaRPr lang="es-ES" sz="700" dirty="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354033">
                <a:tc>
                  <a:txBody>
                    <a:bodyPr/>
                    <a:lstStyle/>
                    <a:p>
                      <a:pPr algn="ctr">
                        <a:lnSpc>
                          <a:spcPct val="115000"/>
                        </a:lnSpc>
                        <a:spcAft>
                          <a:spcPts val="0"/>
                        </a:spcAft>
                      </a:pPr>
                      <a:endParaRPr lang="es-ES" sz="70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700" b="1">
                          <a:latin typeface="Calibri"/>
                          <a:ea typeface="Calibri"/>
                          <a:cs typeface="Times New Roman"/>
                        </a:rPr>
                        <a:t>ACTIVIDAD</a:t>
                      </a:r>
                      <a:endParaRPr lang="es-ES" sz="700">
                        <a:latin typeface="Calibri"/>
                        <a:ea typeface="Calibri"/>
                        <a:cs typeface="Times New Roman"/>
                      </a:endParaRPr>
                    </a:p>
                  </a:txBody>
                  <a:tcPr marL="44297" marR="442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700" b="1">
                          <a:latin typeface="Calibri"/>
                          <a:ea typeface="Calibri"/>
                          <a:cs typeface="Times New Roman"/>
                        </a:rPr>
                        <a:t>NOMBRE DE LA EMPRESA</a:t>
                      </a:r>
                      <a:endParaRPr lang="es-ES" sz="700">
                        <a:latin typeface="Calibri"/>
                        <a:ea typeface="Calibri"/>
                        <a:cs typeface="Times New Roman"/>
                      </a:endParaRPr>
                    </a:p>
                  </a:txBody>
                  <a:tcPr marL="44297" marR="442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700" b="1">
                          <a:latin typeface="Calibri"/>
                          <a:ea typeface="Calibri"/>
                          <a:cs typeface="Times New Roman"/>
                        </a:rPr>
                        <a:t>DIRECCIÓN POSTAL</a:t>
                      </a:r>
                      <a:endParaRPr lang="es-ES" sz="700">
                        <a:latin typeface="Calibri"/>
                        <a:ea typeface="Calibri"/>
                        <a:cs typeface="Times New Roman"/>
                      </a:endParaRPr>
                    </a:p>
                  </a:txBody>
                  <a:tcPr marL="44297" marR="442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700" b="1">
                          <a:latin typeface="Calibri"/>
                          <a:ea typeface="Calibri"/>
                          <a:cs typeface="Times New Roman"/>
                        </a:rPr>
                        <a:t>TELÉFONO</a:t>
                      </a:r>
                      <a:endParaRPr lang="es-ES" sz="700">
                        <a:latin typeface="Calibri"/>
                        <a:ea typeface="Calibri"/>
                        <a:cs typeface="Times New Roman"/>
                      </a:endParaRPr>
                    </a:p>
                  </a:txBody>
                  <a:tcPr marL="44297" marR="442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700" b="1">
                          <a:latin typeface="Calibri"/>
                          <a:ea typeface="Calibri"/>
                          <a:cs typeface="Times New Roman"/>
                        </a:rPr>
                        <a:t>PÁGINA WEB (www.)</a:t>
                      </a:r>
                      <a:endParaRPr lang="es-ES" sz="700">
                        <a:latin typeface="Calibri"/>
                        <a:ea typeface="Calibri"/>
                        <a:cs typeface="Times New Roman"/>
                      </a:endParaRPr>
                    </a:p>
                  </a:txBody>
                  <a:tcPr marL="44297" marR="442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700" b="1">
                          <a:latin typeface="Calibri"/>
                          <a:ea typeface="Calibri"/>
                          <a:cs typeface="Times New Roman"/>
                        </a:rPr>
                        <a:t>MAIL (@)</a:t>
                      </a:r>
                      <a:endParaRPr lang="es-ES" sz="700">
                        <a:latin typeface="Calibri"/>
                        <a:ea typeface="Calibri"/>
                        <a:cs typeface="Times New Roman"/>
                      </a:endParaRPr>
                    </a:p>
                  </a:txBody>
                  <a:tcPr marL="44297" marR="4429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5081">
                <a:tc>
                  <a:txBody>
                    <a:bodyPr/>
                    <a:lstStyle/>
                    <a:p>
                      <a:pPr algn="l">
                        <a:lnSpc>
                          <a:spcPct val="115000"/>
                        </a:lnSpc>
                        <a:spcAft>
                          <a:spcPts val="0"/>
                        </a:spcAft>
                      </a:pPr>
                      <a:r>
                        <a:rPr lang="es-ES" sz="700">
                          <a:latin typeface="Calibri"/>
                          <a:ea typeface="Calibri"/>
                          <a:cs typeface="Calibri"/>
                        </a:rPr>
                        <a:t>1</a:t>
                      </a:r>
                      <a:endParaRPr lang="es-ES" sz="70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dirty="0">
                          <a:solidFill>
                            <a:srgbClr val="365F91"/>
                          </a:solidFill>
                          <a:latin typeface="Calibri"/>
                          <a:ea typeface="Calibri"/>
                          <a:cs typeface="Calibri"/>
                        </a:rPr>
                        <a:t>Museo arqueológico </a:t>
                      </a:r>
                      <a:endParaRPr lang="es-ES" sz="700" dirty="0">
                        <a:latin typeface="Calibri"/>
                        <a:ea typeface="Calibri"/>
                        <a:cs typeface="Times New Roman"/>
                      </a:endParaRPr>
                    </a:p>
                    <a:p>
                      <a:pPr algn="l">
                        <a:lnSpc>
                          <a:spcPct val="115000"/>
                        </a:lnSpc>
                        <a:spcAft>
                          <a:spcPts val="0"/>
                        </a:spcAft>
                      </a:pPr>
                      <a:r>
                        <a:rPr lang="es-ES" sz="700" dirty="0">
                          <a:solidFill>
                            <a:srgbClr val="943634"/>
                          </a:solidFill>
                          <a:latin typeface="Calibri"/>
                          <a:ea typeface="Calibri"/>
                          <a:cs typeface="Calibri"/>
                        </a:rPr>
                        <a:t>Archäologisches Museum </a:t>
                      </a:r>
                      <a:endParaRPr lang="es-ES" sz="700" dirty="0" smtClean="0">
                        <a:solidFill>
                          <a:srgbClr val="943634"/>
                        </a:solidFill>
                        <a:latin typeface="Calibri"/>
                        <a:ea typeface="Calibri"/>
                        <a:cs typeface="Calibri"/>
                      </a:endParaRPr>
                    </a:p>
                    <a:p>
                      <a:pPr algn="l">
                        <a:lnSpc>
                          <a:spcPct val="115000"/>
                        </a:lnSpc>
                        <a:spcAft>
                          <a:spcPts val="0"/>
                        </a:spcAft>
                      </a:pPr>
                      <a:r>
                        <a:rPr lang="es-ES_tradnl" sz="700" dirty="0" smtClean="0">
                          <a:solidFill>
                            <a:srgbClr val="008000"/>
                          </a:solidFill>
                          <a:latin typeface="Calibri"/>
                          <a:ea typeface="Calibri"/>
                          <a:cs typeface="Times New Roman"/>
                        </a:rPr>
                        <a:t>Archaelogical </a:t>
                      </a:r>
                      <a:r>
                        <a:rPr lang="es-ES_tradnl" sz="700" baseline="0" dirty="0" smtClean="0">
                          <a:solidFill>
                            <a:srgbClr val="008000"/>
                          </a:solidFill>
                          <a:latin typeface="Calibri"/>
                          <a:ea typeface="Calibri"/>
                          <a:cs typeface="Times New Roman"/>
                        </a:rPr>
                        <a:t> museum </a:t>
                      </a:r>
                      <a:endParaRPr lang="es-ES" sz="700" dirty="0">
                        <a:solidFill>
                          <a:srgbClr val="008000"/>
                        </a:solidFill>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a:latin typeface="Calibri"/>
                          <a:ea typeface="Calibri"/>
                          <a:cs typeface="Calibri"/>
                        </a:rPr>
                        <a:t>MUSEO ARQUEOLÓGICO DE LA GOMERA </a:t>
                      </a:r>
                      <a:endParaRPr lang="es-ES" sz="70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a:latin typeface="Calibri"/>
                          <a:ea typeface="Calibri"/>
                          <a:cs typeface="Calibri"/>
                        </a:rPr>
                        <a:t>Calle Torres Padilla nº 8 (Plaza de la Iglesia de La Asunción) </a:t>
                      </a:r>
                      <a:endParaRPr lang="es-ES" sz="700">
                        <a:latin typeface="Calibri"/>
                        <a:ea typeface="Calibri"/>
                        <a:cs typeface="Times New Roman"/>
                      </a:endParaRPr>
                    </a:p>
                    <a:p>
                      <a:pPr algn="l">
                        <a:lnSpc>
                          <a:spcPct val="115000"/>
                        </a:lnSpc>
                        <a:spcAft>
                          <a:spcPts val="0"/>
                        </a:spcAft>
                      </a:pPr>
                      <a:r>
                        <a:rPr lang="es-ES" sz="700">
                          <a:latin typeface="Calibri"/>
                          <a:ea typeface="Calibri"/>
                          <a:cs typeface="Calibri"/>
                        </a:rPr>
                        <a:t>38800 San Sebastián de La Gomera</a:t>
                      </a:r>
                      <a:endParaRPr lang="es-ES" sz="70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a:latin typeface="Calibri"/>
                          <a:ea typeface="Calibri"/>
                          <a:cs typeface="Calibri"/>
                        </a:rPr>
                        <a:t>922 141 586 </a:t>
                      </a:r>
                      <a:endParaRPr lang="es-ES" sz="70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u="sng">
                          <a:solidFill>
                            <a:srgbClr val="0000FF"/>
                          </a:solidFill>
                          <a:latin typeface="Calibri"/>
                          <a:ea typeface="Calibri"/>
                          <a:cs typeface="Times New Roman"/>
                          <a:hlinkClick r:id="rId2"/>
                        </a:rPr>
                        <a:t>http://www.lagomera.es/index.php/museo-arqueologico-de-la-gomera</a:t>
                      </a:r>
                      <a:r>
                        <a:rPr lang="es-ES" sz="700">
                          <a:latin typeface="Calibri"/>
                          <a:ea typeface="Calibri"/>
                          <a:cs typeface="Times New Roman"/>
                        </a:rPr>
                        <a:t> </a:t>
                      </a: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u="sng">
                          <a:solidFill>
                            <a:srgbClr val="0000FF"/>
                          </a:solidFill>
                          <a:latin typeface="Calibri"/>
                          <a:ea typeface="Calibri"/>
                          <a:cs typeface="Calibri"/>
                          <a:hlinkClick r:id="rId3"/>
                        </a:rPr>
                        <a:t>mag@lagomera.es</a:t>
                      </a:r>
                      <a:r>
                        <a:rPr lang="es-ES" sz="700" u="sng">
                          <a:solidFill>
                            <a:srgbClr val="0000FF"/>
                          </a:solidFill>
                          <a:latin typeface="Calibri"/>
                          <a:ea typeface="Calibri"/>
                          <a:cs typeface="Calibri"/>
                        </a:rPr>
                        <a:t> </a:t>
                      </a:r>
                      <a:endParaRPr lang="es-ES" sz="70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1049">
                <a:tc>
                  <a:txBody>
                    <a:bodyPr/>
                    <a:lstStyle/>
                    <a:p>
                      <a:pPr algn="l">
                        <a:lnSpc>
                          <a:spcPct val="115000"/>
                        </a:lnSpc>
                        <a:spcAft>
                          <a:spcPts val="0"/>
                        </a:spcAft>
                      </a:pPr>
                      <a:r>
                        <a:rPr lang="es-ES" sz="700">
                          <a:latin typeface="Calibri"/>
                          <a:ea typeface="Calibri"/>
                          <a:cs typeface="Calibri"/>
                        </a:rPr>
                        <a:t>2</a:t>
                      </a:r>
                      <a:endParaRPr lang="es-ES" sz="70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de-DE" sz="700" dirty="0">
                          <a:solidFill>
                            <a:srgbClr val="365F91"/>
                          </a:solidFill>
                          <a:latin typeface="Calibri"/>
                          <a:ea typeface="Calibri"/>
                          <a:cs typeface="Calibri"/>
                        </a:rPr>
                        <a:t>Museo  etnográfico</a:t>
                      </a:r>
                      <a:endParaRPr lang="es-ES" sz="700" dirty="0">
                        <a:latin typeface="Calibri"/>
                        <a:ea typeface="Calibri"/>
                        <a:cs typeface="Times New Roman"/>
                      </a:endParaRPr>
                    </a:p>
                    <a:p>
                      <a:pPr algn="l">
                        <a:lnSpc>
                          <a:spcPct val="115000"/>
                        </a:lnSpc>
                        <a:spcAft>
                          <a:spcPts val="0"/>
                        </a:spcAft>
                      </a:pPr>
                      <a:r>
                        <a:rPr lang="de-DE" sz="700" u="none" strike="noStrike" dirty="0" smtClean="0">
                          <a:solidFill>
                            <a:srgbClr val="943634"/>
                          </a:solidFill>
                          <a:latin typeface="Calibri"/>
                          <a:ea typeface="Calibri"/>
                          <a:cs typeface="Calibri"/>
                        </a:rPr>
                        <a:t>MusSEUM</a:t>
                      </a:r>
                      <a:r>
                        <a:rPr lang="de-DE" sz="700" u="none" strike="noStrike" baseline="0" dirty="0" smtClean="0">
                          <a:solidFill>
                            <a:srgbClr val="943634"/>
                          </a:solidFill>
                          <a:latin typeface="Calibri"/>
                          <a:ea typeface="Calibri"/>
                          <a:cs typeface="Calibri"/>
                        </a:rPr>
                        <a:t> FÜR</a:t>
                      </a:r>
                      <a:endParaRPr lang="es-ES" sz="700" u="none" dirty="0">
                        <a:latin typeface="Calibri"/>
                        <a:ea typeface="Calibri"/>
                        <a:cs typeface="Times New Roman"/>
                      </a:endParaRPr>
                    </a:p>
                    <a:p>
                      <a:pPr algn="l">
                        <a:lnSpc>
                          <a:spcPct val="115000"/>
                        </a:lnSpc>
                        <a:spcAft>
                          <a:spcPts val="0"/>
                        </a:spcAft>
                      </a:pPr>
                      <a:r>
                        <a:rPr lang="de-DE" sz="700" u="none" strike="noStrike" dirty="0" smtClean="0">
                          <a:solidFill>
                            <a:srgbClr val="943634"/>
                          </a:solidFill>
                          <a:latin typeface="Calibri"/>
                          <a:ea typeface="Calibri"/>
                          <a:cs typeface="Calibri"/>
                        </a:rPr>
                        <a:t>Völkerkunde</a:t>
                      </a:r>
                    </a:p>
                    <a:p>
                      <a:pPr algn="l">
                        <a:lnSpc>
                          <a:spcPct val="115000"/>
                        </a:lnSpc>
                        <a:spcAft>
                          <a:spcPts val="0"/>
                        </a:spcAft>
                      </a:pPr>
                      <a:r>
                        <a:rPr lang="es-ES_tradnl" sz="700" u="none" dirty="0" err="1" smtClean="0">
                          <a:solidFill>
                            <a:srgbClr val="008000"/>
                          </a:solidFill>
                          <a:latin typeface="Calibri"/>
                          <a:ea typeface="Calibri"/>
                          <a:cs typeface="Times New Roman"/>
                        </a:rPr>
                        <a:t>Ethnographic</a:t>
                      </a:r>
                      <a:r>
                        <a:rPr lang="es-ES_tradnl" sz="700" u="none" dirty="0" smtClean="0">
                          <a:solidFill>
                            <a:srgbClr val="008000"/>
                          </a:solidFill>
                          <a:latin typeface="Calibri"/>
                          <a:ea typeface="Calibri"/>
                          <a:cs typeface="Times New Roman"/>
                        </a:rPr>
                        <a:t> museum</a:t>
                      </a:r>
                      <a:endParaRPr lang="es-ES" sz="700" u="none" dirty="0">
                        <a:solidFill>
                          <a:srgbClr val="008000"/>
                        </a:solidFill>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dirty="0">
                          <a:latin typeface="Calibri"/>
                          <a:ea typeface="Calibri"/>
                          <a:cs typeface="Calibri"/>
                        </a:rPr>
                        <a:t>Museo </a:t>
                      </a:r>
                      <a:r>
                        <a:rPr lang="es-ES" sz="700" dirty="0" err="1">
                          <a:latin typeface="Calibri"/>
                          <a:ea typeface="Calibri"/>
                          <a:cs typeface="Calibri"/>
                        </a:rPr>
                        <a:t>etnogáfico</a:t>
                      </a:r>
                      <a:r>
                        <a:rPr lang="es-ES" sz="700" dirty="0">
                          <a:latin typeface="Calibri"/>
                          <a:ea typeface="Calibri"/>
                          <a:cs typeface="Calibri"/>
                        </a:rPr>
                        <a:t> de Hermigua</a:t>
                      </a:r>
                      <a:endParaRPr lang="es-ES" sz="700" dirty="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dirty="0">
                          <a:latin typeface="Calibri"/>
                          <a:ea typeface="Calibri"/>
                          <a:cs typeface="Calibri"/>
                        </a:rPr>
                        <a:t>Ctra. General, Las </a:t>
                      </a:r>
                      <a:r>
                        <a:rPr lang="es-ES" sz="700" dirty="0" err="1">
                          <a:latin typeface="Calibri"/>
                          <a:ea typeface="Calibri"/>
                          <a:cs typeface="Calibri"/>
                        </a:rPr>
                        <a:t>Hoyetas</a:t>
                      </a:r>
                      <a:r>
                        <a:rPr lang="es-ES" sz="700" dirty="0">
                          <a:latin typeface="Calibri"/>
                          <a:ea typeface="Calibri"/>
                          <a:cs typeface="Calibri"/>
                        </a:rPr>
                        <a:t> nº 99 38820 Hermigua</a:t>
                      </a:r>
                      <a:endParaRPr lang="es-ES" sz="700" dirty="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a:latin typeface="Calibri"/>
                          <a:ea typeface="Calibri"/>
                          <a:cs typeface="Calibri"/>
                        </a:rPr>
                        <a:t>92288960</a:t>
                      </a:r>
                      <a:endParaRPr lang="es-ES" sz="70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u="sng">
                          <a:solidFill>
                            <a:srgbClr val="0000FF"/>
                          </a:solidFill>
                          <a:latin typeface="Calibri"/>
                          <a:ea typeface="Calibri"/>
                          <a:cs typeface="Calibri"/>
                          <a:hlinkClick r:id="rId4"/>
                        </a:rPr>
                        <a:t>www.lagomera.es/index.php/museo-etnografico-insular</a:t>
                      </a:r>
                      <a:r>
                        <a:rPr lang="es-ES" sz="700">
                          <a:latin typeface="Calibri"/>
                          <a:ea typeface="Calibri"/>
                          <a:cs typeface="Calibri"/>
                        </a:rPr>
                        <a:t> </a:t>
                      </a:r>
                      <a:endParaRPr lang="es-ES" sz="70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u="sng">
                          <a:solidFill>
                            <a:srgbClr val="0000FF"/>
                          </a:solidFill>
                          <a:latin typeface="Calibri"/>
                          <a:ea typeface="Calibri"/>
                          <a:cs typeface="Calibri"/>
                          <a:hlinkClick r:id="rId5"/>
                        </a:rPr>
                        <a:t>etnografico@lagomera.es</a:t>
                      </a:r>
                      <a:endParaRPr lang="es-ES" sz="70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8066">
                <a:tc>
                  <a:txBody>
                    <a:bodyPr/>
                    <a:lstStyle/>
                    <a:p>
                      <a:pPr algn="l">
                        <a:lnSpc>
                          <a:spcPct val="115000"/>
                        </a:lnSpc>
                        <a:spcAft>
                          <a:spcPts val="0"/>
                        </a:spcAft>
                      </a:pPr>
                      <a:r>
                        <a:rPr lang="es-ES" sz="700">
                          <a:latin typeface="Calibri"/>
                          <a:ea typeface="Calibri"/>
                          <a:cs typeface="Calibri"/>
                        </a:rPr>
                        <a:t>3</a:t>
                      </a:r>
                      <a:endParaRPr lang="es-ES" sz="70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de-DE" sz="700" dirty="0">
                          <a:solidFill>
                            <a:srgbClr val="365F91"/>
                          </a:solidFill>
                          <a:latin typeface="Calibri"/>
                          <a:ea typeface="Calibri"/>
                          <a:cs typeface="Calibri"/>
                        </a:rPr>
                        <a:t>Archivo Histórico General </a:t>
                      </a:r>
                      <a:endParaRPr lang="es-ES" sz="700" dirty="0">
                        <a:latin typeface="Calibri"/>
                        <a:ea typeface="Calibri"/>
                        <a:cs typeface="Times New Roman"/>
                      </a:endParaRPr>
                    </a:p>
                    <a:p>
                      <a:pPr algn="l">
                        <a:lnSpc>
                          <a:spcPct val="115000"/>
                        </a:lnSpc>
                        <a:spcAft>
                          <a:spcPts val="0"/>
                        </a:spcAft>
                      </a:pPr>
                      <a:r>
                        <a:rPr lang="de-DE" sz="700" u="none" strike="noStrike" dirty="0" smtClean="0">
                          <a:solidFill>
                            <a:srgbClr val="943634"/>
                          </a:solidFill>
                          <a:latin typeface="Calibri"/>
                          <a:ea typeface="Calibri"/>
                          <a:cs typeface="Calibri"/>
                        </a:rPr>
                        <a:t>Historisch</a:t>
                      </a:r>
                      <a:r>
                        <a:rPr lang="de-DE" sz="700" dirty="0" smtClean="0">
                          <a:solidFill>
                            <a:srgbClr val="943634"/>
                          </a:solidFill>
                          <a:latin typeface="Calibri"/>
                          <a:ea typeface="Calibri"/>
                          <a:cs typeface="Times New Roman"/>
                        </a:rPr>
                        <a:t>es </a:t>
                      </a:r>
                      <a:r>
                        <a:rPr lang="de-DE" sz="700" dirty="0" smtClean="0">
                          <a:solidFill>
                            <a:srgbClr val="943634"/>
                          </a:solidFill>
                          <a:latin typeface="Calibri"/>
                          <a:ea typeface="Calibri"/>
                          <a:cs typeface="Calibri"/>
                        </a:rPr>
                        <a:t> </a:t>
                      </a:r>
                      <a:r>
                        <a:rPr lang="de-DE" sz="700" dirty="0" smtClean="0">
                          <a:solidFill>
                            <a:srgbClr val="943634"/>
                          </a:solidFill>
                          <a:latin typeface="Calibri"/>
                          <a:ea typeface="Calibri"/>
                          <a:cs typeface="Times New Roman"/>
                        </a:rPr>
                        <a:t> </a:t>
                      </a:r>
                      <a:r>
                        <a:rPr lang="de-DE" sz="700" dirty="0">
                          <a:solidFill>
                            <a:srgbClr val="943634"/>
                          </a:solidFill>
                          <a:latin typeface="Calibri"/>
                          <a:ea typeface="Calibri"/>
                          <a:cs typeface="Calibri"/>
                        </a:rPr>
                        <a:t>Archiv</a:t>
                      </a:r>
                      <a:r>
                        <a:rPr lang="de-DE" sz="700" dirty="0">
                          <a:latin typeface="Calibri"/>
                          <a:ea typeface="Calibri"/>
                          <a:cs typeface="Times New Roman"/>
                        </a:rPr>
                        <a:t> </a:t>
                      </a:r>
                      <a:endParaRPr lang="de-DE" sz="700" dirty="0" smtClean="0">
                        <a:latin typeface="Calibri"/>
                        <a:ea typeface="Calibri"/>
                        <a:cs typeface="Times New Roman"/>
                      </a:endParaRPr>
                    </a:p>
                    <a:p>
                      <a:pPr algn="l">
                        <a:lnSpc>
                          <a:spcPct val="115000"/>
                        </a:lnSpc>
                        <a:spcAft>
                          <a:spcPts val="0"/>
                        </a:spcAft>
                      </a:pPr>
                      <a:r>
                        <a:rPr lang="de-DE" sz="700" dirty="0" smtClean="0">
                          <a:solidFill>
                            <a:srgbClr val="008000"/>
                          </a:solidFill>
                          <a:latin typeface="Calibri"/>
                          <a:ea typeface="Calibri"/>
                          <a:cs typeface="Times New Roman"/>
                        </a:rPr>
                        <a:t>General historic</a:t>
                      </a:r>
                      <a:r>
                        <a:rPr lang="de-DE" sz="700" baseline="0" dirty="0" smtClean="0">
                          <a:solidFill>
                            <a:srgbClr val="008000"/>
                          </a:solidFill>
                          <a:latin typeface="Calibri"/>
                          <a:ea typeface="Calibri"/>
                          <a:cs typeface="Times New Roman"/>
                        </a:rPr>
                        <a:t> archive</a:t>
                      </a:r>
                      <a:endParaRPr lang="es-ES" sz="700" dirty="0">
                        <a:solidFill>
                          <a:srgbClr val="008000"/>
                        </a:solidFill>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a:latin typeface="Calibri"/>
                          <a:ea typeface="Calibri"/>
                          <a:cs typeface="Calibri"/>
                        </a:rPr>
                        <a:t>Archivo Histórico General de La Gomera</a:t>
                      </a:r>
                      <a:endParaRPr lang="es-ES" sz="70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a:latin typeface="Calibri"/>
                          <a:ea typeface="Calibri"/>
                          <a:cs typeface="Calibri"/>
                        </a:rPr>
                        <a:t>Plaza de Las Américas 38800 San Sebastián de La Gomera.</a:t>
                      </a:r>
                      <a:endParaRPr lang="es-ES" sz="70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a:latin typeface="Calibri"/>
                          <a:ea typeface="Calibri"/>
                          <a:cs typeface="Calibri"/>
                        </a:rPr>
                        <a:t>922 87 29 23</a:t>
                      </a:r>
                      <a:endParaRPr lang="es-ES" sz="70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u="sng">
                          <a:solidFill>
                            <a:srgbClr val="0000FF"/>
                          </a:solidFill>
                          <a:latin typeface="Calibri"/>
                          <a:ea typeface="Calibri"/>
                          <a:cs typeface="Calibri"/>
                          <a:hlinkClick r:id="rId6"/>
                        </a:rPr>
                        <a:t>http://www.lagomera.travel/islas-canarias/la-gomera/es/explorar/patrimonio-de-la-gomera/archivo-historico-general-de-la-gomera/</a:t>
                      </a:r>
                      <a:r>
                        <a:rPr lang="es-ES" sz="700">
                          <a:latin typeface="Calibri"/>
                          <a:ea typeface="Calibri"/>
                          <a:cs typeface="Calibri"/>
                        </a:rPr>
                        <a:t> </a:t>
                      </a:r>
                      <a:endParaRPr lang="es-ES" sz="70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s-ES" sz="700">
                        <a:latin typeface="Calibri"/>
                        <a:ea typeface="Calibri"/>
                        <a:cs typeface="Calibri"/>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1049">
                <a:tc>
                  <a:txBody>
                    <a:bodyPr/>
                    <a:lstStyle/>
                    <a:p>
                      <a:pPr algn="l">
                        <a:lnSpc>
                          <a:spcPct val="115000"/>
                        </a:lnSpc>
                        <a:spcAft>
                          <a:spcPts val="0"/>
                        </a:spcAft>
                      </a:pPr>
                      <a:r>
                        <a:rPr lang="es-ES" sz="700">
                          <a:latin typeface="Calibri"/>
                          <a:ea typeface="Calibri"/>
                          <a:cs typeface="Calibri"/>
                        </a:rPr>
                        <a:t>4</a:t>
                      </a:r>
                      <a:endParaRPr lang="es-ES" sz="70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dirty="0">
                          <a:solidFill>
                            <a:srgbClr val="1F497D"/>
                          </a:solidFill>
                          <a:latin typeface="Calibri"/>
                          <a:ea typeface="Calibri"/>
                          <a:cs typeface="Calibri"/>
                        </a:rPr>
                        <a:t>Casa de Colón</a:t>
                      </a:r>
                      <a:endParaRPr lang="es-ES" sz="700" dirty="0">
                        <a:latin typeface="Calibri"/>
                        <a:ea typeface="Calibri"/>
                        <a:cs typeface="Times New Roman"/>
                      </a:endParaRPr>
                    </a:p>
                    <a:p>
                      <a:pPr algn="l">
                        <a:lnSpc>
                          <a:spcPct val="115000"/>
                        </a:lnSpc>
                        <a:spcAft>
                          <a:spcPts val="0"/>
                        </a:spcAft>
                      </a:pPr>
                      <a:r>
                        <a:rPr lang="es-ES" sz="700" dirty="0">
                          <a:solidFill>
                            <a:srgbClr val="C0504D"/>
                          </a:solidFill>
                          <a:latin typeface="Calibri"/>
                          <a:ea typeface="Calibri"/>
                          <a:cs typeface="Calibri"/>
                        </a:rPr>
                        <a:t>Museum Casa de </a:t>
                      </a:r>
                      <a:r>
                        <a:rPr lang="es-ES" sz="700" dirty="0" smtClean="0">
                          <a:solidFill>
                            <a:srgbClr val="C0504D"/>
                          </a:solidFill>
                          <a:latin typeface="Calibri"/>
                          <a:ea typeface="Calibri"/>
                          <a:cs typeface="Calibri"/>
                        </a:rPr>
                        <a:t>Colón</a:t>
                      </a:r>
                    </a:p>
                    <a:p>
                      <a:pPr algn="l">
                        <a:lnSpc>
                          <a:spcPct val="115000"/>
                        </a:lnSpc>
                        <a:spcAft>
                          <a:spcPts val="0"/>
                        </a:spcAft>
                      </a:pPr>
                      <a:r>
                        <a:rPr lang="es-ES_tradnl" sz="700" dirty="0" smtClean="0">
                          <a:solidFill>
                            <a:srgbClr val="008000"/>
                          </a:solidFill>
                          <a:latin typeface="Calibri"/>
                          <a:ea typeface="Calibri"/>
                          <a:cs typeface="Times New Roman"/>
                        </a:rPr>
                        <a:t>Colón ´s  house</a:t>
                      </a:r>
                      <a:endParaRPr lang="es-ES" sz="700" dirty="0">
                        <a:solidFill>
                          <a:srgbClr val="008000"/>
                        </a:solidFill>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a:latin typeface="Calibri"/>
                          <a:ea typeface="Calibri"/>
                          <a:cs typeface="Calibri"/>
                        </a:rPr>
                        <a:t>Museo: Casa de Colón</a:t>
                      </a:r>
                      <a:endParaRPr lang="es-ES" sz="70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a:latin typeface="Calibri"/>
                          <a:ea typeface="Calibri"/>
                          <a:cs typeface="Calibri"/>
                        </a:rPr>
                        <a:t>Calle Real, 38800 San Sebastián de la Gomera</a:t>
                      </a:r>
                      <a:endParaRPr lang="es-ES" sz="70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s-ES" sz="700">
                        <a:latin typeface="Calibri"/>
                        <a:ea typeface="Calibri"/>
                        <a:cs typeface="Calibri"/>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u="sng">
                          <a:solidFill>
                            <a:srgbClr val="0000FF"/>
                          </a:solidFill>
                          <a:latin typeface="Calibri"/>
                          <a:ea typeface="Calibri"/>
                          <a:cs typeface="Calibri"/>
                          <a:hlinkClick r:id="rId7"/>
                        </a:rPr>
                        <a:t>http://www.lagomera.travel/islas-canarias/la-gomera/es/explorar/patrimonio-de-la-gomera/casa-de-colon/</a:t>
                      </a:r>
                      <a:r>
                        <a:rPr lang="es-ES" sz="700">
                          <a:latin typeface="Calibri"/>
                          <a:ea typeface="Calibri"/>
                          <a:cs typeface="Calibri"/>
                        </a:rPr>
                        <a:t> </a:t>
                      </a:r>
                      <a:endParaRPr lang="es-ES" sz="70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s-ES" sz="700">
                        <a:latin typeface="Calibri"/>
                        <a:ea typeface="Calibri"/>
                        <a:cs typeface="Calibri"/>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1049">
                <a:tc>
                  <a:txBody>
                    <a:bodyPr/>
                    <a:lstStyle/>
                    <a:p>
                      <a:pPr algn="l">
                        <a:lnSpc>
                          <a:spcPct val="115000"/>
                        </a:lnSpc>
                        <a:spcAft>
                          <a:spcPts val="0"/>
                        </a:spcAft>
                      </a:pPr>
                      <a:r>
                        <a:rPr lang="es-ES" sz="700">
                          <a:latin typeface="Calibri"/>
                          <a:ea typeface="Calibri"/>
                          <a:cs typeface="Calibri"/>
                        </a:rPr>
                        <a:t>5</a:t>
                      </a:r>
                      <a:endParaRPr lang="es-ES" sz="70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dirty="0">
                          <a:solidFill>
                            <a:srgbClr val="1F497D"/>
                          </a:solidFill>
                          <a:latin typeface="Calibri"/>
                          <a:ea typeface="Calibri"/>
                          <a:cs typeface="Calibri"/>
                        </a:rPr>
                        <a:t>Casa José </a:t>
                      </a:r>
                      <a:r>
                        <a:rPr lang="es-ES" sz="700" dirty="0" err="1">
                          <a:solidFill>
                            <a:srgbClr val="1F497D"/>
                          </a:solidFill>
                          <a:latin typeface="Calibri"/>
                          <a:ea typeface="Calibri"/>
                          <a:cs typeface="Calibri"/>
                        </a:rPr>
                        <a:t>Aguiar</a:t>
                      </a:r>
                      <a:endParaRPr lang="es-ES" sz="700" dirty="0">
                        <a:latin typeface="Calibri"/>
                        <a:ea typeface="Calibri"/>
                        <a:cs typeface="Times New Roman"/>
                      </a:endParaRPr>
                    </a:p>
                    <a:p>
                      <a:pPr algn="l">
                        <a:lnSpc>
                          <a:spcPct val="115000"/>
                        </a:lnSpc>
                        <a:spcAft>
                          <a:spcPts val="0"/>
                        </a:spcAft>
                      </a:pPr>
                      <a:r>
                        <a:rPr lang="es-ES" sz="700" dirty="0" err="1">
                          <a:solidFill>
                            <a:srgbClr val="C0504D"/>
                          </a:solidFill>
                          <a:latin typeface="Calibri"/>
                          <a:ea typeface="Calibri"/>
                          <a:cs typeface="Calibri"/>
                        </a:rPr>
                        <a:t>Haus</a:t>
                      </a:r>
                      <a:r>
                        <a:rPr lang="es-ES" sz="700" dirty="0">
                          <a:solidFill>
                            <a:srgbClr val="C0504D"/>
                          </a:solidFill>
                          <a:latin typeface="Calibri"/>
                          <a:ea typeface="Calibri"/>
                          <a:cs typeface="Calibri"/>
                        </a:rPr>
                        <a:t> José </a:t>
                      </a:r>
                      <a:r>
                        <a:rPr lang="es-ES" sz="700" dirty="0" err="1" smtClean="0">
                          <a:solidFill>
                            <a:srgbClr val="C0504D"/>
                          </a:solidFill>
                          <a:latin typeface="Calibri"/>
                          <a:ea typeface="Calibri"/>
                          <a:cs typeface="Calibri"/>
                        </a:rPr>
                        <a:t>Aguiar</a:t>
                      </a:r>
                      <a:endParaRPr lang="es-ES" sz="700" dirty="0" smtClean="0">
                        <a:solidFill>
                          <a:srgbClr val="C0504D"/>
                        </a:solidFill>
                        <a:latin typeface="Calibri"/>
                        <a:ea typeface="Calibri"/>
                        <a:cs typeface="Calibri"/>
                      </a:endParaRPr>
                    </a:p>
                    <a:p>
                      <a:pPr algn="l">
                        <a:lnSpc>
                          <a:spcPct val="115000"/>
                        </a:lnSpc>
                        <a:spcAft>
                          <a:spcPts val="0"/>
                        </a:spcAft>
                      </a:pPr>
                      <a:r>
                        <a:rPr lang="es-ES_tradnl" sz="700" dirty="0" smtClean="0">
                          <a:solidFill>
                            <a:srgbClr val="008000"/>
                          </a:solidFill>
                          <a:latin typeface="Calibri"/>
                          <a:ea typeface="Calibri"/>
                          <a:cs typeface="Times New Roman"/>
                        </a:rPr>
                        <a:t>José  </a:t>
                      </a:r>
                      <a:r>
                        <a:rPr lang="es-ES_tradnl" sz="700" dirty="0" err="1" smtClean="0">
                          <a:solidFill>
                            <a:srgbClr val="008000"/>
                          </a:solidFill>
                          <a:latin typeface="Calibri"/>
                          <a:ea typeface="Calibri"/>
                          <a:cs typeface="Times New Roman"/>
                        </a:rPr>
                        <a:t>Aguilar´s</a:t>
                      </a:r>
                      <a:r>
                        <a:rPr lang="es-ES_tradnl" sz="700" baseline="0" dirty="0" smtClean="0">
                          <a:solidFill>
                            <a:srgbClr val="008000"/>
                          </a:solidFill>
                          <a:latin typeface="Calibri"/>
                          <a:ea typeface="Calibri"/>
                          <a:cs typeface="Times New Roman"/>
                        </a:rPr>
                        <a:t>   house</a:t>
                      </a:r>
                      <a:endParaRPr lang="es-ES" sz="700" dirty="0">
                        <a:solidFill>
                          <a:srgbClr val="008000"/>
                        </a:solidFill>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a:latin typeface="Calibri"/>
                          <a:ea typeface="Calibri"/>
                          <a:cs typeface="Calibri"/>
                        </a:rPr>
                        <a:t>Museo: Casa José Aguiar</a:t>
                      </a:r>
                      <a:endParaRPr lang="es-ES" sz="70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dirty="0">
                          <a:latin typeface="Calibri"/>
                          <a:ea typeface="Calibri"/>
                          <a:cs typeface="Calibri"/>
                        </a:rPr>
                        <a:t>C/ La seda s/n.</a:t>
                      </a:r>
                      <a:br>
                        <a:rPr lang="es-ES" sz="700" dirty="0">
                          <a:latin typeface="Calibri"/>
                          <a:ea typeface="Calibri"/>
                          <a:cs typeface="Calibri"/>
                        </a:rPr>
                      </a:br>
                      <a:r>
                        <a:rPr lang="es-ES" sz="700" dirty="0">
                          <a:latin typeface="Calibri"/>
                          <a:ea typeface="Calibri"/>
                          <a:cs typeface="Calibri"/>
                        </a:rPr>
                        <a:t>Agulo</a:t>
                      </a:r>
                      <a:endParaRPr lang="es-ES" sz="700" dirty="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a:latin typeface="Calibri"/>
                          <a:ea typeface="Calibri"/>
                          <a:cs typeface="Calibri"/>
                        </a:rPr>
                        <a:t>922 14 60 00</a:t>
                      </a:r>
                      <a:endParaRPr lang="es-ES" sz="70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u="sng">
                          <a:solidFill>
                            <a:srgbClr val="0000FF"/>
                          </a:solidFill>
                          <a:latin typeface="Calibri"/>
                          <a:ea typeface="Calibri"/>
                          <a:cs typeface="Calibri"/>
                          <a:hlinkClick r:id="rId8"/>
                        </a:rPr>
                        <a:t>http://www.lagomera.travel/islas-canarias/la-gomera/es/explorar/patrimonio-de-la-gomera/casa-jose-aguiar/</a:t>
                      </a:r>
                      <a:r>
                        <a:rPr lang="es-ES" sz="700">
                          <a:latin typeface="Calibri"/>
                          <a:ea typeface="Calibri"/>
                          <a:cs typeface="Calibri"/>
                        </a:rPr>
                        <a:t> </a:t>
                      </a:r>
                      <a:endParaRPr lang="es-ES" sz="70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s-ES" sz="700">
                        <a:latin typeface="Calibri"/>
                        <a:ea typeface="Calibri"/>
                        <a:cs typeface="Calibri"/>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8066">
                <a:tc>
                  <a:txBody>
                    <a:bodyPr/>
                    <a:lstStyle/>
                    <a:p>
                      <a:pPr algn="l">
                        <a:lnSpc>
                          <a:spcPct val="115000"/>
                        </a:lnSpc>
                        <a:spcAft>
                          <a:spcPts val="0"/>
                        </a:spcAft>
                      </a:pPr>
                      <a:r>
                        <a:rPr lang="es-ES" sz="700">
                          <a:latin typeface="Calibri"/>
                          <a:ea typeface="Calibri"/>
                          <a:cs typeface="Calibri"/>
                        </a:rPr>
                        <a:t>6</a:t>
                      </a:r>
                      <a:endParaRPr lang="es-ES" sz="70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dirty="0">
                          <a:solidFill>
                            <a:srgbClr val="1F497D"/>
                          </a:solidFill>
                          <a:latin typeface="Calibri"/>
                          <a:ea typeface="Calibri"/>
                          <a:cs typeface="Calibri"/>
                        </a:rPr>
                        <a:t>Casa Museo los Telares</a:t>
                      </a:r>
                      <a:endParaRPr lang="es-ES" sz="700" dirty="0">
                        <a:latin typeface="Calibri"/>
                        <a:ea typeface="Calibri"/>
                        <a:cs typeface="Times New Roman"/>
                      </a:endParaRPr>
                    </a:p>
                    <a:p>
                      <a:pPr algn="l">
                        <a:lnSpc>
                          <a:spcPct val="115000"/>
                        </a:lnSpc>
                        <a:spcAft>
                          <a:spcPts val="0"/>
                        </a:spcAft>
                      </a:pPr>
                      <a:r>
                        <a:rPr lang="es-ES" sz="700" dirty="0" err="1">
                          <a:solidFill>
                            <a:srgbClr val="C0504D"/>
                          </a:solidFill>
                          <a:latin typeface="Calibri"/>
                          <a:ea typeface="Calibri"/>
                          <a:cs typeface="Calibri"/>
                        </a:rPr>
                        <a:t>Kunsthandwerkliche</a:t>
                      </a:r>
                      <a:r>
                        <a:rPr lang="es-ES" sz="700" dirty="0">
                          <a:solidFill>
                            <a:srgbClr val="C0504D"/>
                          </a:solidFill>
                          <a:latin typeface="Calibri"/>
                          <a:ea typeface="Calibri"/>
                          <a:cs typeface="Calibri"/>
                        </a:rPr>
                        <a:t> Museum Los </a:t>
                      </a:r>
                      <a:r>
                        <a:rPr lang="es-ES" sz="700" dirty="0" smtClean="0">
                          <a:solidFill>
                            <a:srgbClr val="C0504D"/>
                          </a:solidFill>
                          <a:latin typeface="Calibri"/>
                          <a:ea typeface="Calibri"/>
                          <a:cs typeface="Calibri"/>
                        </a:rPr>
                        <a:t>Telares</a:t>
                      </a:r>
                    </a:p>
                    <a:p>
                      <a:pPr algn="l">
                        <a:lnSpc>
                          <a:spcPct val="115000"/>
                        </a:lnSpc>
                        <a:spcAft>
                          <a:spcPts val="0"/>
                        </a:spcAft>
                      </a:pPr>
                      <a:r>
                        <a:rPr lang="es-ES_tradnl" sz="700" dirty="0" smtClean="0">
                          <a:solidFill>
                            <a:srgbClr val="008000"/>
                          </a:solidFill>
                          <a:latin typeface="Calibri"/>
                          <a:ea typeface="Calibri"/>
                          <a:cs typeface="Times New Roman"/>
                        </a:rPr>
                        <a:t>Loom </a:t>
                      </a:r>
                      <a:r>
                        <a:rPr lang="es-ES_tradnl" sz="700" baseline="0" dirty="0" smtClean="0">
                          <a:solidFill>
                            <a:srgbClr val="008000"/>
                          </a:solidFill>
                          <a:latin typeface="Calibri"/>
                          <a:ea typeface="Calibri"/>
                          <a:cs typeface="Times New Roman"/>
                        </a:rPr>
                        <a:t> house  museum</a:t>
                      </a:r>
                      <a:endParaRPr lang="es-ES" sz="700" dirty="0">
                        <a:solidFill>
                          <a:srgbClr val="008000"/>
                        </a:solidFill>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a:latin typeface="Calibri"/>
                          <a:ea typeface="Calibri"/>
                          <a:cs typeface="Calibri"/>
                        </a:rPr>
                        <a:t>Museo Los Telares</a:t>
                      </a:r>
                      <a:endParaRPr lang="es-ES" sz="70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a:latin typeface="Calibri"/>
                          <a:ea typeface="Calibri"/>
                          <a:cs typeface="Calibri"/>
                        </a:rPr>
                        <a:t>Carretera General de Hermigüa, s/nº.</a:t>
                      </a:r>
                      <a:endParaRPr lang="es-ES" sz="700">
                        <a:latin typeface="Calibri"/>
                        <a:ea typeface="Calibri"/>
                        <a:cs typeface="Times New Roman"/>
                      </a:endParaRPr>
                    </a:p>
                    <a:p>
                      <a:pPr algn="l">
                        <a:lnSpc>
                          <a:spcPct val="115000"/>
                        </a:lnSpc>
                        <a:spcAft>
                          <a:spcPts val="0"/>
                        </a:spcAft>
                      </a:pPr>
                      <a:r>
                        <a:rPr lang="de-DE" sz="700">
                          <a:latin typeface="Calibri"/>
                          <a:ea typeface="Calibri"/>
                          <a:cs typeface="Calibri"/>
                        </a:rPr>
                        <a:t>Hermigua, La Gomera, </a:t>
                      </a:r>
                      <a:endParaRPr lang="es-ES" sz="70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a:latin typeface="Calibri"/>
                          <a:ea typeface="Calibri"/>
                          <a:cs typeface="Calibri"/>
                        </a:rPr>
                        <a:t>922  88 07 81</a:t>
                      </a:r>
                      <a:endParaRPr lang="es-ES" sz="70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700" u="sng" dirty="0">
                          <a:solidFill>
                            <a:srgbClr val="0000FF"/>
                          </a:solidFill>
                          <a:latin typeface="Calibri"/>
                          <a:ea typeface="Calibri"/>
                          <a:cs typeface="Calibri"/>
                          <a:hlinkClick r:id="rId9"/>
                        </a:rPr>
                        <a:t>http://www.lagomera.travel/islas-canarias/la-gomera/es/explorar/patrimonio-de-la-gomera/</a:t>
                      </a:r>
                      <a:r>
                        <a:rPr lang="en-US" sz="700" dirty="0">
                          <a:latin typeface="Calibri"/>
                          <a:ea typeface="Calibri"/>
                          <a:cs typeface="Calibri"/>
                        </a:rPr>
                        <a:t> </a:t>
                      </a:r>
                      <a:endParaRPr lang="es-ES" sz="700" dirty="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US" sz="700">
                        <a:latin typeface="Calibri"/>
                        <a:ea typeface="Calibri"/>
                        <a:cs typeface="Calibri"/>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9050">
                <a:tc>
                  <a:txBody>
                    <a:bodyPr/>
                    <a:lstStyle/>
                    <a:p>
                      <a:pPr algn="l">
                        <a:lnSpc>
                          <a:spcPct val="115000"/>
                        </a:lnSpc>
                        <a:spcAft>
                          <a:spcPts val="0"/>
                        </a:spcAft>
                      </a:pPr>
                      <a:r>
                        <a:rPr lang="es-ES" sz="700">
                          <a:latin typeface="Calibri"/>
                          <a:ea typeface="Calibri"/>
                          <a:cs typeface="Calibri"/>
                        </a:rPr>
                        <a:t>7</a:t>
                      </a:r>
                      <a:endParaRPr lang="es-ES" sz="70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dirty="0">
                          <a:solidFill>
                            <a:srgbClr val="1F497D"/>
                          </a:solidFill>
                          <a:latin typeface="Calibri"/>
                          <a:ea typeface="Calibri"/>
                          <a:cs typeface="Calibri"/>
                        </a:rPr>
                        <a:t>Centro de Visitantes del Parque Nacional del </a:t>
                      </a:r>
                      <a:r>
                        <a:rPr lang="es-ES" sz="700" dirty="0" err="1">
                          <a:solidFill>
                            <a:srgbClr val="1F497D"/>
                          </a:solidFill>
                          <a:latin typeface="Calibri"/>
                          <a:ea typeface="Calibri"/>
                          <a:cs typeface="Calibri"/>
                        </a:rPr>
                        <a:t>Garajonay</a:t>
                      </a:r>
                      <a:r>
                        <a:rPr lang="es-ES" sz="700" dirty="0">
                          <a:solidFill>
                            <a:srgbClr val="1F497D"/>
                          </a:solidFill>
                          <a:latin typeface="Calibri"/>
                          <a:ea typeface="Calibri"/>
                          <a:cs typeface="Calibri"/>
                        </a:rPr>
                        <a:t> (Juego de Bolas)</a:t>
                      </a:r>
                      <a:endParaRPr lang="es-ES" sz="700" dirty="0">
                        <a:latin typeface="Calibri"/>
                        <a:ea typeface="Calibri"/>
                        <a:cs typeface="Times New Roman"/>
                      </a:endParaRPr>
                    </a:p>
                    <a:p>
                      <a:pPr algn="l">
                        <a:lnSpc>
                          <a:spcPct val="115000"/>
                        </a:lnSpc>
                        <a:spcAft>
                          <a:spcPts val="0"/>
                        </a:spcAft>
                      </a:pPr>
                      <a:r>
                        <a:rPr lang="es-ES" sz="700" dirty="0" err="1">
                          <a:solidFill>
                            <a:srgbClr val="C0504D"/>
                          </a:solidFill>
                          <a:latin typeface="Calibri"/>
                          <a:ea typeface="Calibri"/>
                          <a:cs typeface="Calibri"/>
                        </a:rPr>
                        <a:t>Besucherzentrum</a:t>
                      </a:r>
                      <a:r>
                        <a:rPr lang="es-ES" sz="700" dirty="0">
                          <a:solidFill>
                            <a:srgbClr val="C0504D"/>
                          </a:solidFill>
                          <a:latin typeface="Calibri"/>
                          <a:ea typeface="Calibri"/>
                          <a:cs typeface="Calibri"/>
                        </a:rPr>
                        <a:t> </a:t>
                      </a:r>
                      <a:r>
                        <a:rPr lang="es-ES" sz="700" dirty="0" err="1">
                          <a:solidFill>
                            <a:srgbClr val="C0504D"/>
                          </a:solidFill>
                          <a:latin typeface="Calibri"/>
                          <a:ea typeface="Calibri"/>
                          <a:cs typeface="Calibri"/>
                        </a:rPr>
                        <a:t>Nationalpark</a:t>
                      </a:r>
                      <a:r>
                        <a:rPr lang="es-ES" sz="700" dirty="0">
                          <a:solidFill>
                            <a:srgbClr val="C0504D"/>
                          </a:solidFill>
                          <a:latin typeface="Calibri"/>
                          <a:ea typeface="Calibri"/>
                          <a:cs typeface="Calibri"/>
                        </a:rPr>
                        <a:t> </a:t>
                      </a:r>
                      <a:r>
                        <a:rPr lang="es-ES" sz="700" dirty="0" err="1" smtClean="0">
                          <a:solidFill>
                            <a:srgbClr val="C0504D"/>
                          </a:solidFill>
                          <a:latin typeface="Calibri"/>
                          <a:ea typeface="Calibri"/>
                          <a:cs typeface="Calibri"/>
                        </a:rPr>
                        <a:t>Garajonay</a:t>
                      </a:r>
                      <a:endParaRPr lang="es-ES" sz="700" dirty="0" smtClean="0">
                        <a:solidFill>
                          <a:srgbClr val="C0504D"/>
                        </a:solidFill>
                        <a:latin typeface="Calibri"/>
                        <a:ea typeface="Calibri"/>
                        <a:cs typeface="Calibri"/>
                      </a:endParaRPr>
                    </a:p>
                    <a:p>
                      <a:pPr algn="l">
                        <a:lnSpc>
                          <a:spcPct val="115000"/>
                        </a:lnSpc>
                        <a:spcAft>
                          <a:spcPts val="0"/>
                        </a:spcAft>
                      </a:pPr>
                      <a:r>
                        <a:rPr lang="es-ES_tradnl" sz="700" dirty="0" err="1" smtClean="0">
                          <a:solidFill>
                            <a:srgbClr val="008000"/>
                          </a:solidFill>
                          <a:latin typeface="Calibri"/>
                          <a:ea typeface="Calibri"/>
                          <a:cs typeface="Times New Roman"/>
                        </a:rPr>
                        <a:t>Visitant</a:t>
                      </a:r>
                      <a:r>
                        <a:rPr lang="es-ES_tradnl" sz="700" baseline="0" dirty="0" smtClean="0">
                          <a:solidFill>
                            <a:srgbClr val="008000"/>
                          </a:solidFill>
                          <a:latin typeface="Calibri"/>
                          <a:ea typeface="Calibri"/>
                          <a:cs typeface="Times New Roman"/>
                        </a:rPr>
                        <a:t> centre of </a:t>
                      </a:r>
                      <a:r>
                        <a:rPr lang="es-ES_tradnl" sz="700" baseline="0" dirty="0" err="1" smtClean="0">
                          <a:solidFill>
                            <a:srgbClr val="008000"/>
                          </a:solidFill>
                          <a:latin typeface="Calibri"/>
                          <a:ea typeface="Calibri"/>
                          <a:cs typeface="Times New Roman"/>
                        </a:rPr>
                        <a:t>the</a:t>
                      </a:r>
                      <a:r>
                        <a:rPr lang="es-ES_tradnl" sz="700" baseline="0" dirty="0" smtClean="0">
                          <a:solidFill>
                            <a:srgbClr val="008000"/>
                          </a:solidFill>
                          <a:latin typeface="Calibri"/>
                          <a:ea typeface="Calibri"/>
                          <a:cs typeface="Times New Roman"/>
                        </a:rPr>
                        <a:t> </a:t>
                      </a:r>
                      <a:r>
                        <a:rPr lang="es-ES_tradnl" sz="700" baseline="0" dirty="0" err="1" smtClean="0">
                          <a:solidFill>
                            <a:srgbClr val="008000"/>
                          </a:solidFill>
                          <a:latin typeface="Calibri"/>
                          <a:ea typeface="Calibri"/>
                          <a:cs typeface="Times New Roman"/>
                        </a:rPr>
                        <a:t>National</a:t>
                      </a:r>
                      <a:r>
                        <a:rPr lang="es-ES_tradnl" sz="700" baseline="0" dirty="0" smtClean="0">
                          <a:solidFill>
                            <a:srgbClr val="008000"/>
                          </a:solidFill>
                          <a:latin typeface="Calibri"/>
                          <a:ea typeface="Calibri"/>
                          <a:cs typeface="Times New Roman"/>
                        </a:rPr>
                        <a:t> Park in </a:t>
                      </a:r>
                      <a:r>
                        <a:rPr lang="es-ES_tradnl" sz="700" baseline="0" dirty="0" err="1" smtClean="0">
                          <a:solidFill>
                            <a:srgbClr val="008000"/>
                          </a:solidFill>
                          <a:latin typeface="Calibri"/>
                          <a:ea typeface="Calibri"/>
                          <a:cs typeface="Times New Roman"/>
                        </a:rPr>
                        <a:t>Garajonay</a:t>
                      </a:r>
                      <a:endParaRPr lang="es-ES" sz="700" dirty="0">
                        <a:solidFill>
                          <a:srgbClr val="008000"/>
                        </a:solidFill>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a:latin typeface="Calibri"/>
                          <a:ea typeface="Calibri"/>
                          <a:cs typeface="Calibri"/>
                        </a:rPr>
                        <a:t>Parque Nacional de Garajonay</a:t>
                      </a:r>
                      <a:endParaRPr lang="es-ES" sz="70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dirty="0">
                          <a:latin typeface="Calibri"/>
                          <a:ea typeface="Calibri"/>
                          <a:cs typeface="Calibri"/>
                        </a:rPr>
                        <a:t>Centro de visitantes "Juego de Bolas". La Palmita, Agulo, La Gomera</a:t>
                      </a:r>
                      <a:endParaRPr lang="es-ES" sz="700" dirty="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s-ES" sz="700">
                        <a:latin typeface="Calibri"/>
                        <a:ea typeface="Calibri"/>
                        <a:cs typeface="Calibri"/>
                      </a:endParaRPr>
                    </a:p>
                    <a:p>
                      <a:pPr algn="l">
                        <a:lnSpc>
                          <a:spcPct val="115000"/>
                        </a:lnSpc>
                        <a:spcAft>
                          <a:spcPts val="1000"/>
                        </a:spcAft>
                      </a:pPr>
                      <a:r>
                        <a:rPr lang="es-ES" sz="700">
                          <a:latin typeface="Calibri"/>
                          <a:ea typeface="Calibri"/>
                          <a:cs typeface="Calibri"/>
                        </a:rPr>
                        <a:t>922 80 09 93</a:t>
                      </a:r>
                      <a:endParaRPr lang="es-ES" sz="70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s-ES" sz="700" u="sng">
                          <a:solidFill>
                            <a:srgbClr val="0000FF"/>
                          </a:solidFill>
                          <a:latin typeface="Calibri"/>
                          <a:ea typeface="Calibri"/>
                          <a:cs typeface="Calibri"/>
                          <a:hlinkClick r:id="rId10"/>
                        </a:rPr>
                        <a:t>http://www.visitarcanarias.com/centro_de_visitantes_juego_de_bolas.php</a:t>
                      </a:r>
                      <a:endParaRPr lang="es-ES" sz="70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700" dirty="0">
                          <a:latin typeface="Calibri"/>
                          <a:ea typeface="Calibri"/>
                          <a:cs typeface="Calibri"/>
                        </a:rPr>
                        <a:t>cvgarajonay@oapn.es</a:t>
                      </a:r>
                      <a:endParaRPr lang="es-ES" sz="700" dirty="0">
                        <a:latin typeface="Calibri"/>
                        <a:ea typeface="Calibri"/>
                        <a:cs typeface="Times New Roman"/>
                      </a:endParaRPr>
                    </a:p>
                  </a:txBody>
                  <a:tcPr marL="44297" marR="44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Grafik 15"/>
          <p:cNvPicPr>
            <a:picLocks noChangeAspect="1" noChangeArrowheads="1"/>
          </p:cNvPicPr>
          <p:nvPr/>
        </p:nvPicPr>
        <p:blipFill>
          <a:blip r:embed="rId2" cstate="print"/>
          <a:srcRect/>
          <a:stretch>
            <a:fillRect/>
          </a:stretch>
        </p:blipFill>
        <p:spPr bwMode="auto">
          <a:xfrm>
            <a:off x="1428728" y="928670"/>
            <a:ext cx="6143668" cy="4780175"/>
          </a:xfrm>
          <a:prstGeom prst="rect">
            <a:avLst/>
          </a:prstGeom>
          <a:noFill/>
          <a:ln w="9525">
            <a:noFill/>
            <a:miter lim="800000"/>
            <a:headEnd/>
            <a:tailEnd/>
          </a:ln>
        </p:spPr>
      </p:pic>
      <p:cxnSp>
        <p:nvCxnSpPr>
          <p:cNvPr id="4" name="3 Conector recto de flecha"/>
          <p:cNvCxnSpPr/>
          <p:nvPr/>
        </p:nvCxnSpPr>
        <p:spPr>
          <a:xfrm>
            <a:off x="6215074" y="3571876"/>
            <a:ext cx="2000264" cy="56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8286776" y="4143380"/>
            <a:ext cx="857224" cy="369332"/>
          </a:xfrm>
          <a:prstGeom prst="rect">
            <a:avLst/>
          </a:prstGeom>
          <a:noFill/>
        </p:spPr>
        <p:txBody>
          <a:bodyPr wrap="square" rtlCol="0">
            <a:spAutoFit/>
          </a:bodyPr>
          <a:lstStyle/>
          <a:p>
            <a:r>
              <a:rPr lang="es-ES" dirty="0" smtClean="0"/>
              <a:t>1</a:t>
            </a:r>
            <a:endParaRPr lang="es-ES" dirty="0"/>
          </a:p>
        </p:txBody>
      </p:sp>
      <p:cxnSp>
        <p:nvCxnSpPr>
          <p:cNvPr id="8" name="7 Conector recto de flecha"/>
          <p:cNvCxnSpPr/>
          <p:nvPr/>
        </p:nvCxnSpPr>
        <p:spPr>
          <a:xfrm flipV="1">
            <a:off x="4786314" y="928670"/>
            <a:ext cx="1714512" cy="12858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8 CuadroTexto"/>
          <p:cNvSpPr txBox="1"/>
          <p:nvPr/>
        </p:nvSpPr>
        <p:spPr>
          <a:xfrm>
            <a:off x="6715140" y="642918"/>
            <a:ext cx="1143008" cy="369332"/>
          </a:xfrm>
          <a:prstGeom prst="rect">
            <a:avLst/>
          </a:prstGeom>
          <a:noFill/>
        </p:spPr>
        <p:txBody>
          <a:bodyPr wrap="square" rtlCol="0">
            <a:spAutoFit/>
          </a:bodyPr>
          <a:lstStyle/>
          <a:p>
            <a:r>
              <a:rPr lang="es-ES" dirty="0" smtClean="0"/>
              <a:t>2</a:t>
            </a:r>
            <a:endParaRPr lang="es-ES" dirty="0"/>
          </a:p>
        </p:txBody>
      </p:sp>
      <p:cxnSp>
        <p:nvCxnSpPr>
          <p:cNvPr id="11" name="10 Conector recto de flecha"/>
          <p:cNvCxnSpPr/>
          <p:nvPr/>
        </p:nvCxnSpPr>
        <p:spPr>
          <a:xfrm flipV="1">
            <a:off x="6215074" y="3429000"/>
            <a:ext cx="1928826"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CuadroTexto"/>
          <p:cNvSpPr txBox="1"/>
          <p:nvPr/>
        </p:nvSpPr>
        <p:spPr>
          <a:xfrm>
            <a:off x="8358214" y="3286124"/>
            <a:ext cx="785786" cy="369332"/>
          </a:xfrm>
          <a:prstGeom prst="rect">
            <a:avLst/>
          </a:prstGeom>
          <a:noFill/>
        </p:spPr>
        <p:txBody>
          <a:bodyPr wrap="square" rtlCol="0">
            <a:spAutoFit/>
          </a:bodyPr>
          <a:lstStyle/>
          <a:p>
            <a:r>
              <a:rPr lang="es-ES" dirty="0" smtClean="0"/>
              <a:t>3</a:t>
            </a:r>
            <a:endParaRPr lang="es-ES" dirty="0"/>
          </a:p>
        </p:txBody>
      </p:sp>
      <p:cxnSp>
        <p:nvCxnSpPr>
          <p:cNvPr id="15" name="14 Conector recto de flecha"/>
          <p:cNvCxnSpPr/>
          <p:nvPr/>
        </p:nvCxnSpPr>
        <p:spPr>
          <a:xfrm>
            <a:off x="6072198" y="3714752"/>
            <a:ext cx="1928826" cy="142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CuadroTexto"/>
          <p:cNvSpPr txBox="1"/>
          <p:nvPr/>
        </p:nvSpPr>
        <p:spPr>
          <a:xfrm>
            <a:off x="8215338" y="5143512"/>
            <a:ext cx="642942" cy="369332"/>
          </a:xfrm>
          <a:prstGeom prst="rect">
            <a:avLst/>
          </a:prstGeom>
          <a:noFill/>
        </p:spPr>
        <p:txBody>
          <a:bodyPr wrap="square" rtlCol="0">
            <a:spAutoFit/>
          </a:bodyPr>
          <a:lstStyle/>
          <a:p>
            <a:r>
              <a:rPr lang="es-ES" dirty="0" smtClean="0"/>
              <a:t>4</a:t>
            </a:r>
            <a:endParaRPr lang="es-ES" dirty="0"/>
          </a:p>
        </p:txBody>
      </p:sp>
      <p:cxnSp>
        <p:nvCxnSpPr>
          <p:cNvPr id="18" name="17 Conector recto de flecha"/>
          <p:cNvCxnSpPr/>
          <p:nvPr/>
        </p:nvCxnSpPr>
        <p:spPr>
          <a:xfrm rot="10800000">
            <a:off x="2143108" y="928670"/>
            <a:ext cx="2214578"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CuadroTexto"/>
          <p:cNvSpPr txBox="1"/>
          <p:nvPr/>
        </p:nvSpPr>
        <p:spPr>
          <a:xfrm>
            <a:off x="1643042" y="714356"/>
            <a:ext cx="785818" cy="369332"/>
          </a:xfrm>
          <a:prstGeom prst="rect">
            <a:avLst/>
          </a:prstGeom>
          <a:noFill/>
        </p:spPr>
        <p:txBody>
          <a:bodyPr wrap="square" rtlCol="0">
            <a:spAutoFit/>
          </a:bodyPr>
          <a:lstStyle/>
          <a:p>
            <a:r>
              <a:rPr lang="es-ES" dirty="0"/>
              <a:t>5</a:t>
            </a:r>
          </a:p>
        </p:txBody>
      </p:sp>
      <p:cxnSp>
        <p:nvCxnSpPr>
          <p:cNvPr id="21" name="20 Conector recto de flecha"/>
          <p:cNvCxnSpPr/>
          <p:nvPr/>
        </p:nvCxnSpPr>
        <p:spPr>
          <a:xfrm flipV="1">
            <a:off x="4714876" y="1500174"/>
            <a:ext cx="2786082"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CuadroTexto"/>
          <p:cNvSpPr txBox="1"/>
          <p:nvPr/>
        </p:nvSpPr>
        <p:spPr>
          <a:xfrm>
            <a:off x="7643834" y="1285860"/>
            <a:ext cx="1071570" cy="369332"/>
          </a:xfrm>
          <a:prstGeom prst="rect">
            <a:avLst/>
          </a:prstGeom>
          <a:noFill/>
        </p:spPr>
        <p:txBody>
          <a:bodyPr wrap="square" rtlCol="0">
            <a:spAutoFit/>
          </a:bodyPr>
          <a:lstStyle/>
          <a:p>
            <a:r>
              <a:rPr lang="es-ES" dirty="0" smtClean="0"/>
              <a:t>6</a:t>
            </a:r>
            <a:endParaRPr lang="es-ES" dirty="0"/>
          </a:p>
        </p:txBody>
      </p:sp>
      <p:cxnSp>
        <p:nvCxnSpPr>
          <p:cNvPr id="24" name="23 Conector recto de flecha"/>
          <p:cNvCxnSpPr/>
          <p:nvPr/>
        </p:nvCxnSpPr>
        <p:spPr>
          <a:xfrm flipH="1" flipV="1">
            <a:off x="1000100" y="2071678"/>
            <a:ext cx="3500462"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CuadroTexto"/>
          <p:cNvSpPr txBox="1"/>
          <p:nvPr/>
        </p:nvSpPr>
        <p:spPr>
          <a:xfrm>
            <a:off x="428596" y="1857364"/>
            <a:ext cx="500066" cy="369332"/>
          </a:xfrm>
          <a:prstGeom prst="rect">
            <a:avLst/>
          </a:prstGeom>
          <a:noFill/>
        </p:spPr>
        <p:txBody>
          <a:bodyPr wrap="square" rtlCol="0">
            <a:spAutoFit/>
          </a:bodyPr>
          <a:lstStyle/>
          <a:p>
            <a:r>
              <a:rPr lang="es-ES" dirty="0" smtClean="0"/>
              <a:t>7</a:t>
            </a:r>
            <a:endParaRPr lang="es-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500042"/>
            <a:ext cx="8229600" cy="1143000"/>
          </a:xfrm>
        </p:spPr>
        <p:txBody>
          <a:bodyPr>
            <a:normAutofit fontScale="90000"/>
          </a:bodyPr>
          <a:lstStyle/>
          <a:p>
            <a:r>
              <a:rPr lang="en-US" sz="2200" dirty="0"/>
              <a:t>1 </a:t>
            </a:r>
            <a:r>
              <a:rPr lang="es-ES" sz="2200" dirty="0"/>
              <a:t>Museo arqueológico/</a:t>
            </a:r>
            <a:r>
              <a:rPr lang="de-DE" sz="2200" dirty="0">
                <a:solidFill>
                  <a:srgbClr val="C00000"/>
                </a:solidFill>
              </a:rPr>
              <a:t>Archäologisches </a:t>
            </a:r>
            <a:r>
              <a:rPr lang="de-DE" sz="2200" dirty="0" smtClean="0">
                <a:solidFill>
                  <a:srgbClr val="C00000"/>
                </a:solidFill>
              </a:rPr>
              <a:t>Museum/ </a:t>
            </a:r>
            <a:r>
              <a:rPr lang="de-DE" sz="2200" dirty="0" smtClean="0">
                <a:solidFill>
                  <a:srgbClr val="008000"/>
                </a:solidFill>
              </a:rPr>
              <a:t>Archaelogical Museum</a:t>
            </a:r>
            <a:r>
              <a:rPr lang="es-ES" dirty="0">
                <a:solidFill>
                  <a:srgbClr val="C00000"/>
                </a:solidFill>
              </a:rPr>
              <a:t/>
            </a:r>
            <a:br>
              <a:rPr lang="es-ES" dirty="0">
                <a:solidFill>
                  <a:srgbClr val="C00000"/>
                </a:solidFill>
              </a:rPr>
            </a:br>
            <a:endParaRPr lang="es-ES" dirty="0">
              <a:solidFill>
                <a:srgbClr val="C00000"/>
              </a:solidFill>
            </a:endParaRPr>
          </a:p>
        </p:txBody>
      </p:sp>
      <p:sp>
        <p:nvSpPr>
          <p:cNvPr id="3" name="2 Marcador de contenido"/>
          <p:cNvSpPr>
            <a:spLocks noGrp="1"/>
          </p:cNvSpPr>
          <p:nvPr>
            <p:ph idx="1"/>
          </p:nvPr>
        </p:nvSpPr>
        <p:spPr>
          <a:xfrm>
            <a:off x="467544" y="3501008"/>
            <a:ext cx="8229600" cy="4525963"/>
          </a:xfrm>
        </p:spPr>
        <p:txBody>
          <a:bodyPr>
            <a:normAutofit/>
          </a:bodyPr>
          <a:lstStyle/>
          <a:p>
            <a:endParaRPr lang="es-ES" sz="1800" dirty="0" smtClean="0"/>
          </a:p>
          <a:p>
            <a:r>
              <a:rPr lang="es-ES" sz="1800" dirty="0" smtClean="0"/>
              <a:t>El </a:t>
            </a:r>
            <a:r>
              <a:rPr lang="es-ES" sz="1800" dirty="0"/>
              <a:t>museo arqueológico se encuentra en San Sebastián, la capital de La Gomera. Tiene varios restos de aborígenes de diferentes partes de La Gomera que nos permiten saber sus costumbres antiguas.</a:t>
            </a:r>
          </a:p>
          <a:p>
            <a:r>
              <a:rPr lang="de-DE" sz="1800" dirty="0">
                <a:solidFill>
                  <a:srgbClr val="C00000"/>
                </a:solidFill>
              </a:rPr>
              <a:t>Das Archäologische Museum ist in San Sebastian, der Hauptstadt der Insel.  Es hat mehrere Überreste aus verschiedenen Teilen der Ureinwohner von verschiedenen Orten in La Gomera, die uns über ihre alten Bräuche Aufschluss </a:t>
            </a:r>
            <a:r>
              <a:rPr lang="de-DE" sz="1800" dirty="0" smtClean="0">
                <a:solidFill>
                  <a:srgbClr val="C00000"/>
                </a:solidFill>
              </a:rPr>
              <a:t>geben.</a:t>
            </a:r>
            <a:endParaRPr lang="de-DE" sz="1800" dirty="0" smtClean="0">
              <a:solidFill>
                <a:srgbClr val="FFC000"/>
              </a:solidFill>
            </a:endParaRPr>
          </a:p>
          <a:p>
            <a:r>
              <a:rPr lang="es-ES" sz="1800" dirty="0" smtClean="0">
                <a:solidFill>
                  <a:srgbClr val="008000"/>
                </a:solidFill>
              </a:rPr>
              <a:t>The </a:t>
            </a:r>
            <a:r>
              <a:rPr lang="es-ES" sz="1800" dirty="0" err="1" smtClean="0">
                <a:solidFill>
                  <a:srgbClr val="008000"/>
                </a:solidFill>
              </a:rPr>
              <a:t>Archaelogical</a:t>
            </a:r>
            <a:r>
              <a:rPr lang="es-ES" sz="1800" dirty="0" smtClean="0">
                <a:solidFill>
                  <a:srgbClr val="008000"/>
                </a:solidFill>
              </a:rPr>
              <a:t> Museum  is </a:t>
            </a:r>
            <a:r>
              <a:rPr lang="es-ES" sz="1800" dirty="0" err="1" smtClean="0">
                <a:solidFill>
                  <a:srgbClr val="008000"/>
                </a:solidFill>
              </a:rPr>
              <a:t>situated</a:t>
            </a:r>
            <a:r>
              <a:rPr lang="es-ES" sz="1800" dirty="0" smtClean="0">
                <a:solidFill>
                  <a:srgbClr val="008000"/>
                </a:solidFill>
              </a:rPr>
              <a:t> in San Sebastián , the capital </a:t>
            </a:r>
            <a:r>
              <a:rPr lang="es-ES" sz="1800" dirty="0" err="1" smtClean="0">
                <a:solidFill>
                  <a:srgbClr val="008000"/>
                </a:solidFill>
              </a:rPr>
              <a:t>city</a:t>
            </a:r>
            <a:r>
              <a:rPr lang="es-ES" sz="1800" dirty="0" smtClean="0">
                <a:solidFill>
                  <a:srgbClr val="008000"/>
                </a:solidFill>
              </a:rPr>
              <a:t> </a:t>
            </a:r>
            <a:r>
              <a:rPr lang="es-ES" sz="1800" dirty="0" err="1" smtClean="0">
                <a:solidFill>
                  <a:srgbClr val="008000"/>
                </a:solidFill>
              </a:rPr>
              <a:t>og</a:t>
            </a:r>
            <a:r>
              <a:rPr lang="es-ES" sz="1800" dirty="0" smtClean="0">
                <a:solidFill>
                  <a:srgbClr val="008000"/>
                </a:solidFill>
              </a:rPr>
              <a:t> La Gomera. It has </a:t>
            </a:r>
            <a:r>
              <a:rPr lang="es-ES" sz="1800" dirty="0" err="1" smtClean="0">
                <a:solidFill>
                  <a:srgbClr val="008000"/>
                </a:solidFill>
              </a:rPr>
              <a:t>several</a:t>
            </a:r>
            <a:r>
              <a:rPr lang="es-ES" sz="1800" dirty="0" smtClean="0">
                <a:solidFill>
                  <a:srgbClr val="008000"/>
                </a:solidFill>
              </a:rPr>
              <a:t> </a:t>
            </a:r>
            <a:r>
              <a:rPr lang="es-ES" sz="1800" dirty="0" err="1" smtClean="0">
                <a:solidFill>
                  <a:srgbClr val="008000"/>
                </a:solidFill>
              </a:rPr>
              <a:t>aboriginal</a:t>
            </a:r>
            <a:r>
              <a:rPr lang="es-ES" sz="1800" dirty="0" smtClean="0">
                <a:solidFill>
                  <a:srgbClr val="008000"/>
                </a:solidFill>
              </a:rPr>
              <a:t> </a:t>
            </a:r>
            <a:r>
              <a:rPr lang="es-ES" sz="1800" dirty="0" err="1" smtClean="0">
                <a:solidFill>
                  <a:srgbClr val="008000"/>
                </a:solidFill>
              </a:rPr>
              <a:t>romains</a:t>
            </a:r>
            <a:r>
              <a:rPr lang="es-ES" sz="1800" dirty="0" smtClean="0">
                <a:solidFill>
                  <a:srgbClr val="008000"/>
                </a:solidFill>
              </a:rPr>
              <a:t> </a:t>
            </a:r>
            <a:r>
              <a:rPr lang="es-ES" sz="1800" dirty="0" err="1" smtClean="0">
                <a:solidFill>
                  <a:srgbClr val="008000"/>
                </a:solidFill>
              </a:rPr>
              <a:t>from</a:t>
            </a:r>
            <a:r>
              <a:rPr lang="es-ES" sz="1800" dirty="0" smtClean="0">
                <a:solidFill>
                  <a:srgbClr val="008000"/>
                </a:solidFill>
              </a:rPr>
              <a:t> </a:t>
            </a:r>
            <a:r>
              <a:rPr lang="es-ES" sz="1800" dirty="0" err="1" smtClean="0">
                <a:solidFill>
                  <a:srgbClr val="008000"/>
                </a:solidFill>
              </a:rPr>
              <a:t>diffrent</a:t>
            </a:r>
            <a:r>
              <a:rPr lang="es-ES" sz="1800" dirty="0" smtClean="0">
                <a:solidFill>
                  <a:srgbClr val="008000"/>
                </a:solidFill>
              </a:rPr>
              <a:t> </a:t>
            </a:r>
            <a:r>
              <a:rPr lang="es-ES" sz="1800" dirty="0" err="1" smtClean="0">
                <a:solidFill>
                  <a:srgbClr val="008000"/>
                </a:solidFill>
              </a:rPr>
              <a:t>parts</a:t>
            </a:r>
            <a:r>
              <a:rPr lang="es-ES" sz="1800" dirty="0" smtClean="0">
                <a:solidFill>
                  <a:srgbClr val="008000"/>
                </a:solidFill>
              </a:rPr>
              <a:t> of La Gomera </a:t>
            </a:r>
            <a:r>
              <a:rPr lang="es-ES" sz="1800" dirty="0" err="1" smtClean="0">
                <a:solidFill>
                  <a:srgbClr val="008000"/>
                </a:solidFill>
              </a:rPr>
              <a:t>that</a:t>
            </a:r>
            <a:r>
              <a:rPr lang="es-ES" sz="1800" dirty="0" smtClean="0">
                <a:solidFill>
                  <a:srgbClr val="008000"/>
                </a:solidFill>
              </a:rPr>
              <a:t> </a:t>
            </a:r>
            <a:r>
              <a:rPr lang="es-ES" sz="1800" dirty="0" err="1" smtClean="0">
                <a:solidFill>
                  <a:srgbClr val="008000"/>
                </a:solidFill>
              </a:rPr>
              <a:t>let</a:t>
            </a:r>
            <a:r>
              <a:rPr lang="es-ES" sz="1800" dirty="0" smtClean="0">
                <a:solidFill>
                  <a:srgbClr val="008000"/>
                </a:solidFill>
              </a:rPr>
              <a:t> </a:t>
            </a:r>
            <a:r>
              <a:rPr lang="es-ES" sz="1800" dirty="0" err="1" smtClean="0">
                <a:solidFill>
                  <a:srgbClr val="008000"/>
                </a:solidFill>
              </a:rPr>
              <a:t>us</a:t>
            </a:r>
            <a:r>
              <a:rPr lang="es-ES" sz="1800" dirty="0" smtClean="0">
                <a:solidFill>
                  <a:srgbClr val="008000"/>
                </a:solidFill>
              </a:rPr>
              <a:t> </a:t>
            </a:r>
            <a:r>
              <a:rPr lang="es-ES" sz="1800" dirty="0" err="1" smtClean="0">
                <a:solidFill>
                  <a:srgbClr val="008000"/>
                </a:solidFill>
              </a:rPr>
              <a:t>know</a:t>
            </a:r>
            <a:r>
              <a:rPr lang="es-ES" sz="1800" dirty="0" smtClean="0">
                <a:solidFill>
                  <a:srgbClr val="008000"/>
                </a:solidFill>
              </a:rPr>
              <a:t> </a:t>
            </a:r>
            <a:r>
              <a:rPr lang="es-ES" sz="1800" dirty="0" err="1" smtClean="0">
                <a:solidFill>
                  <a:srgbClr val="008000"/>
                </a:solidFill>
              </a:rPr>
              <a:t>our</a:t>
            </a:r>
            <a:r>
              <a:rPr lang="es-ES" sz="1800" dirty="0" smtClean="0">
                <a:solidFill>
                  <a:srgbClr val="008000"/>
                </a:solidFill>
              </a:rPr>
              <a:t> </a:t>
            </a:r>
            <a:r>
              <a:rPr lang="es-ES" sz="1800" dirty="0" err="1" smtClean="0">
                <a:solidFill>
                  <a:srgbClr val="008000"/>
                </a:solidFill>
              </a:rPr>
              <a:t>traditions</a:t>
            </a:r>
            <a:r>
              <a:rPr lang="es-ES" sz="1800" dirty="0" smtClean="0">
                <a:solidFill>
                  <a:srgbClr val="002060"/>
                </a:solidFill>
              </a:rPr>
              <a:t>.</a:t>
            </a:r>
          </a:p>
          <a:p>
            <a:pPr>
              <a:buNone/>
            </a:pPr>
            <a:endParaRPr lang="es-ES" b="1" dirty="0"/>
          </a:p>
        </p:txBody>
      </p:sp>
      <p:pic>
        <p:nvPicPr>
          <p:cNvPr id="19458" name="Grafik 3"/>
          <p:cNvPicPr>
            <a:picLocks noChangeAspect="1" noChangeArrowheads="1"/>
          </p:cNvPicPr>
          <p:nvPr/>
        </p:nvPicPr>
        <p:blipFill>
          <a:blip r:embed="rId2" cstate="print"/>
          <a:srcRect/>
          <a:stretch>
            <a:fillRect/>
          </a:stretch>
        </p:blipFill>
        <p:spPr bwMode="auto">
          <a:xfrm>
            <a:off x="1000100" y="1000108"/>
            <a:ext cx="2571768" cy="1715745"/>
          </a:xfrm>
          <a:prstGeom prst="rect">
            <a:avLst/>
          </a:prstGeom>
          <a:noFill/>
          <a:ln w="9525">
            <a:noFill/>
            <a:miter lim="800000"/>
            <a:headEnd/>
            <a:tailEnd/>
          </a:ln>
        </p:spPr>
      </p:pic>
      <p:sp>
        <p:nvSpPr>
          <p:cNvPr id="5" name="4 CuadroTexto"/>
          <p:cNvSpPr txBox="1"/>
          <p:nvPr/>
        </p:nvSpPr>
        <p:spPr>
          <a:xfrm>
            <a:off x="714348" y="2571744"/>
            <a:ext cx="3929090" cy="861774"/>
          </a:xfrm>
          <a:prstGeom prst="rect">
            <a:avLst/>
          </a:prstGeom>
          <a:noFill/>
        </p:spPr>
        <p:txBody>
          <a:bodyPr wrap="square" rtlCol="0">
            <a:spAutoFit/>
          </a:bodyPr>
          <a:lstStyle/>
          <a:p>
            <a:r>
              <a:rPr lang="en-US" dirty="0"/>
              <a:t> </a:t>
            </a:r>
            <a:endParaRPr lang="es-ES" dirty="0"/>
          </a:p>
          <a:p>
            <a:r>
              <a:rPr lang="en-US" dirty="0"/>
              <a:t>Ref.: </a:t>
            </a:r>
            <a:r>
              <a:rPr lang="en-US" sz="1400" u="sng" dirty="0">
                <a:hlinkClick r:id="rId3"/>
              </a:rPr>
              <a:t>http://www.lagomera.es/index.php/museo-arqueologico-de-la-gomera</a:t>
            </a:r>
            <a:endParaRPr lang="es-ES" sz="1400" dirty="0"/>
          </a:p>
        </p:txBody>
      </p:sp>
      <p:pic>
        <p:nvPicPr>
          <p:cNvPr id="19459" name="Grafik 1"/>
          <p:cNvPicPr>
            <a:picLocks noChangeAspect="1" noChangeArrowheads="1"/>
          </p:cNvPicPr>
          <p:nvPr/>
        </p:nvPicPr>
        <p:blipFill>
          <a:blip r:embed="rId4" cstate="print"/>
          <a:srcRect/>
          <a:stretch>
            <a:fillRect/>
          </a:stretch>
        </p:blipFill>
        <p:spPr bwMode="auto">
          <a:xfrm>
            <a:off x="5429256" y="1000108"/>
            <a:ext cx="2208213" cy="1651000"/>
          </a:xfrm>
          <a:prstGeom prst="rect">
            <a:avLst/>
          </a:prstGeom>
          <a:noFill/>
          <a:ln w="9525">
            <a:noFill/>
            <a:miter lim="800000"/>
            <a:headEnd/>
            <a:tailEnd/>
          </a:ln>
        </p:spPr>
      </p:pic>
      <p:sp>
        <p:nvSpPr>
          <p:cNvPr id="7" name="6 CuadroTexto"/>
          <p:cNvSpPr txBox="1"/>
          <p:nvPr/>
        </p:nvSpPr>
        <p:spPr>
          <a:xfrm>
            <a:off x="4572000" y="2643182"/>
            <a:ext cx="4572000" cy="1077218"/>
          </a:xfrm>
          <a:prstGeom prst="rect">
            <a:avLst/>
          </a:prstGeom>
          <a:noFill/>
        </p:spPr>
        <p:txBody>
          <a:bodyPr wrap="square" rtlCol="0">
            <a:spAutoFit/>
          </a:bodyPr>
          <a:lstStyle/>
          <a:p>
            <a:r>
              <a:rPr lang="en-US" dirty="0"/>
              <a:t>Ref.: </a:t>
            </a:r>
            <a:r>
              <a:rPr lang="en-US" sz="1400" u="sng" dirty="0">
                <a:hlinkClick r:id="rId5"/>
              </a:rPr>
              <a:t>http://www.gomeranoticias.com/article/el-museo-arqueologico-de-la-gomera-y-la-universidad-de-la-laguna-participan-juntos-en-los-%E2%80%98c</a:t>
            </a:r>
            <a:r>
              <a:rPr lang="en-US" sz="1400" dirty="0"/>
              <a:t> </a:t>
            </a:r>
            <a:endParaRPr lang="es-ES" sz="1400" dirty="0"/>
          </a:p>
          <a:p>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8229600" cy="1143000"/>
          </a:xfrm>
        </p:spPr>
        <p:txBody>
          <a:bodyPr>
            <a:normAutofit/>
          </a:bodyPr>
          <a:lstStyle/>
          <a:p>
            <a:r>
              <a:rPr lang="de-DE" sz="2200" dirty="0" smtClean="0"/>
              <a:t>2.Museo  etnográfico/</a:t>
            </a:r>
            <a:r>
              <a:rPr lang="de-DE" sz="2200" dirty="0" smtClean="0">
                <a:solidFill>
                  <a:srgbClr val="C00000"/>
                </a:solidFill>
              </a:rPr>
              <a:t>Museum für Völkerkunde/ </a:t>
            </a:r>
            <a:r>
              <a:rPr lang="de-DE" sz="2200" dirty="0" smtClean="0">
                <a:solidFill>
                  <a:srgbClr val="008000"/>
                </a:solidFill>
              </a:rPr>
              <a:t>Ethnographic  museum</a:t>
            </a:r>
            <a:endParaRPr lang="es-ES" sz="2200" dirty="0">
              <a:solidFill>
                <a:srgbClr val="C00000"/>
              </a:solidFill>
            </a:endParaRPr>
          </a:p>
        </p:txBody>
      </p:sp>
      <p:sp>
        <p:nvSpPr>
          <p:cNvPr id="3" name="2 Marcador de contenido"/>
          <p:cNvSpPr>
            <a:spLocks noGrp="1"/>
          </p:cNvSpPr>
          <p:nvPr>
            <p:ph idx="1"/>
          </p:nvPr>
        </p:nvSpPr>
        <p:spPr>
          <a:xfrm>
            <a:off x="467544" y="1484784"/>
            <a:ext cx="8229600" cy="4525963"/>
          </a:xfrm>
        </p:spPr>
        <p:txBody>
          <a:bodyPr>
            <a:normAutofit fontScale="85000" lnSpcReduction="20000"/>
          </a:bodyPr>
          <a:lstStyle/>
          <a:p>
            <a:endParaRPr lang="es-ES" dirty="0" smtClean="0"/>
          </a:p>
          <a:p>
            <a:endParaRPr lang="es-ES" dirty="0" smtClean="0"/>
          </a:p>
          <a:p>
            <a:pPr>
              <a:buNone/>
            </a:pPr>
            <a:endParaRPr lang="es-ES" dirty="0" smtClean="0"/>
          </a:p>
          <a:p>
            <a:pPr>
              <a:buNone/>
            </a:pPr>
            <a:r>
              <a:rPr lang="de-DE" sz="1800" dirty="0" smtClean="0"/>
              <a:t>Ref.: </a:t>
            </a:r>
            <a:r>
              <a:rPr lang="de-DE" sz="1900" u="sng" dirty="0" smtClean="0">
                <a:hlinkClick r:id="rId3"/>
              </a:rPr>
              <a:t>http://www.lagomera.es/index.php/museo-etnografico-insular</a:t>
            </a:r>
            <a:endParaRPr lang="de-DE" sz="1900" u="sng" dirty="0" smtClean="0"/>
          </a:p>
          <a:p>
            <a:pPr>
              <a:buNone/>
            </a:pPr>
            <a:endParaRPr lang="de-DE" sz="1900" u="sng" dirty="0" smtClean="0"/>
          </a:p>
          <a:p>
            <a:pPr>
              <a:buNone/>
            </a:pPr>
            <a:endParaRPr lang="de-DE" sz="1900" u="sng" dirty="0" smtClean="0"/>
          </a:p>
          <a:p>
            <a:pPr algn="just"/>
            <a:r>
              <a:rPr lang="es-ES" sz="2100" dirty="0" smtClean="0"/>
              <a:t>El museo etnográfico se encuentra en un municipio llamado Hermigua. Este museo es una institución que se dedica a investigar, conservar y difundir la cultura popular.</a:t>
            </a:r>
          </a:p>
          <a:p>
            <a:pPr algn="just"/>
            <a:r>
              <a:rPr lang="de-DE" sz="2100" dirty="0" smtClean="0">
                <a:solidFill>
                  <a:srgbClr val="C00000"/>
                </a:solidFill>
              </a:rPr>
              <a:t>Das Völkerkunde Museum ist in Hermigua. Dieses Museum ist eine Institution für die Forschung, den Schutz und die Verbreitung der Volkskultur.</a:t>
            </a:r>
          </a:p>
          <a:p>
            <a:pPr algn="just"/>
            <a:r>
              <a:rPr lang="de-DE" sz="2100" dirty="0" smtClean="0">
                <a:solidFill>
                  <a:srgbClr val="008000"/>
                </a:solidFill>
              </a:rPr>
              <a:t>The ethnographic museum is situated in the munipality called  Hermigua. This museum is an institution dedicated to the research, preservation and dissamination of  our popular culture.</a:t>
            </a:r>
            <a:endParaRPr lang="es-ES" sz="2100" dirty="0" smtClean="0">
              <a:solidFill>
                <a:srgbClr val="008000"/>
              </a:solidFill>
            </a:endParaRPr>
          </a:p>
          <a:p>
            <a:pPr>
              <a:buNone/>
            </a:pPr>
            <a:r>
              <a:rPr lang="de-DE" sz="1900" dirty="0" smtClean="0"/>
              <a:t/>
            </a:r>
            <a:br>
              <a:rPr lang="de-DE" sz="1900" dirty="0" smtClean="0"/>
            </a:br>
            <a:endParaRPr lang="es-ES" sz="1900" dirty="0"/>
          </a:p>
        </p:txBody>
      </p:sp>
      <p:pic>
        <p:nvPicPr>
          <p:cNvPr id="1026" name="Grafik 4"/>
          <p:cNvPicPr>
            <a:picLocks noChangeAspect="1" noChangeArrowheads="1"/>
          </p:cNvPicPr>
          <p:nvPr/>
        </p:nvPicPr>
        <p:blipFill>
          <a:blip r:embed="rId4" cstate="print"/>
          <a:srcRect/>
          <a:stretch>
            <a:fillRect/>
          </a:stretch>
        </p:blipFill>
        <p:spPr bwMode="auto">
          <a:xfrm>
            <a:off x="467544" y="836712"/>
            <a:ext cx="2755900" cy="1828800"/>
          </a:xfrm>
          <a:prstGeom prst="rect">
            <a:avLst/>
          </a:prstGeom>
          <a:noFill/>
          <a:ln w="9525">
            <a:noFill/>
            <a:miter lim="800000"/>
            <a:headEnd/>
            <a:tailEnd/>
          </a:ln>
        </p:spPr>
      </p:pic>
      <p:pic>
        <p:nvPicPr>
          <p:cNvPr id="1027" name="Grafik 5"/>
          <p:cNvPicPr>
            <a:picLocks noChangeAspect="1" noChangeArrowheads="1"/>
          </p:cNvPicPr>
          <p:nvPr/>
        </p:nvPicPr>
        <p:blipFill>
          <a:blip r:embed="rId5" cstate="print"/>
          <a:srcRect/>
          <a:stretch>
            <a:fillRect/>
          </a:stretch>
        </p:blipFill>
        <p:spPr bwMode="auto">
          <a:xfrm>
            <a:off x="5626680" y="692696"/>
            <a:ext cx="3049776" cy="18520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sz="2400" dirty="0" smtClean="0"/>
              <a:t>3. </a:t>
            </a:r>
            <a:r>
              <a:rPr lang="de-DE" sz="2400" dirty="0" smtClean="0"/>
              <a:t>Archivo Histórico General/</a:t>
            </a:r>
            <a:r>
              <a:rPr lang="de-DE" sz="2400" dirty="0" smtClean="0">
                <a:solidFill>
                  <a:srgbClr val="C00000"/>
                </a:solidFill>
              </a:rPr>
              <a:t>Historisches Archives/ </a:t>
            </a:r>
            <a:r>
              <a:rPr lang="de-DE" sz="2400" dirty="0" smtClean="0">
                <a:solidFill>
                  <a:srgbClr val="008000"/>
                </a:solidFill>
              </a:rPr>
              <a:t>General  historic archive</a:t>
            </a:r>
            <a:r>
              <a:rPr lang="es-ES" dirty="0" smtClean="0">
                <a:solidFill>
                  <a:srgbClr val="C00000"/>
                </a:solidFill>
              </a:rPr>
              <a:t/>
            </a:r>
            <a:br>
              <a:rPr lang="es-ES" dirty="0" smtClean="0">
                <a:solidFill>
                  <a:srgbClr val="C00000"/>
                </a:solidFill>
              </a:rPr>
            </a:br>
            <a:endParaRPr lang="es-ES" dirty="0">
              <a:solidFill>
                <a:srgbClr val="C00000"/>
              </a:solidFill>
            </a:endParaRPr>
          </a:p>
        </p:txBody>
      </p:sp>
      <p:sp>
        <p:nvSpPr>
          <p:cNvPr id="3" name="2 Marcador de contenido"/>
          <p:cNvSpPr>
            <a:spLocks noGrp="1"/>
          </p:cNvSpPr>
          <p:nvPr>
            <p:ph idx="1"/>
          </p:nvPr>
        </p:nvSpPr>
        <p:spPr/>
        <p:txBody>
          <a:bodyPr>
            <a:normAutofit lnSpcReduction="10000"/>
          </a:bodyPr>
          <a:lstStyle/>
          <a:p>
            <a:endParaRPr lang="es-ES" dirty="0" smtClean="0"/>
          </a:p>
          <a:p>
            <a:endParaRPr lang="es-ES" dirty="0" smtClean="0"/>
          </a:p>
          <a:p>
            <a:endParaRPr lang="es-ES" dirty="0" smtClean="0"/>
          </a:p>
          <a:p>
            <a:r>
              <a:rPr lang="de-DE" sz="1800" dirty="0" smtClean="0"/>
              <a:t>Ref.</a:t>
            </a:r>
            <a:r>
              <a:rPr lang="de-DE" sz="1400" dirty="0" smtClean="0"/>
              <a:t>: </a:t>
            </a:r>
            <a:r>
              <a:rPr lang="de-DE" sz="1400" u="sng" dirty="0" smtClean="0">
                <a:hlinkClick r:id="rId2"/>
              </a:rPr>
              <a:t>http://www.lagomera.travel/islas-canarias/la-gomera/es/explorar/patrimonio-de-la-gomera/archivo-historico-general-de-la-gomera/</a:t>
            </a:r>
            <a:r>
              <a:rPr lang="de-DE" sz="1400" dirty="0" smtClean="0"/>
              <a:t> </a:t>
            </a:r>
          </a:p>
          <a:p>
            <a:endParaRPr lang="es-ES" sz="1400" dirty="0" smtClean="0"/>
          </a:p>
          <a:p>
            <a:pPr algn="just"/>
            <a:r>
              <a:rPr lang="es-ES" sz="1900" dirty="0" smtClean="0"/>
              <a:t>El archivo histórico general de La Gomera está en San Sebastián. Tiene la documentación histórica de la isla.</a:t>
            </a:r>
          </a:p>
          <a:p>
            <a:pPr algn="just"/>
            <a:r>
              <a:rPr lang="de-DE" sz="2000" dirty="0" smtClean="0">
                <a:solidFill>
                  <a:srgbClr val="C00000"/>
                </a:solidFill>
              </a:rPr>
              <a:t>Das Historiche Archiv ist in San Sebastián. Der hat die historische Dokumentation der Insel.</a:t>
            </a:r>
          </a:p>
          <a:p>
            <a:pPr algn="just"/>
            <a:r>
              <a:rPr lang="de-DE" sz="2000" dirty="0" smtClean="0">
                <a:solidFill>
                  <a:srgbClr val="008000"/>
                </a:solidFill>
              </a:rPr>
              <a:t>The general historical archive og La Gomera is in San Sebastián. It has the historical documentation of the island.</a:t>
            </a:r>
            <a:endParaRPr lang="es-ES" sz="2000" dirty="0" smtClean="0">
              <a:solidFill>
                <a:srgbClr val="008000"/>
              </a:solidFill>
            </a:endParaRPr>
          </a:p>
          <a:p>
            <a:endParaRPr lang="es-ES" dirty="0"/>
          </a:p>
        </p:txBody>
      </p:sp>
      <p:pic>
        <p:nvPicPr>
          <p:cNvPr id="2050" name="Grafik 8"/>
          <p:cNvPicPr>
            <a:picLocks noChangeAspect="1" noChangeArrowheads="1"/>
          </p:cNvPicPr>
          <p:nvPr/>
        </p:nvPicPr>
        <p:blipFill>
          <a:blip r:embed="rId3" cstate="print"/>
          <a:srcRect/>
          <a:stretch>
            <a:fillRect/>
          </a:stretch>
        </p:blipFill>
        <p:spPr bwMode="auto">
          <a:xfrm>
            <a:off x="1547664" y="908720"/>
            <a:ext cx="6120680" cy="22322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2200" dirty="0" smtClean="0"/>
              <a:t>4 . Casa de Colón/</a:t>
            </a:r>
            <a:r>
              <a:rPr lang="es-ES" sz="2200" dirty="0" smtClean="0">
                <a:solidFill>
                  <a:srgbClr val="C00000"/>
                </a:solidFill>
              </a:rPr>
              <a:t>Museum Casa de Colón/ </a:t>
            </a:r>
            <a:r>
              <a:rPr lang="es-ES" sz="2200" dirty="0" smtClean="0">
                <a:solidFill>
                  <a:srgbClr val="008000"/>
                </a:solidFill>
              </a:rPr>
              <a:t> </a:t>
            </a:r>
            <a:r>
              <a:rPr lang="es-ES" sz="2200" dirty="0" err="1" smtClean="0">
                <a:solidFill>
                  <a:srgbClr val="008000"/>
                </a:solidFill>
              </a:rPr>
              <a:t>Colón´s</a:t>
            </a:r>
            <a:r>
              <a:rPr lang="es-ES" sz="2200" dirty="0" smtClean="0">
                <a:solidFill>
                  <a:srgbClr val="008000"/>
                </a:solidFill>
              </a:rPr>
              <a:t> house</a:t>
            </a:r>
            <a:endParaRPr lang="es-ES" sz="2200" dirty="0">
              <a:solidFill>
                <a:srgbClr val="C00000"/>
              </a:solidFill>
            </a:endParaRPr>
          </a:p>
        </p:txBody>
      </p:sp>
      <p:sp>
        <p:nvSpPr>
          <p:cNvPr id="3" name="2 Marcador de contenido"/>
          <p:cNvSpPr>
            <a:spLocks noGrp="1"/>
          </p:cNvSpPr>
          <p:nvPr>
            <p:ph idx="1"/>
          </p:nvPr>
        </p:nvSpPr>
        <p:spPr>
          <a:xfrm>
            <a:off x="642910" y="1428736"/>
            <a:ext cx="8229600" cy="4525963"/>
          </a:xfrm>
        </p:spPr>
        <p:txBody>
          <a:bodyPr>
            <a:normAutofit lnSpcReduction="10000"/>
          </a:bodyPr>
          <a:lstStyle/>
          <a:p>
            <a:pPr algn="r"/>
            <a:r>
              <a:rPr lang="es-ES" dirty="0" smtClean="0"/>
              <a:t>                                                        </a:t>
            </a:r>
          </a:p>
          <a:p>
            <a:pPr algn="r"/>
            <a:r>
              <a:rPr lang="en-US" sz="1500" dirty="0" smtClean="0"/>
              <a:t>Ref.: </a:t>
            </a:r>
            <a:r>
              <a:rPr lang="en-US" sz="1500" u="sng" dirty="0" smtClean="0">
                <a:hlinkClick r:id="rId2"/>
              </a:rPr>
              <a:t>http://www.lagomera.es/index.php/casa-colon</a:t>
            </a:r>
            <a:r>
              <a:rPr lang="es-ES" sz="1500" dirty="0" smtClean="0"/>
              <a:t>            </a:t>
            </a:r>
          </a:p>
          <a:p>
            <a:endParaRPr lang="es-ES" dirty="0" smtClean="0"/>
          </a:p>
          <a:p>
            <a:pPr>
              <a:buNone/>
            </a:pPr>
            <a:endParaRPr lang="es-ES" sz="1500" dirty="0" smtClean="0"/>
          </a:p>
          <a:p>
            <a:pPr>
              <a:buNone/>
            </a:pPr>
            <a:endParaRPr lang="es-ES" sz="1500" dirty="0" smtClean="0"/>
          </a:p>
          <a:p>
            <a:pPr algn="just"/>
            <a:r>
              <a:rPr lang="es-ES" sz="1900" dirty="0" smtClean="0"/>
              <a:t>La Casa de Colón se encuentra en San Sebastián. Esta casa es un museo que tiene varias salas exponiendo los diversos viajes de Colón, con sus fechas y recorridos.</a:t>
            </a:r>
            <a:endParaRPr lang="es-ES" sz="1900" dirty="0" smtClean="0">
              <a:solidFill>
                <a:srgbClr val="C00000"/>
              </a:solidFill>
            </a:endParaRPr>
          </a:p>
          <a:p>
            <a:pPr algn="just"/>
            <a:r>
              <a:rPr lang="es-ES" sz="1900" dirty="0" smtClean="0">
                <a:solidFill>
                  <a:srgbClr val="C00000"/>
                </a:solidFill>
              </a:rPr>
              <a:t>Das Museum Casa de Colón </a:t>
            </a:r>
            <a:r>
              <a:rPr lang="es-ES" sz="1900" dirty="0" err="1" smtClean="0">
                <a:solidFill>
                  <a:srgbClr val="C00000"/>
                </a:solidFill>
              </a:rPr>
              <a:t>ist</a:t>
            </a:r>
            <a:r>
              <a:rPr lang="es-ES" sz="1900" dirty="0" smtClean="0">
                <a:solidFill>
                  <a:srgbClr val="C00000"/>
                </a:solidFill>
              </a:rPr>
              <a:t> in San Sebastián. </a:t>
            </a:r>
            <a:r>
              <a:rPr lang="de-DE" sz="1900" dirty="0" smtClean="0">
                <a:solidFill>
                  <a:srgbClr val="C00000"/>
                </a:solidFill>
              </a:rPr>
              <a:t>Dieses Haus ist ein Museum mit verschiedenen Räumen, in denen die Reisen des Kolombus mit Daten und Routen erklärt werden.</a:t>
            </a:r>
            <a:endParaRPr lang="es-ES" sz="1900" dirty="0" smtClean="0">
              <a:solidFill>
                <a:srgbClr val="C00000"/>
              </a:solidFill>
            </a:endParaRPr>
          </a:p>
          <a:p>
            <a:pPr algn="just"/>
            <a:r>
              <a:rPr lang="es-ES" sz="1800" dirty="0" err="1" smtClean="0">
                <a:solidFill>
                  <a:srgbClr val="008000"/>
                </a:solidFill>
              </a:rPr>
              <a:t>Colón´s</a:t>
            </a:r>
            <a:r>
              <a:rPr lang="es-ES" sz="1800" dirty="0" smtClean="0">
                <a:solidFill>
                  <a:srgbClr val="008000"/>
                </a:solidFill>
              </a:rPr>
              <a:t>  house is </a:t>
            </a:r>
            <a:r>
              <a:rPr lang="es-ES" sz="1800" dirty="0" err="1" smtClean="0">
                <a:solidFill>
                  <a:srgbClr val="008000"/>
                </a:solidFill>
              </a:rPr>
              <a:t>situated</a:t>
            </a:r>
            <a:r>
              <a:rPr lang="es-ES" sz="1800" dirty="0" smtClean="0">
                <a:solidFill>
                  <a:srgbClr val="008000"/>
                </a:solidFill>
              </a:rPr>
              <a:t> in San Sebastián. This house is a </a:t>
            </a:r>
            <a:r>
              <a:rPr lang="es-ES" sz="1800" dirty="0" err="1" smtClean="0">
                <a:solidFill>
                  <a:srgbClr val="008000"/>
                </a:solidFill>
              </a:rPr>
              <a:t>museum</a:t>
            </a:r>
            <a:r>
              <a:rPr lang="es-ES" sz="1800" dirty="0" smtClean="0">
                <a:solidFill>
                  <a:srgbClr val="008000"/>
                </a:solidFill>
              </a:rPr>
              <a:t> </a:t>
            </a:r>
            <a:r>
              <a:rPr lang="es-ES" sz="1800" dirty="0" err="1" smtClean="0">
                <a:solidFill>
                  <a:srgbClr val="008000"/>
                </a:solidFill>
              </a:rPr>
              <a:t>with</a:t>
            </a:r>
            <a:r>
              <a:rPr lang="es-ES" sz="1800" dirty="0" smtClean="0">
                <a:solidFill>
                  <a:srgbClr val="008000"/>
                </a:solidFill>
              </a:rPr>
              <a:t> </a:t>
            </a:r>
            <a:r>
              <a:rPr lang="es-ES" sz="1800" dirty="0" err="1" smtClean="0">
                <a:solidFill>
                  <a:srgbClr val="008000"/>
                </a:solidFill>
              </a:rPr>
              <a:t>several</a:t>
            </a:r>
            <a:r>
              <a:rPr lang="es-ES" sz="1800" dirty="0" smtClean="0">
                <a:solidFill>
                  <a:srgbClr val="008000"/>
                </a:solidFill>
              </a:rPr>
              <a:t> </a:t>
            </a:r>
            <a:r>
              <a:rPr lang="es-ES" sz="1800" dirty="0" err="1" smtClean="0">
                <a:solidFill>
                  <a:srgbClr val="008000"/>
                </a:solidFill>
              </a:rPr>
              <a:t>rooms</a:t>
            </a:r>
            <a:r>
              <a:rPr lang="es-ES" sz="1800" dirty="0" smtClean="0">
                <a:solidFill>
                  <a:srgbClr val="008000"/>
                </a:solidFill>
              </a:rPr>
              <a:t> </a:t>
            </a:r>
            <a:r>
              <a:rPr lang="es-ES" sz="1800" dirty="0" err="1" smtClean="0">
                <a:solidFill>
                  <a:srgbClr val="008000"/>
                </a:solidFill>
              </a:rPr>
              <a:t>exbiting</a:t>
            </a:r>
            <a:r>
              <a:rPr lang="es-ES" sz="1800" dirty="0" smtClean="0">
                <a:solidFill>
                  <a:srgbClr val="008000"/>
                </a:solidFill>
              </a:rPr>
              <a:t> </a:t>
            </a:r>
            <a:r>
              <a:rPr lang="es-ES" sz="1800" dirty="0" err="1" smtClean="0">
                <a:solidFill>
                  <a:srgbClr val="008000"/>
                </a:solidFill>
              </a:rPr>
              <a:t>objects</a:t>
            </a:r>
            <a:r>
              <a:rPr lang="es-ES" sz="1800" dirty="0" smtClean="0">
                <a:solidFill>
                  <a:srgbClr val="008000"/>
                </a:solidFill>
              </a:rPr>
              <a:t> </a:t>
            </a:r>
            <a:r>
              <a:rPr lang="es-ES" sz="1800" dirty="0" err="1" smtClean="0">
                <a:solidFill>
                  <a:srgbClr val="008000"/>
                </a:solidFill>
              </a:rPr>
              <a:t>from</a:t>
            </a:r>
            <a:r>
              <a:rPr lang="es-ES" sz="1800" dirty="0" smtClean="0">
                <a:solidFill>
                  <a:srgbClr val="008000"/>
                </a:solidFill>
              </a:rPr>
              <a:t> </a:t>
            </a:r>
            <a:r>
              <a:rPr lang="es-ES" sz="1800" dirty="0" err="1" smtClean="0">
                <a:solidFill>
                  <a:srgbClr val="008000"/>
                </a:solidFill>
              </a:rPr>
              <a:t>differents</a:t>
            </a:r>
            <a:r>
              <a:rPr lang="es-ES" sz="1800" dirty="0" smtClean="0">
                <a:solidFill>
                  <a:srgbClr val="008000"/>
                </a:solidFill>
              </a:rPr>
              <a:t> </a:t>
            </a:r>
            <a:r>
              <a:rPr lang="es-ES" sz="1800" dirty="0" err="1" smtClean="0">
                <a:solidFill>
                  <a:srgbClr val="008000"/>
                </a:solidFill>
              </a:rPr>
              <a:t>voyages</a:t>
            </a:r>
            <a:r>
              <a:rPr lang="es-ES" sz="1800" dirty="0" smtClean="0">
                <a:solidFill>
                  <a:srgbClr val="008000"/>
                </a:solidFill>
              </a:rPr>
              <a:t> of Colón, </a:t>
            </a:r>
            <a:r>
              <a:rPr lang="es-ES" sz="1800" dirty="0" err="1" smtClean="0">
                <a:solidFill>
                  <a:srgbClr val="008000"/>
                </a:solidFill>
              </a:rPr>
              <a:t>with</a:t>
            </a:r>
            <a:r>
              <a:rPr lang="es-ES" sz="1800" dirty="0" smtClean="0">
                <a:solidFill>
                  <a:srgbClr val="008000"/>
                </a:solidFill>
              </a:rPr>
              <a:t> </a:t>
            </a:r>
            <a:r>
              <a:rPr lang="es-ES" sz="1800" dirty="0" err="1" smtClean="0">
                <a:solidFill>
                  <a:srgbClr val="008000"/>
                </a:solidFill>
              </a:rPr>
              <a:t>their</a:t>
            </a:r>
            <a:r>
              <a:rPr lang="es-ES" sz="1800" dirty="0" smtClean="0">
                <a:solidFill>
                  <a:srgbClr val="008000"/>
                </a:solidFill>
              </a:rPr>
              <a:t> dates and </a:t>
            </a:r>
            <a:r>
              <a:rPr lang="es-ES" sz="1800" dirty="0" err="1" smtClean="0">
                <a:solidFill>
                  <a:srgbClr val="008000"/>
                </a:solidFill>
              </a:rPr>
              <a:t>routes</a:t>
            </a:r>
            <a:endParaRPr lang="es-ES" sz="1800" dirty="0">
              <a:solidFill>
                <a:srgbClr val="008000"/>
              </a:solidFill>
            </a:endParaRPr>
          </a:p>
        </p:txBody>
      </p:sp>
      <p:pic>
        <p:nvPicPr>
          <p:cNvPr id="3074" name="Grafik 10"/>
          <p:cNvPicPr>
            <a:picLocks noChangeAspect="1" noChangeArrowheads="1"/>
          </p:cNvPicPr>
          <p:nvPr/>
        </p:nvPicPr>
        <p:blipFill>
          <a:blip r:embed="rId3" cstate="print"/>
          <a:srcRect/>
          <a:stretch>
            <a:fillRect/>
          </a:stretch>
        </p:blipFill>
        <p:spPr bwMode="auto">
          <a:xfrm>
            <a:off x="611560" y="1124744"/>
            <a:ext cx="3888432" cy="20882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2200" dirty="0" smtClean="0"/>
              <a:t>5.  Casa José </a:t>
            </a:r>
            <a:r>
              <a:rPr lang="es-ES" sz="2200" dirty="0" err="1" smtClean="0"/>
              <a:t>Aguiar</a:t>
            </a:r>
            <a:r>
              <a:rPr lang="es-ES" sz="2200" dirty="0" smtClean="0"/>
              <a:t>/ </a:t>
            </a:r>
            <a:r>
              <a:rPr lang="es-ES" sz="2200" dirty="0" err="1" smtClean="0">
                <a:solidFill>
                  <a:srgbClr val="C00000"/>
                </a:solidFill>
              </a:rPr>
              <a:t>Haus</a:t>
            </a:r>
            <a:r>
              <a:rPr lang="es-ES" sz="2200" dirty="0" smtClean="0">
                <a:solidFill>
                  <a:srgbClr val="C00000"/>
                </a:solidFill>
              </a:rPr>
              <a:t> José </a:t>
            </a:r>
            <a:r>
              <a:rPr lang="es-ES" sz="2200" dirty="0" err="1" smtClean="0">
                <a:solidFill>
                  <a:srgbClr val="C00000"/>
                </a:solidFill>
              </a:rPr>
              <a:t>Aguiar</a:t>
            </a:r>
            <a:r>
              <a:rPr lang="es-ES" sz="2200" dirty="0" smtClean="0"/>
              <a:t/>
            </a:r>
            <a:br>
              <a:rPr lang="es-ES" sz="2200" dirty="0" smtClean="0"/>
            </a:br>
            <a:endParaRPr lang="es-ES" sz="2200" dirty="0"/>
          </a:p>
        </p:txBody>
      </p:sp>
      <p:sp>
        <p:nvSpPr>
          <p:cNvPr id="3" name="2 Marcador de contenido"/>
          <p:cNvSpPr>
            <a:spLocks noGrp="1"/>
          </p:cNvSpPr>
          <p:nvPr>
            <p:ph idx="1"/>
          </p:nvPr>
        </p:nvSpPr>
        <p:spPr>
          <a:xfrm>
            <a:off x="357158" y="1500174"/>
            <a:ext cx="8229600" cy="5169186"/>
          </a:xfrm>
        </p:spPr>
        <p:txBody>
          <a:bodyPr>
            <a:normAutofit fontScale="85000" lnSpcReduction="20000"/>
          </a:bodyPr>
          <a:lstStyle/>
          <a:p>
            <a:endParaRPr lang="es-ES" dirty="0" smtClean="0"/>
          </a:p>
          <a:p>
            <a:endParaRPr lang="es-ES" dirty="0" smtClean="0"/>
          </a:p>
          <a:p>
            <a:endParaRPr lang="es-ES" dirty="0" smtClean="0"/>
          </a:p>
          <a:p>
            <a:endParaRPr lang="es-ES" dirty="0" smtClean="0"/>
          </a:p>
          <a:p>
            <a:endParaRPr lang="es-ES" sz="1800" dirty="0" smtClean="0"/>
          </a:p>
          <a:p>
            <a:endParaRPr lang="es-ES" sz="1800" dirty="0" smtClean="0"/>
          </a:p>
          <a:p>
            <a:endParaRPr lang="es-ES" sz="1800" dirty="0" smtClean="0"/>
          </a:p>
          <a:p>
            <a:r>
              <a:rPr lang="es-ES" sz="1800" dirty="0" err="1" smtClean="0"/>
              <a:t>Ref.:</a:t>
            </a:r>
            <a:r>
              <a:rPr lang="es-ES" sz="1600" u="sng" dirty="0" err="1" smtClean="0">
                <a:hlinkClick r:id="rId2"/>
              </a:rPr>
              <a:t>http</a:t>
            </a:r>
            <a:r>
              <a:rPr lang="es-ES" sz="1600" u="sng" dirty="0" smtClean="0">
                <a:hlinkClick r:id="rId2"/>
              </a:rPr>
              <a:t>://</a:t>
            </a:r>
            <a:r>
              <a:rPr lang="es-ES" sz="1600" u="sng" dirty="0" err="1" smtClean="0">
                <a:hlinkClick r:id="rId2"/>
              </a:rPr>
              <a:t>www.lagomera.travel</a:t>
            </a:r>
            <a:r>
              <a:rPr lang="es-ES" sz="1600" u="sng" dirty="0" smtClean="0">
                <a:hlinkClick r:id="rId2"/>
              </a:rPr>
              <a:t>/islas-canarias/la-gomera/es/explorar/patrimonio-de-la-gomera/casa-</a:t>
            </a:r>
            <a:r>
              <a:rPr lang="es-ES" sz="1600" u="sng" dirty="0" err="1" smtClean="0">
                <a:hlinkClick r:id="rId2"/>
              </a:rPr>
              <a:t>jose</a:t>
            </a:r>
            <a:r>
              <a:rPr lang="es-ES" sz="1600" u="sng" dirty="0" smtClean="0">
                <a:hlinkClick r:id="rId2"/>
              </a:rPr>
              <a:t>-</a:t>
            </a:r>
            <a:r>
              <a:rPr lang="es-ES" sz="1600" u="sng" dirty="0" err="1" smtClean="0">
                <a:hlinkClick r:id="rId2"/>
              </a:rPr>
              <a:t>aguiar</a:t>
            </a:r>
            <a:r>
              <a:rPr lang="es-ES" sz="1600" u="sng" dirty="0" smtClean="0">
                <a:hlinkClick r:id="rId2"/>
              </a:rPr>
              <a:t>/</a:t>
            </a:r>
          </a:p>
          <a:p>
            <a:r>
              <a:rPr lang="de-DE" sz="1800" dirty="0" smtClean="0"/>
              <a:t>Ref.: </a:t>
            </a:r>
            <a:r>
              <a:rPr lang="de-DE" sz="1600" u="sng" dirty="0" smtClean="0">
                <a:hlinkClick r:id="rId2"/>
              </a:rPr>
              <a:t>http://www.lagomera.travel/islas-canarias/la-gomera/es/explorar/patrimonio-de-la-gomera/casa-jose-aguiar/</a:t>
            </a:r>
            <a:r>
              <a:rPr lang="de-DE" sz="1600" dirty="0" smtClean="0"/>
              <a:t> </a:t>
            </a:r>
            <a:endParaRPr lang="es-ES" sz="1600" dirty="0" smtClean="0"/>
          </a:p>
          <a:p>
            <a:endParaRPr lang="es-ES" sz="1800" dirty="0" smtClean="0"/>
          </a:p>
          <a:p>
            <a:pPr marL="457200" algn="just">
              <a:lnSpc>
                <a:spcPct val="115000"/>
              </a:lnSpc>
              <a:spcAft>
                <a:spcPts val="0"/>
              </a:spcAft>
            </a:pPr>
            <a:r>
              <a:rPr lang="es-ES" sz="1800" dirty="0" smtClean="0">
                <a:ea typeface="Calibri"/>
                <a:cs typeface="Calibri"/>
              </a:rPr>
              <a:t>En esta casa vivió un pintor gomero llamado José </a:t>
            </a:r>
            <a:r>
              <a:rPr lang="es-ES" sz="1800" dirty="0" err="1" smtClean="0">
                <a:ea typeface="Calibri"/>
                <a:cs typeface="Calibri"/>
              </a:rPr>
              <a:t>Aguiar</a:t>
            </a:r>
            <a:r>
              <a:rPr lang="es-ES" sz="1800" dirty="0" smtClean="0">
                <a:ea typeface="Calibri"/>
                <a:cs typeface="Calibri"/>
              </a:rPr>
              <a:t> y se encuentra en el municipio de Agulo. Conserva en su interior restos de pinturas-murales del artista. Actualmente </a:t>
            </a:r>
            <a:r>
              <a:rPr lang="es-ES" sz="1800" dirty="0" smtClean="0">
                <a:ea typeface="Calibri"/>
                <a:cs typeface="Calibri"/>
              </a:rPr>
              <a:t>cerrada.</a:t>
            </a:r>
            <a:endParaRPr lang="es-ES" sz="1200" dirty="0" smtClean="0">
              <a:ea typeface="Calibri"/>
              <a:cs typeface="Times New Roman"/>
            </a:endParaRPr>
          </a:p>
          <a:p>
            <a:pPr marL="457200" algn="just">
              <a:lnSpc>
                <a:spcPct val="115000"/>
              </a:lnSpc>
              <a:spcAft>
                <a:spcPts val="0"/>
              </a:spcAft>
            </a:pPr>
            <a:r>
              <a:rPr lang="de-DE" sz="1800" dirty="0" smtClean="0">
                <a:solidFill>
                  <a:srgbClr val="C00000"/>
                </a:solidFill>
                <a:ea typeface="Calibri"/>
                <a:cs typeface="Calibri"/>
              </a:rPr>
              <a:t>In </a:t>
            </a:r>
            <a:r>
              <a:rPr lang="de-DE" sz="1800" dirty="0" smtClean="0">
                <a:solidFill>
                  <a:srgbClr val="C00000"/>
                </a:solidFill>
                <a:ea typeface="Calibri"/>
                <a:cs typeface="Calibri"/>
              </a:rPr>
              <a:t>diesem Haus hat Jose Aguiar, ein Gomerischer Maler, gelebt und es ist in Agulo. Im Haus gibt es Reste der Wandmalereien vom Künstler. Derzeit </a:t>
            </a:r>
            <a:r>
              <a:rPr lang="de-DE" sz="1800" dirty="0" smtClean="0">
                <a:solidFill>
                  <a:srgbClr val="C00000"/>
                </a:solidFill>
                <a:ea typeface="Calibri"/>
                <a:cs typeface="Calibri"/>
              </a:rPr>
              <a:t>geschlossen.</a:t>
            </a:r>
          </a:p>
          <a:p>
            <a:pPr marL="457200" algn="just">
              <a:lnSpc>
                <a:spcPct val="115000"/>
              </a:lnSpc>
              <a:spcAft>
                <a:spcPts val="0"/>
              </a:spcAft>
            </a:pPr>
            <a:r>
              <a:rPr lang="en-US" sz="1800" dirty="0" smtClean="0">
                <a:solidFill>
                  <a:srgbClr val="008000"/>
                </a:solidFill>
              </a:rPr>
              <a:t>In this house </a:t>
            </a:r>
            <a:r>
              <a:rPr lang="en-US" sz="1800" dirty="0" smtClean="0">
                <a:solidFill>
                  <a:srgbClr val="008000"/>
                </a:solidFill>
              </a:rPr>
              <a:t>there </a:t>
            </a:r>
            <a:r>
              <a:rPr lang="en-US" sz="1800" dirty="0" smtClean="0">
                <a:solidFill>
                  <a:srgbClr val="008000"/>
                </a:solidFill>
              </a:rPr>
              <a:t>lived a </a:t>
            </a:r>
            <a:r>
              <a:rPr lang="en-US" sz="1800" dirty="0" err="1" smtClean="0">
                <a:solidFill>
                  <a:srgbClr val="008000"/>
                </a:solidFill>
              </a:rPr>
              <a:t>gomero</a:t>
            </a:r>
            <a:r>
              <a:rPr lang="en-US" sz="1800" dirty="0" smtClean="0">
                <a:solidFill>
                  <a:srgbClr val="008000"/>
                </a:solidFill>
              </a:rPr>
              <a:t> painter called Jose Aguilar and it is in </a:t>
            </a:r>
            <a:r>
              <a:rPr lang="en-US" sz="1800" dirty="0" err="1" smtClean="0">
                <a:solidFill>
                  <a:srgbClr val="008000"/>
                </a:solidFill>
              </a:rPr>
              <a:t>Agulo</a:t>
            </a:r>
            <a:r>
              <a:rPr lang="en-US" sz="1800" dirty="0" smtClean="0">
                <a:solidFill>
                  <a:srgbClr val="008000"/>
                </a:solidFill>
              </a:rPr>
              <a:t>. It preserves in its interior murals by the artist. </a:t>
            </a:r>
            <a:r>
              <a:rPr lang="en-US" sz="1800" dirty="0" err="1" smtClean="0">
                <a:solidFill>
                  <a:srgbClr val="008000"/>
                </a:solidFill>
              </a:rPr>
              <a:t>Nowaday</a:t>
            </a:r>
            <a:r>
              <a:rPr lang="en-US" sz="1800" dirty="0" smtClean="0">
                <a:solidFill>
                  <a:srgbClr val="008000"/>
                </a:solidFill>
              </a:rPr>
              <a:t> it is closed. </a:t>
            </a:r>
            <a:endParaRPr lang="en-US" sz="1800" dirty="0">
              <a:solidFill>
                <a:srgbClr val="008000"/>
              </a:solidFill>
            </a:endParaRPr>
          </a:p>
        </p:txBody>
      </p:sp>
      <p:pic>
        <p:nvPicPr>
          <p:cNvPr id="4098" name="Grafik 16"/>
          <p:cNvPicPr>
            <a:picLocks noChangeAspect="1" noChangeArrowheads="1"/>
          </p:cNvPicPr>
          <p:nvPr/>
        </p:nvPicPr>
        <p:blipFill>
          <a:blip r:embed="rId3" cstate="print"/>
          <a:srcRect/>
          <a:stretch>
            <a:fillRect/>
          </a:stretch>
        </p:blipFill>
        <p:spPr bwMode="auto">
          <a:xfrm>
            <a:off x="642910" y="1428736"/>
            <a:ext cx="3519961" cy="2198691"/>
          </a:xfrm>
          <a:prstGeom prst="rect">
            <a:avLst/>
          </a:prstGeom>
          <a:noFill/>
          <a:ln w="9525">
            <a:noFill/>
            <a:miter lim="800000"/>
            <a:headEnd/>
            <a:tailEnd/>
          </a:ln>
        </p:spPr>
      </p:pic>
      <p:pic>
        <p:nvPicPr>
          <p:cNvPr id="4099" name="Grafik 11"/>
          <p:cNvPicPr>
            <a:picLocks noChangeAspect="1" noChangeArrowheads="1"/>
          </p:cNvPicPr>
          <p:nvPr/>
        </p:nvPicPr>
        <p:blipFill>
          <a:blip r:embed="rId4" cstate="print"/>
          <a:srcRect/>
          <a:stretch>
            <a:fillRect/>
          </a:stretch>
        </p:blipFill>
        <p:spPr bwMode="auto">
          <a:xfrm>
            <a:off x="4929190" y="1357298"/>
            <a:ext cx="3445511" cy="21510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357166"/>
            <a:ext cx="8229600" cy="1143000"/>
          </a:xfrm>
        </p:spPr>
        <p:txBody>
          <a:bodyPr>
            <a:normAutofit fontScale="90000"/>
          </a:bodyPr>
          <a:lstStyle/>
          <a:p>
            <a:r>
              <a:rPr lang="es-ES" sz="2400" dirty="0" smtClean="0"/>
              <a:t>6.  Casa Museo los Telares/</a:t>
            </a:r>
            <a:r>
              <a:rPr lang="es-ES" sz="2400" dirty="0" err="1" smtClean="0">
                <a:solidFill>
                  <a:srgbClr val="C00000"/>
                </a:solidFill>
              </a:rPr>
              <a:t>Kunsthandwerkliche</a:t>
            </a:r>
            <a:r>
              <a:rPr lang="es-ES" sz="2400" dirty="0" smtClean="0">
                <a:solidFill>
                  <a:srgbClr val="C00000"/>
                </a:solidFill>
              </a:rPr>
              <a:t> Museum Los Telares</a:t>
            </a:r>
            <a:r>
              <a:rPr lang="es-ES" dirty="0" smtClean="0"/>
              <a:t/>
            </a:r>
            <a:br>
              <a:rPr lang="es-ES" dirty="0" smtClean="0"/>
            </a:br>
            <a:endParaRPr lang="es-ES" dirty="0"/>
          </a:p>
        </p:txBody>
      </p:sp>
      <p:sp>
        <p:nvSpPr>
          <p:cNvPr id="3" name="2 Marcador de contenido"/>
          <p:cNvSpPr>
            <a:spLocks noGrp="1"/>
          </p:cNvSpPr>
          <p:nvPr>
            <p:ph idx="1"/>
          </p:nvPr>
        </p:nvSpPr>
        <p:spPr>
          <a:xfrm>
            <a:off x="457200" y="1600200"/>
            <a:ext cx="8229600" cy="5257800"/>
          </a:xfrm>
        </p:spPr>
        <p:txBody>
          <a:bodyPr>
            <a:normAutofit/>
          </a:bodyPr>
          <a:lstStyle/>
          <a:p>
            <a:endParaRPr lang="es-ES" dirty="0" smtClean="0"/>
          </a:p>
          <a:p>
            <a:endParaRPr lang="es-ES" dirty="0" smtClean="0"/>
          </a:p>
          <a:p>
            <a:endParaRPr lang="es-ES" dirty="0" smtClean="0"/>
          </a:p>
          <a:p>
            <a:endParaRPr lang="es-ES" dirty="0" smtClean="0"/>
          </a:p>
          <a:p>
            <a:r>
              <a:rPr lang="es-ES" sz="1800" dirty="0" smtClean="0"/>
              <a:t>Ref</a:t>
            </a:r>
            <a:r>
              <a:rPr lang="es-ES" sz="1500" dirty="0" smtClean="0"/>
              <a:t>.: </a:t>
            </a:r>
            <a:r>
              <a:rPr lang="es-ES" sz="1500" dirty="0" smtClean="0">
                <a:hlinkClick r:id="rId2"/>
              </a:rPr>
              <a:t>http://www.lagomera.travel/islas-canarias/la-gomera/es/explorar/patrimonio-de-la-gomera/casa-museo-los-telares/</a:t>
            </a:r>
            <a:endParaRPr lang="es-ES" sz="1500" dirty="0" smtClean="0"/>
          </a:p>
          <a:p>
            <a:pPr algn="just"/>
            <a:r>
              <a:rPr lang="es-ES" sz="2000" dirty="0" smtClean="0"/>
              <a:t>Los </a:t>
            </a:r>
            <a:r>
              <a:rPr lang="es-ES" sz="2000" dirty="0" smtClean="0"/>
              <a:t>telares se encuentran en el municipio de Hermigua. Esta vivienda conserva en su interior numerosos elementos etnográficos, como telares.</a:t>
            </a:r>
          </a:p>
          <a:p>
            <a:pPr algn="just"/>
            <a:r>
              <a:rPr lang="de-DE" sz="2000" dirty="0" smtClean="0">
                <a:solidFill>
                  <a:srgbClr val="C00000"/>
                </a:solidFill>
              </a:rPr>
              <a:t>Das </a:t>
            </a:r>
            <a:r>
              <a:rPr lang="de-DE" sz="2000" dirty="0" smtClean="0">
                <a:solidFill>
                  <a:srgbClr val="C00000"/>
                </a:solidFill>
              </a:rPr>
              <a:t>Kunsthandwerkliche Museum Los Telares ist in Hermigua. Im Haus gibt es sind viele alte Sachen wie Webstühle</a:t>
            </a:r>
            <a:r>
              <a:rPr lang="de-DE" sz="2000" dirty="0" smtClean="0">
                <a:solidFill>
                  <a:srgbClr val="C00000"/>
                </a:solidFill>
              </a:rPr>
              <a:t>.</a:t>
            </a:r>
          </a:p>
          <a:p>
            <a:pPr algn="just"/>
            <a:r>
              <a:rPr lang="en-US" sz="2000" dirty="0" smtClean="0">
                <a:solidFill>
                  <a:srgbClr val="008000"/>
                </a:solidFill>
              </a:rPr>
              <a:t>The looms are in </a:t>
            </a:r>
            <a:r>
              <a:rPr lang="en-US" sz="2000" dirty="0" err="1" smtClean="0">
                <a:solidFill>
                  <a:srgbClr val="008000"/>
                </a:solidFill>
              </a:rPr>
              <a:t>Hermigua</a:t>
            </a:r>
            <a:r>
              <a:rPr lang="en-US" sz="2000" dirty="0" smtClean="0">
                <a:solidFill>
                  <a:srgbClr val="008000"/>
                </a:solidFill>
              </a:rPr>
              <a:t>. This housing preserves in its interior numerous ethnographic elements as looms.</a:t>
            </a:r>
          </a:p>
          <a:p>
            <a:pPr>
              <a:buNone/>
            </a:pPr>
            <a:endParaRPr lang="es-ES" sz="1900" dirty="0" smtClean="0">
              <a:solidFill>
                <a:srgbClr val="C00000"/>
              </a:solidFill>
            </a:endParaRPr>
          </a:p>
          <a:p>
            <a:endParaRPr lang="es-ES" dirty="0"/>
          </a:p>
        </p:txBody>
      </p:sp>
      <p:pic>
        <p:nvPicPr>
          <p:cNvPr id="5122" name="Grafik 12"/>
          <p:cNvPicPr>
            <a:picLocks noChangeAspect="1" noChangeArrowheads="1"/>
          </p:cNvPicPr>
          <p:nvPr/>
        </p:nvPicPr>
        <p:blipFill>
          <a:blip r:embed="rId3" cstate="print"/>
          <a:srcRect/>
          <a:stretch>
            <a:fillRect/>
          </a:stretch>
        </p:blipFill>
        <p:spPr bwMode="auto">
          <a:xfrm>
            <a:off x="428596" y="1357298"/>
            <a:ext cx="3286148" cy="2058166"/>
          </a:xfrm>
          <a:prstGeom prst="rect">
            <a:avLst/>
          </a:prstGeom>
          <a:noFill/>
          <a:ln w="9525">
            <a:noFill/>
            <a:miter lim="800000"/>
            <a:headEnd/>
            <a:tailEnd/>
          </a:ln>
        </p:spPr>
      </p:pic>
      <p:pic>
        <p:nvPicPr>
          <p:cNvPr id="5123" name="Grafik 13"/>
          <p:cNvPicPr>
            <a:picLocks noChangeAspect="1" noChangeArrowheads="1"/>
          </p:cNvPicPr>
          <p:nvPr/>
        </p:nvPicPr>
        <p:blipFill>
          <a:blip r:embed="rId4" cstate="print"/>
          <a:srcRect/>
          <a:stretch>
            <a:fillRect/>
          </a:stretch>
        </p:blipFill>
        <p:spPr bwMode="auto">
          <a:xfrm>
            <a:off x="4643438" y="1142984"/>
            <a:ext cx="3786214" cy="23666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884</Words>
  <Application>Microsoft Office PowerPoint</Application>
  <PresentationFormat>Presentación en pantalla (4:3)</PresentationFormat>
  <Paragraphs>148</Paragraphs>
  <Slides>11</Slides>
  <Notes>1</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Tema de Office</vt:lpstr>
      <vt:lpstr>Diapositiva 1</vt:lpstr>
      <vt:lpstr>Diapositiva 2</vt:lpstr>
      <vt:lpstr>Diapositiva 3</vt:lpstr>
      <vt:lpstr>1 Museo arqueológico/Archäologisches Museum/ Archaelogical Museum </vt:lpstr>
      <vt:lpstr>2.Museo  etnográfico/Museum für Völkerkunde/ Ethnographic  museum</vt:lpstr>
      <vt:lpstr>3. Archivo Histórico General/Historisches Archives/ General  historic archive </vt:lpstr>
      <vt:lpstr>4 . Casa de Colón/Museum Casa de Colón/  Colón´s house</vt:lpstr>
      <vt:lpstr>5.  Casa José Aguiar/ Haus José Aguiar </vt:lpstr>
      <vt:lpstr>6.  Casa Museo los Telares/Kunsthandwerkliche Museum Los Telares </vt:lpstr>
      <vt:lpstr>7.  Centro de Visitantes del Parque Nacional del Garajonay  (Juego de Bolas)/  Besucherzentrum Nationalpark Garajonay  </vt:lpstr>
      <vt:lpstr>Diapositiva 11</vt:lpstr>
    </vt:vector>
  </TitlesOfParts>
  <Company>Gobierno de Canarias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u_38011613</dc:creator>
  <cp:lastModifiedBy>bluibar</cp:lastModifiedBy>
  <cp:revision>23</cp:revision>
  <dcterms:created xsi:type="dcterms:W3CDTF">2014-03-05T10:09:21Z</dcterms:created>
  <dcterms:modified xsi:type="dcterms:W3CDTF">2015-01-13T16:20:15Z</dcterms:modified>
</cp:coreProperties>
</file>