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781D"/>
    <a:srgbClr val="3399FF"/>
    <a:srgbClr val="FF0066"/>
    <a:srgbClr val="FF6600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eedy-gomera.com/" TargetMode="External"/><Relationship Id="rId3" Type="http://schemas.openxmlformats.org/officeDocument/2006/relationships/hyperlink" Target="http://www.excursiones-tina.com/lang/en/kontakt" TargetMode="External"/><Relationship Id="rId7" Type="http://schemas.openxmlformats.org/officeDocument/2006/relationships/hyperlink" Target="mailto:info@excursionesyani.es" TargetMode="External"/><Relationship Id="rId2" Type="http://schemas.openxmlformats.org/officeDocument/2006/relationships/hyperlink" Target="http://www.excursiones-tin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xcursionesyani.es/" TargetMode="External"/><Relationship Id="rId5" Type="http://schemas.openxmlformats.org/officeDocument/2006/relationships/hyperlink" Target="http://www.oceano-gomera.com/es/html/contacto___reservas.html" TargetMode="External"/><Relationship Id="rId4" Type="http://schemas.openxmlformats.org/officeDocument/2006/relationships/hyperlink" Target="http://www.oceano-gomera.com/es/html/informacion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cursiones-tina.com/wp-content/uploads/2009/03/MW9M6994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excursiones-tina.com/wp-content/uploads/2009/03/IMG_0822.jpg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ceano-gomera.com/es/html/oceano_galeria_2.html" TargetMode="External"/><Relationship Id="rId4" Type="http://schemas.openxmlformats.org/officeDocument/2006/relationships/hyperlink" Target="http://www.oceano-gomera.com/es/html/oceano_galeria_2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_38011613\AppData\Local\Microsoft\Windows\Temporary Internet Files\Content.IE5\LAH2KVJ4\MC9004420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142984"/>
            <a:ext cx="2322948" cy="1924058"/>
          </a:xfrm>
          <a:prstGeom prst="rect">
            <a:avLst/>
          </a:prstGeom>
          <a:noFill/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92860105"/>
              </p:ext>
            </p:extLst>
          </p:nvPr>
        </p:nvGraphicFramePr>
        <p:xfrm>
          <a:off x="2483768" y="3933056"/>
          <a:ext cx="6106795" cy="1051560"/>
        </p:xfrm>
        <a:graphic>
          <a:graphicData uri="http://schemas.openxmlformats.org/drawingml/2006/table">
            <a:tbl>
              <a:tblPr firstRow="1" firstCol="1" bandRow="1"/>
              <a:tblGrid>
                <a:gridCol w="6106795"/>
              </a:tblGrid>
              <a:tr h="962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OUTDOOR </a:t>
                      </a:r>
                      <a:r>
                        <a:rPr lang="es-E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MAR / MEER </a:t>
                      </a:r>
                      <a:r>
                        <a:rPr lang="es-E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PASEOS MARITIMOS / </a:t>
                      </a:r>
                      <a:r>
                        <a:rPr lang="es-E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SCHIFFSAUSFLÜGE/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MARITIME PROMENADES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                   Fin  /  ende  /  </a:t>
            </a:r>
            <a:r>
              <a:rPr lang="es-ES" sz="2400" dirty="0" smtClean="0"/>
              <a:t>END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Naira</a:t>
            </a:r>
            <a:r>
              <a:rPr lang="es-ES" dirty="0" smtClean="0"/>
              <a:t> Cabello </a:t>
            </a:r>
            <a:r>
              <a:rPr lang="es-ES" dirty="0" err="1" smtClean="0"/>
              <a:t>Negrin</a:t>
            </a:r>
            <a:r>
              <a:rPr lang="es-ES" dirty="0" smtClean="0"/>
              <a:t> </a:t>
            </a:r>
          </a:p>
          <a:p>
            <a:r>
              <a:rPr lang="es-ES" dirty="0" smtClean="0"/>
              <a:t>Javier Santos </a:t>
            </a:r>
            <a:r>
              <a:rPr lang="es-ES" dirty="0" err="1" smtClean="0"/>
              <a:t>Noda</a:t>
            </a:r>
            <a:r>
              <a:rPr lang="es-ES" dirty="0" smtClean="0"/>
              <a:t> </a:t>
            </a:r>
          </a:p>
        </p:txBody>
      </p:sp>
      <p:pic>
        <p:nvPicPr>
          <p:cNvPr id="2050" name="Picture 2" descr="C:\Users\u_38011613\AppData\Local\Microsoft\Windows\Temporary Internet Files\Content.IE5\MG8VC1E9\MC90044202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143248"/>
            <a:ext cx="2279660" cy="1612634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7898484"/>
              </p:ext>
            </p:extLst>
          </p:nvPr>
        </p:nvGraphicFramePr>
        <p:xfrm>
          <a:off x="251520" y="908720"/>
          <a:ext cx="8424935" cy="4968551"/>
        </p:xfrm>
        <a:graphic>
          <a:graphicData uri="http://schemas.openxmlformats.org/drawingml/2006/table">
            <a:tbl>
              <a:tblPr/>
              <a:tblGrid>
                <a:gridCol w="251619"/>
                <a:gridCol w="1361810"/>
                <a:gridCol w="1361810"/>
                <a:gridCol w="1362424"/>
                <a:gridCol w="1362424"/>
                <a:gridCol w="1362424"/>
                <a:gridCol w="1362424"/>
              </a:tblGrid>
              <a:tr h="1040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ACTIVIDAD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NOMBRE DE LA EMPRESA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DIRECCIÓN POSTAL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TELÉFONO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PÁGINA WEB (www.)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latin typeface="Calibri"/>
                          <a:ea typeface="Calibri"/>
                          <a:cs typeface="Times New Roman"/>
                        </a:rPr>
                        <a:t>MAIL (@)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3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s-ES" sz="800" kern="1200" dirty="0" err="1">
                          <a:solidFill>
                            <a:srgbClr val="FF0066"/>
                          </a:solidFill>
                          <a:latin typeface="Calibri" panose="020F0502020204030204" pitchFamily="34" charset="0"/>
                          <a:ea typeface="+mn-ea"/>
                          <a:cs typeface="Aharoni" pitchFamily="2" charset="-79"/>
                        </a:rPr>
                        <a:t>Excusiónes</a:t>
                      </a:r>
                      <a:r>
                        <a:rPr kumimoji="0" lang="es-ES" sz="800" kern="1200" dirty="0">
                          <a:solidFill>
                            <a:srgbClr val="FF0066"/>
                          </a:solidFill>
                          <a:latin typeface="Calibri" panose="020F0502020204030204" pitchFamily="34" charset="0"/>
                          <a:ea typeface="+mn-ea"/>
                          <a:cs typeface="Aharoni" pitchFamily="2" charset="-79"/>
                        </a:rPr>
                        <a:t> marítimas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s-ES" sz="800" kern="1200" dirty="0" err="1">
                          <a:solidFill>
                            <a:srgbClr val="3399FF"/>
                          </a:solidFill>
                          <a:latin typeface="Calibri" panose="020F0502020204030204" pitchFamily="34" charset="0"/>
                          <a:ea typeface="+mn-ea"/>
                          <a:cs typeface="Aharoni" pitchFamily="2" charset="-79"/>
                        </a:rPr>
                        <a:t>Schiffsausflüge</a:t>
                      </a:r>
                      <a:r>
                        <a:rPr kumimoji="0" lang="es-ES" sz="800" kern="1200" dirty="0">
                          <a:solidFill>
                            <a:srgbClr val="3399FF"/>
                          </a:solidFill>
                          <a:latin typeface="Calibri" panose="020F0502020204030204" pitchFamily="34" charset="0"/>
                          <a:ea typeface="+mn-ea"/>
                          <a:cs typeface="Aharoni" pitchFamily="2" charset="-79"/>
                        </a:rPr>
                        <a:t> </a:t>
                      </a:r>
                      <a:endParaRPr kumimoji="0" lang="es-ES" sz="800" kern="1200" dirty="0" smtClean="0">
                        <a:solidFill>
                          <a:srgbClr val="3399FF"/>
                        </a:solidFill>
                        <a:latin typeface="Calibri" panose="020F0502020204030204" pitchFamily="34" charset="0"/>
                        <a:ea typeface="+mn-ea"/>
                        <a:cs typeface="Aharoni" pitchFamily="2" charset="-79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s-ES" sz="800" kern="1200" dirty="0" err="1" smtClean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Aharoni" pitchFamily="2" charset="-79"/>
                        </a:rPr>
                        <a:t>Maritime</a:t>
                      </a:r>
                      <a:r>
                        <a:rPr kumimoji="0" lang="es-ES" sz="800" kern="1200" baseline="0" dirty="0" smtClean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Aharoni" pitchFamily="2" charset="-79"/>
                        </a:rPr>
                        <a:t> </a:t>
                      </a:r>
                      <a:r>
                        <a:rPr kumimoji="0" lang="es-ES" sz="800" kern="1200" baseline="0" dirty="0" err="1" smtClean="0">
                          <a:solidFill>
                            <a:srgbClr val="00FF00"/>
                          </a:solidFill>
                          <a:latin typeface="Calibri" panose="020F0502020204030204" pitchFamily="34" charset="0"/>
                          <a:ea typeface="+mn-ea"/>
                          <a:cs typeface="Aharoni" pitchFamily="2" charset="-79"/>
                        </a:rPr>
                        <a:t>excursions</a:t>
                      </a:r>
                      <a:endParaRPr kumimoji="0" lang="es-ES" sz="800" kern="1200" dirty="0">
                        <a:solidFill>
                          <a:srgbClr val="00FF00"/>
                        </a:solidFill>
                        <a:latin typeface="Calibri" panose="020F0502020204030204" pitchFamily="34" charset="0"/>
                        <a:ea typeface="+mn-ea"/>
                        <a:cs typeface="Aharoni" pitchFamily="2" charset="-79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Excursiones Tinta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Puerto de Vueltas Valle Gran Rey.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922 805 885 / 629 990 643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www.excursiones-tina.com</a:t>
                      </a: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http://www.excursiones-tina.com/lang/en/kontakt</a:t>
                      </a:r>
                      <a:r>
                        <a:rPr lang="es-ES" sz="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3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Oceano Gomera S.L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Calle Quema/vueltas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Valle Gran Rey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922 80 57 17</a:t>
                      </a:r>
                      <a:endParaRPr lang="es-E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4"/>
                        </a:rPr>
                        <a:t>http://www.oceano-gomera.com/es/html/informaciones.html</a:t>
                      </a: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5"/>
                        </a:rPr>
                        <a:t>http://www.oceano-gomera.com/es/html/contacto___reservas.html</a:t>
                      </a: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Yani SL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Puerto de vueltas (Valle Gran Rey)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639 889 122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6"/>
                        </a:rPr>
                        <a:t>http://www.excursionesyani.es/</a:t>
                      </a: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7"/>
                        </a:rPr>
                        <a:t>info@excursionesyani.es</a:t>
                      </a: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Speedy Adventure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Puerto de Vueltas Valle Gran Rey.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Calibri"/>
                          <a:ea typeface="Calibri"/>
                          <a:cs typeface="Times New Roman"/>
                        </a:rPr>
                        <a:t>608645226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dirty="0">
                          <a:latin typeface="Calibri"/>
                          <a:ea typeface="Calibri"/>
                          <a:cs typeface="Times New Roman"/>
                        </a:rPr>
                        <a:t>922 80 58 85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8"/>
                        </a:rPr>
                        <a:t>http://www.speedy-gomera.com/</a:t>
                      </a:r>
                      <a:r>
                        <a:rPr lang="es-ES" sz="8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E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66"/>
            <a:ext cx="6134100" cy="6134100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785786" y="4357694"/>
            <a:ext cx="1000132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1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0" y="3643314"/>
            <a:ext cx="1000132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2</a:t>
            </a:r>
            <a:endParaRPr lang="es-ES" sz="2800" dirty="0"/>
          </a:p>
        </p:txBody>
      </p:sp>
      <p:sp>
        <p:nvSpPr>
          <p:cNvPr id="6" name="5 Rectángulo"/>
          <p:cNvSpPr/>
          <p:nvPr/>
        </p:nvSpPr>
        <p:spPr>
          <a:xfrm>
            <a:off x="571472" y="2857496"/>
            <a:ext cx="1000132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3</a:t>
            </a:r>
            <a:endParaRPr lang="es-ES" sz="2800" dirty="0"/>
          </a:p>
        </p:txBody>
      </p:sp>
      <p:sp>
        <p:nvSpPr>
          <p:cNvPr id="7" name="6 Rectángulo"/>
          <p:cNvSpPr/>
          <p:nvPr/>
        </p:nvSpPr>
        <p:spPr>
          <a:xfrm>
            <a:off x="0" y="2071678"/>
            <a:ext cx="1000132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4</a:t>
            </a:r>
            <a:endParaRPr lang="es-ES" sz="2800" dirty="0"/>
          </a:p>
        </p:txBody>
      </p:sp>
      <p:cxnSp>
        <p:nvCxnSpPr>
          <p:cNvPr id="9" name="8 Conector recto de flecha"/>
          <p:cNvCxnSpPr/>
          <p:nvPr/>
        </p:nvCxnSpPr>
        <p:spPr>
          <a:xfrm rot="16200000" flipH="1">
            <a:off x="1071538" y="2643182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571604" y="3571876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214414" y="3857628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5400000" flipH="1" flipV="1">
            <a:off x="1750199" y="4321975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rafik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4713524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>
            <a:off x="5143504" y="1428736"/>
            <a:ext cx="357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Ref.: </a:t>
            </a:r>
            <a:r>
              <a:rPr lang="en-US" u="sng" dirty="0" smtClean="0">
                <a:hlinkClick r:id="rId3"/>
              </a:rPr>
              <a:t>http://www.excursiones-tina.com/wp-content/uploads/2009/03/MW9M6994.gif</a:t>
            </a:r>
            <a:endParaRPr lang="es-ES" dirty="0"/>
          </a:p>
        </p:txBody>
      </p:sp>
      <p:pic>
        <p:nvPicPr>
          <p:cNvPr id="21507" name="Bild 1" descr="http://www.excursiones-tina.com/wp-content/uploads/2009/03/IMG_08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3500438"/>
            <a:ext cx="416074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357158" y="4429132"/>
            <a:ext cx="4143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5"/>
              </a:rPr>
              <a:t>http://www.excursiones-tina.com/wp-content/uploads/2009/03/IMG_0822.jpg</a:t>
            </a:r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571868" y="3000372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FF00"/>
                </a:solidFill>
              </a:rPr>
              <a:t>EXCURSIONES TINA</a:t>
            </a:r>
            <a:endParaRPr lang="es-ES" sz="32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11144" cy="868958"/>
          </a:xfrm>
        </p:spPr>
        <p:txBody>
          <a:bodyPr/>
          <a:lstStyle/>
          <a:p>
            <a:r>
              <a:rPr lang="es-ES" dirty="0" smtClean="0"/>
              <a:t>1. Excursiones Tina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57256" cy="5445224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solidFill>
                  <a:srgbClr val="FF0066"/>
                </a:solidFill>
                <a:cs typeface="Aharoni" pitchFamily="2" charset="-79"/>
              </a:rPr>
              <a:t>Estamos  orgullosos  de  poder  asegurarles   que todas  nuestras  excursiones  se planean  y  se  llevan  a  cabo  con  el  máximo  respeto  hacia el  océano Atlántico  y  a  sus habitantes.</a:t>
            </a:r>
            <a:r>
              <a:rPr lang="es-ES" sz="2000" dirty="0" smtClean="0">
                <a:cs typeface="Aharoni" pitchFamily="2" charset="-79"/>
              </a:rPr>
              <a:t> </a:t>
            </a:r>
            <a:r>
              <a:rPr lang="es-ES" sz="2000" dirty="0" smtClean="0">
                <a:solidFill>
                  <a:srgbClr val="FF0066"/>
                </a:solidFill>
                <a:cs typeface="Aharoni" pitchFamily="2" charset="-79"/>
              </a:rPr>
              <a:t>El TINA es un barco clásico, 24 m de largo y 5 m de ancho, y tiene </a:t>
            </a:r>
            <a:r>
              <a:rPr lang="es-ES" sz="2000" dirty="0" smtClean="0">
                <a:solidFill>
                  <a:srgbClr val="FF0066"/>
                </a:solidFill>
                <a:cs typeface="Aharoni" pitchFamily="2" charset="-79"/>
              </a:rPr>
              <a:t>estabilizadores </a:t>
            </a:r>
            <a:r>
              <a:rPr lang="es-ES" sz="2000" dirty="0" smtClean="0">
                <a:solidFill>
                  <a:srgbClr val="FF0066"/>
                </a:solidFill>
                <a:cs typeface="Aharoni" pitchFamily="2" charset="-79"/>
              </a:rPr>
              <a:t>para ofrecerle una excursión tranquila. </a:t>
            </a:r>
          </a:p>
          <a:p>
            <a:pPr algn="just"/>
            <a:r>
              <a:rPr lang="de-DE" sz="2000" dirty="0" smtClean="0">
                <a:solidFill>
                  <a:srgbClr val="3399FF"/>
                </a:solidFill>
                <a:cs typeface="Aharoni" pitchFamily="2" charset="-79"/>
              </a:rPr>
              <a:t>Wir führen unsere Touren mit großen Respekt vor dem Meer und seinen Bewohren durch. Die TINA ist eine klassische Yacht mit 24 m Länge und 5 m Breite und bietet Ihnen eine </a:t>
            </a:r>
            <a:r>
              <a:rPr lang="de-DE" sz="2000" dirty="0" smtClean="0">
                <a:solidFill>
                  <a:srgbClr val="3399FF"/>
                </a:solidFill>
                <a:cs typeface="Aharoni" pitchFamily="2" charset="-79"/>
              </a:rPr>
              <a:t>möglichst ruhige </a:t>
            </a:r>
            <a:r>
              <a:rPr lang="de-DE" sz="2000" dirty="0" smtClean="0">
                <a:solidFill>
                  <a:srgbClr val="3399FF"/>
                </a:solidFill>
                <a:cs typeface="Aharoni" pitchFamily="2" charset="-79"/>
              </a:rPr>
              <a:t>Fahrt</a:t>
            </a:r>
            <a:r>
              <a:rPr lang="de-DE" sz="2000" dirty="0" smtClean="0">
                <a:solidFill>
                  <a:srgbClr val="3399FF"/>
                </a:solidFill>
                <a:latin typeface="Aharoni" pitchFamily="2" charset="-79"/>
                <a:cs typeface="Aharoni" pitchFamily="2" charset="-79"/>
              </a:rPr>
              <a:t>.</a:t>
            </a:r>
          </a:p>
          <a:p>
            <a:pPr algn="just"/>
            <a:r>
              <a:rPr lang="de-DE" sz="2000" dirty="0" smtClean="0">
                <a:solidFill>
                  <a:srgbClr val="00FF00"/>
                </a:solidFill>
                <a:cs typeface="Aharoni" pitchFamily="2" charset="-79"/>
              </a:rPr>
              <a:t>We </a:t>
            </a:r>
            <a:r>
              <a:rPr lang="de-DE" sz="2000" dirty="0" smtClean="0">
                <a:solidFill>
                  <a:srgbClr val="00FF00"/>
                </a:solidFill>
                <a:cs typeface="Aharoni" pitchFamily="2" charset="-79"/>
              </a:rPr>
              <a:t>are very pleased to assure you that all our excursions are planned and conducted with the maximum respect to the Atlantic Ocean and </a:t>
            </a:r>
            <a:r>
              <a:rPr lang="de-DE" sz="2000" dirty="0" smtClean="0">
                <a:solidFill>
                  <a:srgbClr val="00FF00"/>
                </a:solidFill>
                <a:cs typeface="Aharoni" pitchFamily="2" charset="-79"/>
              </a:rPr>
              <a:t>its „inhabitants“. </a:t>
            </a:r>
            <a:r>
              <a:rPr lang="de-DE" sz="2000" dirty="0" smtClean="0">
                <a:solidFill>
                  <a:srgbClr val="00FF00"/>
                </a:solidFill>
                <a:cs typeface="Aharoni" pitchFamily="2" charset="-79"/>
              </a:rPr>
              <a:t>´El Tina´ is a classic boat, 24 meters long and 5 meters wide, and has stabilizers to offer a quiet trip.</a:t>
            </a:r>
            <a:endParaRPr lang="de-DE" sz="2000" dirty="0" smtClean="0">
              <a:solidFill>
                <a:srgbClr val="00FF00"/>
              </a:solidFill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es-ES" dirty="0" smtClean="0">
              <a:solidFill>
                <a:srgbClr val="3399FF"/>
              </a:solidFill>
              <a:latin typeface="Aharoni" pitchFamily="2" charset="-79"/>
              <a:cs typeface="Aharoni" pitchFamily="2" charset="-79"/>
            </a:endParaRPr>
          </a:p>
          <a:p>
            <a:endParaRPr lang="es-ES" dirty="0" smtClean="0">
              <a:solidFill>
                <a:srgbClr val="3399FF"/>
              </a:solidFill>
            </a:endParaRPr>
          </a:p>
          <a:p>
            <a:endParaRPr lang="es-ES" dirty="0" smtClean="0">
              <a:solidFill>
                <a:srgbClr val="FF0066"/>
              </a:solidFill>
            </a:endParaRPr>
          </a:p>
          <a:p>
            <a:endParaRPr lang="es-E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rafik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6190"/>
            <a:ext cx="4453683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500034" y="2714620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Océanos Gomera S.L </a:t>
            </a:r>
            <a:r>
              <a:rPr lang="es-ES" sz="3600" dirty="0" smtClean="0">
                <a:solidFill>
                  <a:srgbClr val="FF6600"/>
                </a:solidFill>
              </a:rPr>
              <a:t> </a:t>
            </a:r>
            <a:endParaRPr lang="es-ES" sz="3600" dirty="0">
              <a:solidFill>
                <a:srgbClr val="FF6600"/>
              </a:solidFill>
            </a:endParaRPr>
          </a:p>
        </p:txBody>
      </p:sp>
      <p:pic>
        <p:nvPicPr>
          <p:cNvPr id="22531" name="Grafik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3604" y="0"/>
            <a:ext cx="3910396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286380" y="4929198"/>
            <a:ext cx="27860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Ref.: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  <a:hlinkClick r:id="rId4"/>
              </a:rPr>
              <a:t>http://www.oceano-gomera.com/es/html/oceano_galeria_28.html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57158" y="10715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Ref.: </a:t>
            </a:r>
            <a:r>
              <a:rPr lang="en-US" u="sng" dirty="0" smtClean="0">
                <a:hlinkClick r:id="rId5"/>
              </a:rPr>
              <a:t>http://www.oceano-gomera.com/es/html/oceano_galeria_2.html</a:t>
            </a:r>
            <a:endParaRPr lang="es-ES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6995120" cy="1138138"/>
          </a:xfrm>
        </p:spPr>
        <p:txBody>
          <a:bodyPr/>
          <a:lstStyle/>
          <a:p>
            <a:r>
              <a:rPr lang="es-ES" dirty="0" smtClean="0"/>
              <a:t>2. Océano Gomera S.L 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60840" cy="525658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" sz="2400" dirty="0" smtClean="0">
                <a:solidFill>
                  <a:srgbClr val="FF0066"/>
                </a:solidFill>
                <a:latin typeface="+mj-lt"/>
              </a:rPr>
              <a:t>La Gomera, una de las siete islas canarias, ¡es realmente única! Con tan solo 22-25 km de diámetro ofrece a los visitantes amantes de la naturaleza un diverso abanico de paisajes. OCEANO Gomera S.L.  Es un operador ofreciendo encuentros respetuosos y sostenibles con delfines y ballenas.</a:t>
            </a:r>
          </a:p>
          <a:p>
            <a:pPr algn="just"/>
            <a:r>
              <a:rPr lang="de-DE" sz="2600" dirty="0" smtClean="0">
                <a:solidFill>
                  <a:srgbClr val="3399FF"/>
                </a:solidFill>
                <a:latin typeface="+mj-lt"/>
              </a:rPr>
              <a:t>La Gomera, eine der sieben Kanarischen Inseln, ist wirklich einzigartig! Mit nur 22 bis 25 km im Durchmesser bietet sie die Natur liebenden Besuchern eine breite Palette von Landschaften.</a:t>
            </a:r>
            <a:r>
              <a:rPr lang="es-ES" sz="2600" dirty="0" smtClean="0">
                <a:solidFill>
                  <a:srgbClr val="3399FF"/>
                </a:solidFill>
                <a:latin typeface="+mj-lt"/>
              </a:rPr>
              <a:t> </a:t>
            </a:r>
            <a:r>
              <a:rPr lang="de-DE" sz="2600" dirty="0" smtClean="0">
                <a:solidFill>
                  <a:srgbClr val="3399FF"/>
                </a:solidFill>
                <a:latin typeface="+mj-lt"/>
              </a:rPr>
              <a:t>OCEANO Gomera S.L.  ist ein Whale Watching Anbieter, der für respektvolles Whale Watching steht.</a:t>
            </a:r>
          </a:p>
          <a:p>
            <a:pPr algn="just"/>
            <a:r>
              <a:rPr lang="de-DE" sz="2600" dirty="0" smtClean="0">
                <a:solidFill>
                  <a:srgbClr val="00FF00"/>
                </a:solidFill>
                <a:latin typeface="+mj-lt"/>
              </a:rPr>
              <a:t>La Gomera, one of the Canary Islands is really unique! With only 22-25 kilometers of </a:t>
            </a:r>
            <a:r>
              <a:rPr lang="de-DE" sz="2600" dirty="0" smtClean="0">
                <a:solidFill>
                  <a:srgbClr val="00FF00"/>
                </a:solidFill>
                <a:latin typeface="+mj-lt"/>
              </a:rPr>
              <a:t>diameter, </a:t>
            </a:r>
            <a:r>
              <a:rPr lang="de-DE" sz="2600" dirty="0" smtClean="0">
                <a:solidFill>
                  <a:srgbClr val="00FF00"/>
                </a:solidFill>
                <a:latin typeface="+mj-lt"/>
              </a:rPr>
              <a:t>it can offer to visitors fond of nature a </a:t>
            </a:r>
            <a:r>
              <a:rPr lang="de-DE" sz="2600" dirty="0" smtClean="0">
                <a:solidFill>
                  <a:srgbClr val="00FF00"/>
                </a:solidFill>
                <a:latin typeface="+mj-lt"/>
              </a:rPr>
              <a:t>wide range of </a:t>
            </a:r>
            <a:r>
              <a:rPr lang="de-DE" sz="2600" dirty="0" smtClean="0">
                <a:solidFill>
                  <a:srgbClr val="00FF00"/>
                </a:solidFill>
                <a:latin typeface="+mj-lt"/>
              </a:rPr>
              <a:t>sceneries. `Oceano Gomera S.L.´  is an operator which offers respectful and sustainable meetings with dolphins and whales.</a:t>
            </a:r>
          </a:p>
          <a:p>
            <a:endParaRPr lang="es-ES" sz="2600" dirty="0" smtClean="0">
              <a:solidFill>
                <a:srgbClr val="3399FF"/>
              </a:solidFill>
              <a:latin typeface="+mj-lt"/>
            </a:endParaRPr>
          </a:p>
          <a:p>
            <a:endParaRPr lang="es-E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28860" y="571480"/>
            <a:ext cx="5429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 err="1" smtClean="0"/>
              <a:t>Speedy</a:t>
            </a:r>
            <a:r>
              <a:rPr lang="es-ES" sz="4000" dirty="0" smtClean="0"/>
              <a:t> </a:t>
            </a:r>
            <a:r>
              <a:rPr lang="es-ES" sz="4000" dirty="0" err="1" smtClean="0"/>
              <a:t>Adventure</a:t>
            </a:r>
            <a:endParaRPr lang="es-ES" sz="4000" dirty="0"/>
          </a:p>
        </p:txBody>
      </p:sp>
      <p:pic>
        <p:nvPicPr>
          <p:cNvPr id="1026" name="Grafik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741146"/>
            <a:ext cx="8072495" cy="458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 </a:t>
            </a:r>
            <a:r>
              <a:rPr lang="es-ES" dirty="0" err="1" smtClean="0"/>
              <a:t>Speedy</a:t>
            </a:r>
            <a:r>
              <a:rPr lang="es-ES" dirty="0" smtClean="0"/>
              <a:t> </a:t>
            </a:r>
            <a:r>
              <a:rPr lang="es-ES" dirty="0" err="1" smtClean="0"/>
              <a:t>Adventure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solidFill>
                  <a:srgbClr val="FF0066"/>
                </a:solidFill>
              </a:rPr>
              <a:t>Podrán observar delfines o ballenas o dar una vuelta a la isla. </a:t>
            </a:r>
            <a:r>
              <a:rPr lang="es-ES" dirty="0" smtClean="0">
                <a:solidFill>
                  <a:srgbClr val="FF0066"/>
                </a:solidFill>
              </a:rPr>
              <a:t>El </a:t>
            </a:r>
            <a:r>
              <a:rPr lang="es-ES" dirty="0" smtClean="0">
                <a:solidFill>
                  <a:srgbClr val="FF0066"/>
                </a:solidFill>
              </a:rPr>
              <a:t>medio ambiente y la observación durable y ecológica de ballenas y delfines es la prioridad del </a:t>
            </a:r>
            <a:r>
              <a:rPr lang="es-ES" dirty="0" err="1" smtClean="0">
                <a:solidFill>
                  <a:srgbClr val="FF0066"/>
                </a:solidFill>
              </a:rPr>
              <a:t>Speedy</a:t>
            </a:r>
            <a:r>
              <a:rPr lang="es-ES" dirty="0" smtClean="0">
                <a:solidFill>
                  <a:srgbClr val="FF0066"/>
                </a:solidFill>
              </a:rPr>
              <a:t>- </a:t>
            </a:r>
            <a:r>
              <a:rPr lang="es-ES" dirty="0" err="1" smtClean="0">
                <a:solidFill>
                  <a:srgbClr val="FF0066"/>
                </a:solidFill>
              </a:rPr>
              <a:t>Adventure</a:t>
            </a:r>
            <a:r>
              <a:rPr lang="es-ES" dirty="0" smtClean="0">
                <a:solidFill>
                  <a:srgbClr val="FF0066"/>
                </a:solidFill>
              </a:rPr>
              <a:t>.</a:t>
            </a:r>
          </a:p>
          <a:p>
            <a:pPr algn="just"/>
            <a:r>
              <a:rPr lang="de-DE" dirty="0" smtClean="0">
                <a:solidFill>
                  <a:srgbClr val="3399FF"/>
                </a:solidFill>
              </a:rPr>
              <a:t>Sie können Delphine oder Wale beobachten oder eine Inselrundfahrt </a:t>
            </a:r>
            <a:r>
              <a:rPr lang="de-DE" dirty="0" smtClean="0">
                <a:solidFill>
                  <a:srgbClr val="3399FF"/>
                </a:solidFill>
              </a:rPr>
              <a:t>machen. Bei  </a:t>
            </a:r>
            <a:r>
              <a:rPr lang="de-DE" dirty="0" smtClean="0">
                <a:solidFill>
                  <a:srgbClr val="3399FF"/>
                </a:solidFill>
              </a:rPr>
              <a:t>unseren  Touren  steht  die  umweltfreundliche  ökologische  und  nachhaltige  Wal- und Delfinbeobachtung  im  Mittelpunk.</a:t>
            </a:r>
          </a:p>
          <a:p>
            <a:pPr algn="just"/>
            <a:r>
              <a:rPr lang="de-DE" dirty="0" smtClean="0">
                <a:solidFill>
                  <a:srgbClr val="3399FF"/>
                </a:solidFill>
              </a:rPr>
              <a:t> </a:t>
            </a:r>
            <a:r>
              <a:rPr lang="de-DE" dirty="0" smtClean="0">
                <a:solidFill>
                  <a:srgbClr val="00FF00"/>
                </a:solidFill>
              </a:rPr>
              <a:t>You can see dolphins and whales or go around the island. T</a:t>
            </a:r>
            <a:r>
              <a:rPr lang="de-DE" dirty="0" smtClean="0">
                <a:solidFill>
                  <a:srgbClr val="00FF00"/>
                </a:solidFill>
              </a:rPr>
              <a:t>he </a:t>
            </a:r>
            <a:r>
              <a:rPr lang="de-DE" dirty="0" smtClean="0">
                <a:solidFill>
                  <a:srgbClr val="00FF00"/>
                </a:solidFill>
              </a:rPr>
              <a:t>priority of Speedy-Adventure is to preserve the enviroment and to garantee ecological and lasting meetings </a:t>
            </a:r>
            <a:r>
              <a:rPr lang="de-DE" smtClean="0">
                <a:solidFill>
                  <a:srgbClr val="00FF00"/>
                </a:solidFill>
              </a:rPr>
              <a:t>with both species.</a:t>
            </a:r>
            <a:endParaRPr lang="es-ES" dirty="0" smtClean="0">
              <a:solidFill>
                <a:srgbClr val="00FF00"/>
              </a:solidFill>
            </a:endParaRPr>
          </a:p>
          <a:p>
            <a:endParaRPr lang="es-ES" dirty="0" smtClean="0">
              <a:solidFill>
                <a:srgbClr val="FF0066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</TotalTime>
  <Words>444</Words>
  <Application>Microsoft Office PowerPoint</Application>
  <PresentationFormat>Presentación en pantalla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Diapositiva 1</vt:lpstr>
      <vt:lpstr>Diapositiva 2</vt:lpstr>
      <vt:lpstr>Diapositiva 3</vt:lpstr>
      <vt:lpstr>Diapositiva 4</vt:lpstr>
      <vt:lpstr>1. Excursiones Tina</vt:lpstr>
      <vt:lpstr>Diapositiva 6</vt:lpstr>
      <vt:lpstr>2. Océano Gomera S.L  </vt:lpstr>
      <vt:lpstr>Diapositiva 8</vt:lpstr>
      <vt:lpstr>3. Speedy Adventure</vt:lpstr>
      <vt:lpstr>                       Fin  /  ende  / 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OUTDOOR MAR 3 PASEOS MARITIMOS / SCHIFFSAUSFLÜGE</dc:title>
  <dc:creator>u_38011613 IES POETA GARCÍA CABRERA</dc:creator>
  <cp:lastModifiedBy>u_38011613</cp:lastModifiedBy>
  <cp:revision>25</cp:revision>
  <dcterms:created xsi:type="dcterms:W3CDTF">2014-03-06T11:34:46Z</dcterms:created>
  <dcterms:modified xsi:type="dcterms:W3CDTF">2014-11-25T09:16:22Z</dcterms:modified>
</cp:coreProperties>
</file>