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6"/>
  </p:notesMasterIdLst>
  <p:sldIdLst>
    <p:sldId id="257" r:id="rId2"/>
    <p:sldId id="258" r:id="rId3"/>
    <p:sldId id="265" r:id="rId4"/>
    <p:sldId id="259" r:id="rId5"/>
    <p:sldId id="267" r:id="rId6"/>
    <p:sldId id="260" r:id="rId7"/>
    <p:sldId id="268" r:id="rId8"/>
    <p:sldId id="261" r:id="rId9"/>
    <p:sldId id="269" r:id="rId10"/>
    <p:sldId id="262" r:id="rId11"/>
    <p:sldId id="270" r:id="rId12"/>
    <p:sldId id="263" r:id="rId13"/>
    <p:sldId id="271" r:id="rId14"/>
    <p:sldId id="266" r:id="rId15"/>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092" autoAdjust="0"/>
    <p:restoredTop sz="94660"/>
  </p:normalViewPr>
  <p:slideViewPr>
    <p:cSldViewPr>
      <p:cViewPr>
        <p:scale>
          <a:sx n="70" d="100"/>
          <a:sy n="70" d="100"/>
        </p:scale>
        <p:origin x="-4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FD59A-F8EF-4CEE-9CA4-C157B6F599C3}" type="datetimeFigureOut">
              <a:rPr lang="es-ES_tradnl" smtClean="0"/>
              <a:pPr/>
              <a:t>28/11/2014</a:t>
            </a:fld>
            <a:endParaRPr lang="es-ES_tradn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89D347-C428-4BDD-BDDB-D6A0B41273B2}" type="slidenum">
              <a:rPr lang="es-ES_tradnl" smtClean="0"/>
              <a:pPr/>
              <a:t>‹Nº›</a:t>
            </a:fld>
            <a:endParaRPr lang="es-ES_tradnl"/>
          </a:p>
        </p:txBody>
      </p:sp>
    </p:spTree>
    <p:extLst>
      <p:ext uri="{BB962C8B-B14F-4D97-AF65-F5344CB8AC3E}">
        <p14:creationId xmlns="" xmlns:p14="http://schemas.microsoft.com/office/powerpoint/2010/main" val="403500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381000" y="4853411"/>
            <a:ext cx="8458200" cy="1222375"/>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4C441A3D-3623-4B62-8107-7D9D273D9CAB}" type="datetimeFigureOut">
              <a:rPr lang="es-ES_tradnl" smtClean="0"/>
              <a:pPr/>
              <a:t>28/11/2014</a:t>
            </a:fld>
            <a:endParaRPr lang="es-ES_tradnl"/>
          </a:p>
        </p:txBody>
      </p:sp>
      <p:sp>
        <p:nvSpPr>
          <p:cNvPr id="2" name="1 Marcador de pie de página"/>
          <p:cNvSpPr>
            <a:spLocks noGrp="1"/>
          </p:cNvSpPr>
          <p:nvPr>
            <p:ph type="ftr" sz="quarter" idx="11"/>
          </p:nvPr>
        </p:nvSpPr>
        <p:spPr/>
        <p:txBody>
          <a:bodyPr/>
          <a:lstStyle/>
          <a:p>
            <a:endParaRPr lang="es-ES_tradnl"/>
          </a:p>
        </p:txBody>
      </p:sp>
      <p:sp>
        <p:nvSpPr>
          <p:cNvPr id="15" name="14 Marcador de número de diapositiva"/>
          <p:cNvSpPr>
            <a:spLocks noGrp="1"/>
          </p:cNvSpPr>
          <p:nvPr>
            <p:ph type="sldNum" sz="quarter" idx="12"/>
          </p:nvPr>
        </p:nvSpPr>
        <p:spPr>
          <a:xfrm>
            <a:off x="8229600" y="6473952"/>
            <a:ext cx="758952" cy="246888"/>
          </a:xfrm>
        </p:spPr>
        <p:txBody>
          <a:bodyPr/>
          <a:lstStyle/>
          <a:p>
            <a:fld id="{870695BC-861B-4AA5-8C8D-268C1700377A}" type="slidenum">
              <a:rPr lang="es-ES_tradnl" smtClean="0"/>
              <a:pPr/>
              <a:t>‹Nº›</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C441A3D-3623-4B62-8107-7D9D273D9CAB}" type="datetimeFigureOut">
              <a:rPr lang="es-ES_tradnl" smtClean="0"/>
              <a:pPr/>
              <a:t>28/11/2014</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870695BC-861B-4AA5-8C8D-268C1700377A}" type="slidenum">
              <a:rPr lang="es-ES_tradnl" smtClean="0"/>
              <a:pPr/>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C441A3D-3623-4B62-8107-7D9D273D9CAB}" type="datetimeFigureOut">
              <a:rPr lang="es-ES_tradnl" smtClean="0"/>
              <a:pPr/>
              <a:t>28/11/2014</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870695BC-861B-4AA5-8C8D-268C1700377A}" type="slidenum">
              <a:rPr lang="es-ES_tradnl" smtClean="0"/>
              <a:pPr/>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4C441A3D-3623-4B62-8107-7D9D273D9CAB}" type="datetimeFigureOut">
              <a:rPr lang="es-ES_tradnl" smtClean="0"/>
              <a:pPr/>
              <a:t>28/11/2014</a:t>
            </a:fld>
            <a:endParaRPr lang="es-ES_tradnl"/>
          </a:p>
        </p:txBody>
      </p:sp>
      <p:sp>
        <p:nvSpPr>
          <p:cNvPr id="19" name="18 Marcador de pie de página"/>
          <p:cNvSpPr>
            <a:spLocks noGrp="1"/>
          </p:cNvSpPr>
          <p:nvPr>
            <p:ph type="ftr" sz="quarter" idx="11"/>
          </p:nvPr>
        </p:nvSpPr>
        <p:spPr>
          <a:xfrm>
            <a:off x="3581400" y="76200"/>
            <a:ext cx="2895600" cy="288925"/>
          </a:xfrm>
        </p:spPr>
        <p:txBody>
          <a:bodyPr/>
          <a:lstStyle/>
          <a:p>
            <a:endParaRPr lang="es-ES_tradnl"/>
          </a:p>
        </p:txBody>
      </p:sp>
      <p:sp>
        <p:nvSpPr>
          <p:cNvPr id="16" name="15 Marcador de número de diapositiva"/>
          <p:cNvSpPr>
            <a:spLocks noGrp="1"/>
          </p:cNvSpPr>
          <p:nvPr>
            <p:ph type="sldNum" sz="quarter" idx="12"/>
          </p:nvPr>
        </p:nvSpPr>
        <p:spPr>
          <a:xfrm>
            <a:off x="8229600" y="6473952"/>
            <a:ext cx="758952" cy="246888"/>
          </a:xfrm>
        </p:spPr>
        <p:txBody>
          <a:bodyPr/>
          <a:lstStyle/>
          <a:p>
            <a:fld id="{870695BC-861B-4AA5-8C8D-268C1700377A}" type="slidenum">
              <a:rPr lang="es-ES_tradnl" smtClean="0"/>
              <a:pPr/>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4C441A3D-3623-4B62-8107-7D9D273D9CAB}" type="datetimeFigureOut">
              <a:rPr lang="es-ES_tradnl" smtClean="0"/>
              <a:pPr/>
              <a:t>28/11/2014</a:t>
            </a:fld>
            <a:endParaRPr lang="es-ES_tradnl"/>
          </a:p>
        </p:txBody>
      </p:sp>
      <p:sp>
        <p:nvSpPr>
          <p:cNvPr id="11" name="10 Marcador de pie de página"/>
          <p:cNvSpPr>
            <a:spLocks noGrp="1"/>
          </p:cNvSpPr>
          <p:nvPr>
            <p:ph type="ftr" sz="quarter" idx="11"/>
          </p:nvPr>
        </p:nvSpPr>
        <p:spPr/>
        <p:txBody>
          <a:bodyPr/>
          <a:lstStyle/>
          <a:p>
            <a:endParaRPr lang="es-ES_tradnl"/>
          </a:p>
        </p:txBody>
      </p:sp>
      <p:sp>
        <p:nvSpPr>
          <p:cNvPr id="16" name="15 Marcador de número de diapositiva"/>
          <p:cNvSpPr>
            <a:spLocks noGrp="1"/>
          </p:cNvSpPr>
          <p:nvPr>
            <p:ph type="sldNum" sz="quarter" idx="12"/>
          </p:nvPr>
        </p:nvSpPr>
        <p:spPr/>
        <p:txBody>
          <a:bodyPr/>
          <a:lstStyle/>
          <a:p>
            <a:fld id="{870695BC-861B-4AA5-8C8D-268C1700377A}" type="slidenum">
              <a:rPr lang="es-ES_tradnl" smtClean="0"/>
              <a:pPr/>
              <a:t>‹Nº›</a:t>
            </a:fld>
            <a:endParaRPr lang="es-ES_tradnl"/>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4C441A3D-3623-4B62-8107-7D9D273D9CAB}" type="datetimeFigureOut">
              <a:rPr lang="es-ES_tradnl" smtClean="0"/>
              <a:pPr/>
              <a:t>28/11/2014</a:t>
            </a:fld>
            <a:endParaRPr lang="es-ES_tradnl"/>
          </a:p>
        </p:txBody>
      </p:sp>
      <p:sp>
        <p:nvSpPr>
          <p:cNvPr id="10" name="9 Marcador de pie de página"/>
          <p:cNvSpPr>
            <a:spLocks noGrp="1"/>
          </p:cNvSpPr>
          <p:nvPr>
            <p:ph type="ftr" sz="quarter" idx="11"/>
          </p:nvPr>
        </p:nvSpPr>
        <p:spPr/>
        <p:txBody>
          <a:bodyPr/>
          <a:lstStyle/>
          <a:p>
            <a:endParaRPr lang="es-ES_tradnl"/>
          </a:p>
        </p:txBody>
      </p:sp>
      <p:sp>
        <p:nvSpPr>
          <p:cNvPr id="31" name="30 Marcador de número de diapositiva"/>
          <p:cNvSpPr>
            <a:spLocks noGrp="1"/>
          </p:cNvSpPr>
          <p:nvPr>
            <p:ph type="sldNum" sz="quarter" idx="12"/>
          </p:nvPr>
        </p:nvSpPr>
        <p:spPr/>
        <p:txBody>
          <a:bodyPr/>
          <a:lstStyle/>
          <a:p>
            <a:fld id="{870695BC-861B-4AA5-8C8D-268C1700377A}" type="slidenum">
              <a:rPr lang="es-ES_tradnl" smtClean="0"/>
              <a:pPr/>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4C441A3D-3623-4B62-8107-7D9D273D9CAB}" type="datetimeFigureOut">
              <a:rPr lang="es-ES_tradnl" smtClean="0"/>
              <a:pPr/>
              <a:t>28/11/2014</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a:xfrm>
            <a:off x="8229600" y="6477000"/>
            <a:ext cx="762000" cy="246888"/>
          </a:xfrm>
        </p:spPr>
        <p:txBody>
          <a:bodyPr/>
          <a:lstStyle/>
          <a:p>
            <a:fld id="{870695BC-861B-4AA5-8C8D-268C1700377A}" type="slidenum">
              <a:rPr lang="es-ES_tradnl" smtClean="0"/>
              <a:pPr/>
              <a:t>‹Nº›</a:t>
            </a:fld>
            <a:endParaRPr lang="es-ES_tradnl"/>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4C441A3D-3623-4B62-8107-7D9D273D9CAB}" type="datetimeFigureOut">
              <a:rPr lang="es-ES_tradnl" smtClean="0"/>
              <a:pPr/>
              <a:t>28/11/2014</a:t>
            </a:fld>
            <a:endParaRPr lang="es-ES_tradnl"/>
          </a:p>
        </p:txBody>
      </p:sp>
      <p:sp>
        <p:nvSpPr>
          <p:cNvPr id="21" name="20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870695BC-861B-4AA5-8C8D-268C1700377A}" type="slidenum">
              <a:rPr lang="es-ES_tradnl" smtClean="0"/>
              <a:pPr/>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C441A3D-3623-4B62-8107-7D9D273D9CAB}" type="datetimeFigureOut">
              <a:rPr lang="es-ES_tradnl" smtClean="0"/>
              <a:pPr/>
              <a:t>28/11/2014</a:t>
            </a:fld>
            <a:endParaRPr lang="es-ES_tradnl"/>
          </a:p>
        </p:txBody>
      </p:sp>
      <p:sp>
        <p:nvSpPr>
          <p:cNvPr id="24" name="23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870695BC-861B-4AA5-8C8D-268C1700377A}" type="slidenum">
              <a:rPr lang="es-ES_tradnl" smtClean="0"/>
              <a:pPr/>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4C441A3D-3623-4B62-8107-7D9D273D9CAB}" type="datetimeFigureOut">
              <a:rPr lang="es-ES_tradnl" smtClean="0"/>
              <a:pPr/>
              <a:t>28/11/2014</a:t>
            </a:fld>
            <a:endParaRPr lang="es-ES_tradnl"/>
          </a:p>
        </p:txBody>
      </p:sp>
      <p:sp>
        <p:nvSpPr>
          <p:cNvPr id="29" name="28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870695BC-861B-4AA5-8C8D-268C1700377A}" type="slidenum">
              <a:rPr lang="es-ES_tradnl" smtClean="0"/>
              <a:pPr/>
              <a:t>‹Nº›</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4C441A3D-3623-4B62-8107-7D9D273D9CAB}" type="datetimeFigureOut">
              <a:rPr lang="es-ES_tradnl" smtClean="0"/>
              <a:pPr/>
              <a:t>28/11/2014</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31" name="30 Marcador de número de diapositiva"/>
          <p:cNvSpPr>
            <a:spLocks noGrp="1"/>
          </p:cNvSpPr>
          <p:nvPr>
            <p:ph type="sldNum" sz="quarter" idx="12"/>
          </p:nvPr>
        </p:nvSpPr>
        <p:spPr/>
        <p:txBody>
          <a:bodyPr/>
          <a:lstStyle/>
          <a:p>
            <a:fld id="{870695BC-861B-4AA5-8C8D-268C1700377A}" type="slidenum">
              <a:rPr lang="es-ES_tradnl" smtClean="0"/>
              <a:pPr/>
              <a:t>‹Nº›</a:t>
            </a:fld>
            <a:endParaRPr lang="es-ES_tradnl"/>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C441A3D-3623-4B62-8107-7D9D273D9CAB}" type="datetimeFigureOut">
              <a:rPr lang="es-ES_tradnl" smtClean="0"/>
              <a:pPr/>
              <a:t>28/11/2014</a:t>
            </a:fld>
            <a:endParaRPr lang="es-ES_tradnl"/>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s-ES_tradnl"/>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870695BC-861B-4AA5-8C8D-268C1700377A}" type="slidenum">
              <a:rPr lang="es-ES_tradnl" smtClean="0"/>
              <a:pPr/>
              <a:t>‹Nº›</a:t>
            </a:fld>
            <a:endParaRPr lang="es-ES_tradnl"/>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ymaguara.com/nueva/wp-content/uploads/2014/01/Ymaguara-Discover1.jpg"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asadiversa.com/sportlich-und-aktiv_1682171.html" TargetMode="External"/><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hyperlink" Target="http://www.casadiversa.com/das-naturerlebnis_1682170.html"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www.ymaguara.com/" TargetMode="External"/><Relationship Id="rId13" Type="http://schemas.openxmlformats.org/officeDocument/2006/relationships/hyperlink" Target="mailto:raquelnorbert@hotmail.com" TargetMode="External"/><Relationship Id="rId3" Type="http://schemas.openxmlformats.org/officeDocument/2006/relationships/hyperlink" Target="mailto:cvgarajonay@oapn.es" TargetMode="External"/><Relationship Id="rId7" Type="http://schemas.openxmlformats.org/officeDocument/2006/relationships/hyperlink" Target="http://www.gomeractiva.com/contacto.html" TargetMode="External"/><Relationship Id="rId12" Type="http://schemas.openxmlformats.org/officeDocument/2006/relationships/hyperlink" Target="mailto:raquelnunu@gmail.com" TargetMode="External"/><Relationship Id="rId2" Type="http://schemas.openxmlformats.org/officeDocument/2006/relationships/hyperlink" Target="https://www.reservasparquesnacionales.es/real/parquesnac/usu/html/detalle-actividad-oapn.aspx?cen=3&amp;act=4" TargetMode="External"/><Relationship Id="rId1" Type="http://schemas.openxmlformats.org/officeDocument/2006/relationships/slideLayout" Target="../slideLayouts/slideLayout7.xml"/><Relationship Id="rId6" Type="http://schemas.openxmlformats.org/officeDocument/2006/relationships/hyperlink" Target="http://www.gomeractiva.com/" TargetMode="External"/><Relationship Id="rId11" Type="http://schemas.openxmlformats.org/officeDocument/2006/relationships/hyperlink" Target="mailto:casadiversa@hotmail.com" TargetMode="External"/><Relationship Id="rId5" Type="http://schemas.openxmlformats.org/officeDocument/2006/relationships/hyperlink" Target="mailto:Info@timah.net" TargetMode="External"/><Relationship Id="rId10" Type="http://schemas.openxmlformats.org/officeDocument/2006/relationships/hyperlink" Target="http://www.casadiversa.com/" TargetMode="External"/><Relationship Id="rId4" Type="http://schemas.openxmlformats.org/officeDocument/2006/relationships/hyperlink" Target="http://www.timah.net/" TargetMode="External"/><Relationship Id="rId9" Type="http://schemas.openxmlformats.org/officeDocument/2006/relationships/hyperlink" Target="mailto:info@ymaguara.com" TargetMode="External"/><Relationship Id="rId14" Type="http://schemas.openxmlformats.org/officeDocument/2006/relationships/hyperlink" Target="mailto:goazul@hotmail.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visitarcanarias.com/Images/centro_de_visitantes_juego_de_bolas.jpg"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timah.net/es/caminatas/caminatas-valle-gran-rey.html"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1524000" y="2805699"/>
          <a:ext cx="6096000" cy="1246601"/>
        </p:xfrm>
        <a:graphic>
          <a:graphicData uri="http://schemas.openxmlformats.org/drawingml/2006/table">
            <a:tbl>
              <a:tblPr/>
              <a:tblGrid>
                <a:gridCol w="6096000"/>
              </a:tblGrid>
              <a:tr h="1246601">
                <a:tc>
                  <a:txBody>
                    <a:bodyPr/>
                    <a:lstStyle/>
                    <a:p>
                      <a:pPr algn="ctr">
                        <a:lnSpc>
                          <a:spcPct val="115000"/>
                        </a:lnSpc>
                        <a:spcAft>
                          <a:spcPts val="0"/>
                        </a:spcAft>
                      </a:pPr>
                      <a:r>
                        <a:rPr lang="de-DE" sz="1900" dirty="0">
                          <a:latin typeface="Calibri"/>
                          <a:ea typeface="Calibri"/>
                          <a:cs typeface="Times New Roman"/>
                        </a:rPr>
                        <a:t>OUTDOOR MONTE / BERGE 1</a:t>
                      </a:r>
                      <a:endParaRPr lang="es-ES_tradnl" sz="1100" dirty="0">
                        <a:latin typeface="Calibri"/>
                        <a:ea typeface="Calibri"/>
                        <a:cs typeface="Times New Roman"/>
                      </a:endParaRPr>
                    </a:p>
                    <a:p>
                      <a:pPr algn="ctr">
                        <a:lnSpc>
                          <a:spcPct val="115000"/>
                        </a:lnSpc>
                        <a:spcAft>
                          <a:spcPts val="0"/>
                        </a:spcAft>
                      </a:pPr>
                      <a:r>
                        <a:rPr lang="de-DE" sz="1900" b="1" dirty="0">
                          <a:latin typeface="Calibri"/>
                          <a:ea typeface="Calibri"/>
                          <a:cs typeface="Times New Roman"/>
                        </a:rPr>
                        <a:t>SENDERISMO / </a:t>
                      </a:r>
                      <a:r>
                        <a:rPr lang="de-DE" sz="1900" b="1" dirty="0" smtClean="0">
                          <a:latin typeface="Calibri"/>
                          <a:ea typeface="Calibri"/>
                          <a:cs typeface="Times New Roman"/>
                        </a:rPr>
                        <a:t>WANDERN/TREKKING</a:t>
                      </a:r>
                    </a:p>
                    <a:p>
                      <a:pPr algn="ctr">
                        <a:lnSpc>
                          <a:spcPct val="115000"/>
                        </a:lnSpc>
                        <a:spcAft>
                          <a:spcPts val="0"/>
                        </a:spcAft>
                      </a:pPr>
                      <a:endParaRPr lang="es-ES_tradnl" sz="1100" dirty="0">
                        <a:latin typeface="Calibri"/>
                        <a:ea typeface="Calibri"/>
                        <a:cs typeface="Times New Roman"/>
                      </a:endParaRPr>
                    </a:p>
                  </a:txBody>
                  <a:tcPr marL="66650" marR="66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Grafik 4"/>
          <p:cNvPicPr>
            <a:picLocks noChangeAspect="1" noChangeArrowheads="1"/>
          </p:cNvPicPr>
          <p:nvPr/>
        </p:nvPicPr>
        <p:blipFill>
          <a:blip r:embed="rId2" cstate="print"/>
          <a:srcRect/>
          <a:stretch>
            <a:fillRect/>
          </a:stretch>
        </p:blipFill>
        <p:spPr bwMode="auto">
          <a:xfrm>
            <a:off x="323528" y="1052736"/>
            <a:ext cx="3960440" cy="2232248"/>
          </a:xfrm>
          <a:prstGeom prst="rect">
            <a:avLst/>
          </a:prstGeom>
          <a:noFill/>
        </p:spPr>
      </p:pic>
      <p:sp>
        <p:nvSpPr>
          <p:cNvPr id="19459" name="Rectangle 3"/>
          <p:cNvSpPr>
            <a:spLocks noChangeArrowheads="1"/>
          </p:cNvSpPr>
          <p:nvPr/>
        </p:nvSpPr>
        <p:spPr bwMode="auto">
          <a:xfrm>
            <a:off x="4427984" y="2708920"/>
            <a:ext cx="4186808" cy="56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r>
              <a:rPr kumimoji="0" lang="de-DE"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Ref.: </a:t>
            </a:r>
            <a:r>
              <a:rPr kumimoji="0" lang="de-DE" sz="1100" b="0" i="0" u="none" strike="noStrike" cap="none" normalizeH="0" baseline="0" dirty="0" smtClean="0">
                <a:ln>
                  <a:noFill/>
                </a:ln>
                <a:solidFill>
                  <a:srgbClr val="0000FF"/>
                </a:solidFill>
                <a:effectLst/>
                <a:latin typeface="Arial" pitchFamily="34" charset="0"/>
                <a:ea typeface="Calibri" pitchFamily="34" charset="0"/>
                <a:cs typeface="Times New Roman" pitchFamily="18" charset="0"/>
                <a:hlinkClick r:id="rId3"/>
              </a:rPr>
              <a:t>http://ymaguara.com/nueva/wp-content/uploads/2014/01/Ymaguara-Discover1.jpg</a:t>
            </a:r>
            <a:endParaRPr kumimoji="0" lang="de-DE" sz="1800" b="0" i="0" u="none" strike="noStrike" cap="none" normalizeH="0" baseline="0" dirty="0" smtClean="0">
              <a:ln>
                <a:noFill/>
              </a:ln>
              <a:solidFill>
                <a:schemeClr val="tx1"/>
              </a:solidFill>
              <a:effectLst/>
              <a:latin typeface="Arial" pitchFamily="34" charset="0"/>
            </a:endParaRPr>
          </a:p>
        </p:txBody>
      </p:sp>
      <p:sp>
        <p:nvSpPr>
          <p:cNvPr id="19460" name="Rectangle 4"/>
          <p:cNvSpPr>
            <a:spLocks noChangeArrowheads="1"/>
          </p:cNvSpPr>
          <p:nvPr/>
        </p:nvSpPr>
        <p:spPr bwMode="auto">
          <a:xfrm>
            <a:off x="323528" y="3454842"/>
            <a:ext cx="6767736" cy="32008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11275" algn="l"/>
              </a:tabLst>
            </a:pPr>
            <a:r>
              <a:rPr kumimoji="0" lang="es-ES" sz="1600" b="0" i="0" u="none" strike="noStrike" cap="none" normalizeH="0" baseline="0" dirty="0" smtClean="0">
                <a:ln>
                  <a:noFill/>
                </a:ln>
                <a:solidFill>
                  <a:srgbClr val="00B050"/>
                </a:solidFill>
                <a:effectLst/>
                <a:latin typeface="Arial" pitchFamily="34" charset="0"/>
                <a:ea typeface="Calibri" pitchFamily="34" charset="0"/>
                <a:cs typeface="Arial" pitchFamily="34" charset="0"/>
              </a:rPr>
              <a:t>YMAGUARA es una empresa de actividades en la naturaleza que apuesta por la conservación del patrimonio ofreciendo servicios turísticos destinados a conocer la isla de La Gomera a través de actividades de turismo activo y de naturaleza como rutas de senderismo, travesía en kayak de mar y bicicletas de montaña. Se centra principalmente en dos conceptos: Turismo Sostenible y Desarrollo Rural.</a:t>
            </a:r>
          </a:p>
          <a:p>
            <a:pPr marL="0" marR="0" lvl="0" indent="0" algn="l" defTabSz="914400" rtl="0" eaLnBrk="1" fontAlgn="base" latinLnBrk="0" hangingPunct="1">
              <a:lnSpc>
                <a:spcPct val="100000"/>
              </a:lnSpc>
              <a:spcBef>
                <a:spcPct val="0"/>
              </a:spcBef>
              <a:spcAft>
                <a:spcPct val="0"/>
              </a:spcAft>
              <a:buClrTx/>
              <a:buSzTx/>
              <a:buFontTx/>
              <a:buNone/>
              <a:tabLst>
                <a:tab pos="1311275" algn="l"/>
              </a:tabLst>
            </a:pPr>
            <a:endParaRPr kumimoji="0" lang="es-ES_tradnl"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11275" algn="l"/>
              </a:tabLst>
            </a:pPr>
            <a:r>
              <a:rPr kumimoji="0" lang="de-DE" sz="16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YMAGUARA ist ein Unternehmen für Aktivitäten in der Natur, die sich auf die Erhaltung des kulturellen Erbes konzentriert. Es bietet Touristen Information, um die Insel La Gomera über Aktivtourismus- und Naturaktivitäten zu erkunden: Wanderwege, Kajakfahrten und Fahrradtouren. Es konzentriert sich vor allem auf zwei Konzepte: Nachhaltiger Tourismus und ländliche Entwicklung.</a:t>
            </a:r>
            <a:endParaRPr kumimoji="0" lang="de-DE" sz="1600" b="0" i="0" u="none" strike="noStrike" cap="none" normalizeH="0" baseline="0" dirty="0" smtClean="0">
              <a:ln>
                <a:noFill/>
              </a:ln>
              <a:solidFill>
                <a:srgbClr val="00B0F0"/>
              </a:solidFill>
              <a:effectLst/>
              <a:latin typeface="Arial" pitchFamily="34" charset="0"/>
            </a:endParaRPr>
          </a:p>
        </p:txBody>
      </p:sp>
      <p:sp>
        <p:nvSpPr>
          <p:cNvPr id="6" name="5 Rectángulo"/>
          <p:cNvSpPr/>
          <p:nvPr/>
        </p:nvSpPr>
        <p:spPr>
          <a:xfrm>
            <a:off x="1835696" y="260648"/>
            <a:ext cx="5328592" cy="523220"/>
          </a:xfrm>
          <a:prstGeom prst="rect">
            <a:avLst/>
          </a:prstGeom>
        </p:spPr>
        <p:txBody>
          <a:bodyPr wrap="square">
            <a:spAutoFit/>
          </a:bodyPr>
          <a:lstStyle/>
          <a:p>
            <a:r>
              <a:rPr lang="es-ES" sz="2800" dirty="0" smtClean="0">
                <a:solidFill>
                  <a:schemeClr val="tx1">
                    <a:lumMod val="95000"/>
                    <a:lumOff val="5000"/>
                  </a:schemeClr>
                </a:solidFill>
                <a:latin typeface="Arial" pitchFamily="34" charset="0"/>
                <a:ea typeface="Calibri" pitchFamily="34" charset="0"/>
                <a:cs typeface="Times New Roman" pitchFamily="18" charset="0"/>
              </a:rPr>
              <a:t>4. </a:t>
            </a:r>
            <a:r>
              <a:rPr lang="es-ES" sz="2800" dirty="0" smtClean="0">
                <a:solidFill>
                  <a:srgbClr val="00B050"/>
                </a:solidFill>
                <a:latin typeface="Arial" pitchFamily="34" charset="0"/>
                <a:ea typeface="Calibri" pitchFamily="34" charset="0"/>
                <a:cs typeface="Times New Roman" pitchFamily="18" charset="0"/>
              </a:rPr>
              <a:t>Senderismo</a:t>
            </a:r>
            <a:r>
              <a:rPr lang="es-ES" sz="2800" dirty="0" smtClean="0">
                <a:solidFill>
                  <a:prstClr val="black"/>
                </a:solidFill>
                <a:latin typeface="Arial" pitchFamily="34" charset="0"/>
                <a:ea typeface="Calibri" pitchFamily="34" charset="0"/>
                <a:cs typeface="Times New Roman" pitchFamily="18" charset="0"/>
              </a:rPr>
              <a:t>/</a:t>
            </a:r>
            <a:r>
              <a:rPr lang="de-DE" sz="2800" dirty="0">
                <a:solidFill>
                  <a:srgbClr val="00B0F0"/>
                </a:solidFill>
                <a:latin typeface="Arial" pitchFamily="34" charset="0"/>
                <a:ea typeface="Calibri" pitchFamily="34" charset="0"/>
                <a:cs typeface="Times New Roman" pitchFamily="18" charset="0"/>
              </a:rPr>
              <a:t>Wandern</a:t>
            </a:r>
            <a:endParaRPr lang="es-ES_tradnl" sz="2400" dirty="0">
              <a:solidFill>
                <a:srgbClr val="00B0F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sz="1600" dirty="0" err="1" smtClean="0"/>
              <a:t>It’s</a:t>
            </a:r>
            <a:r>
              <a:rPr lang="es-ES" sz="1600" dirty="0" smtClean="0"/>
              <a:t> a </a:t>
            </a:r>
            <a:r>
              <a:rPr lang="es-ES" sz="1600" dirty="0" err="1" smtClean="0"/>
              <a:t>company</a:t>
            </a:r>
            <a:r>
              <a:rPr lang="es-ES" sz="1600" dirty="0" smtClean="0"/>
              <a:t> </a:t>
            </a:r>
            <a:r>
              <a:rPr lang="es-ES" sz="1600" dirty="0" smtClean="0"/>
              <a:t>of </a:t>
            </a:r>
            <a:r>
              <a:rPr lang="es-ES" sz="1600" dirty="0" err="1" smtClean="0"/>
              <a:t>activities</a:t>
            </a:r>
            <a:r>
              <a:rPr lang="es-ES" sz="1600" dirty="0" smtClean="0"/>
              <a:t> in </a:t>
            </a:r>
            <a:r>
              <a:rPr lang="es-ES" sz="1600" dirty="0" err="1" smtClean="0"/>
              <a:t>the</a:t>
            </a:r>
            <a:r>
              <a:rPr lang="es-ES" sz="1600" dirty="0" smtClean="0"/>
              <a:t> </a:t>
            </a:r>
            <a:r>
              <a:rPr lang="es-ES" sz="1600" dirty="0" err="1" smtClean="0"/>
              <a:t>nature</a:t>
            </a:r>
            <a:r>
              <a:rPr lang="es-ES" sz="1600" dirty="0" smtClean="0"/>
              <a:t> </a:t>
            </a:r>
            <a:r>
              <a:rPr lang="es-ES" sz="1600" dirty="0" err="1" smtClean="0"/>
              <a:t>betting</a:t>
            </a:r>
            <a:r>
              <a:rPr lang="es-ES" sz="1600" dirty="0" smtClean="0"/>
              <a:t> </a:t>
            </a:r>
            <a:r>
              <a:rPr lang="es-ES" sz="1600" dirty="0" err="1" smtClean="0"/>
              <a:t>for</a:t>
            </a:r>
            <a:r>
              <a:rPr lang="es-ES" sz="1600" dirty="0" smtClean="0"/>
              <a:t> </a:t>
            </a:r>
            <a:r>
              <a:rPr lang="es-ES" sz="1600" dirty="0" err="1" smtClean="0"/>
              <a:t>the</a:t>
            </a:r>
            <a:r>
              <a:rPr lang="es-ES" sz="1600" dirty="0" smtClean="0"/>
              <a:t> </a:t>
            </a:r>
            <a:r>
              <a:rPr lang="es-ES" sz="1600" dirty="0" err="1" smtClean="0"/>
              <a:t>conservation</a:t>
            </a:r>
            <a:r>
              <a:rPr lang="es-ES" sz="1600" dirty="0" smtClean="0"/>
              <a:t> </a:t>
            </a:r>
            <a:r>
              <a:rPr lang="es-ES" sz="1600" dirty="0" smtClean="0"/>
              <a:t>of </a:t>
            </a:r>
            <a:r>
              <a:rPr lang="es-ES" sz="1600" dirty="0" err="1" smtClean="0"/>
              <a:t>our</a:t>
            </a:r>
            <a:r>
              <a:rPr lang="es-ES" sz="1600" dirty="0" smtClean="0"/>
              <a:t> </a:t>
            </a:r>
            <a:r>
              <a:rPr lang="es-ES" sz="1600" dirty="0" err="1" smtClean="0"/>
              <a:t>heritage</a:t>
            </a:r>
            <a:r>
              <a:rPr lang="es-ES" sz="1600" dirty="0" smtClean="0"/>
              <a:t> . </a:t>
            </a:r>
            <a:r>
              <a:rPr lang="es-ES" sz="1600" dirty="0" err="1" smtClean="0"/>
              <a:t>It</a:t>
            </a:r>
            <a:r>
              <a:rPr lang="es-ES" sz="1600" dirty="0" smtClean="0"/>
              <a:t> </a:t>
            </a:r>
            <a:r>
              <a:rPr lang="es-ES" sz="1600" dirty="0" err="1" smtClean="0"/>
              <a:t>offers</a:t>
            </a:r>
            <a:r>
              <a:rPr lang="es-ES" sz="1600" dirty="0" smtClean="0"/>
              <a:t> </a:t>
            </a:r>
            <a:r>
              <a:rPr lang="es-ES" sz="1600" dirty="0" err="1" smtClean="0"/>
              <a:t>tourist</a:t>
            </a:r>
            <a:r>
              <a:rPr lang="es-ES" sz="1600" dirty="0" smtClean="0"/>
              <a:t> </a:t>
            </a:r>
            <a:r>
              <a:rPr lang="es-ES" sz="1600" dirty="0" err="1" smtClean="0"/>
              <a:t>services</a:t>
            </a:r>
            <a:r>
              <a:rPr lang="es-ES" sz="1600" dirty="0" smtClean="0"/>
              <a:t>, </a:t>
            </a:r>
            <a:r>
              <a:rPr lang="es-ES" sz="1600" dirty="0" err="1" smtClean="0"/>
              <a:t>destined</a:t>
            </a:r>
            <a:r>
              <a:rPr lang="es-ES" sz="1600" dirty="0" smtClean="0"/>
              <a:t> </a:t>
            </a:r>
            <a:r>
              <a:rPr lang="es-ES" sz="1600" dirty="0" err="1" smtClean="0"/>
              <a:t>to</a:t>
            </a:r>
            <a:r>
              <a:rPr lang="es-ES" sz="1600" dirty="0" smtClean="0"/>
              <a:t> </a:t>
            </a:r>
            <a:r>
              <a:rPr lang="es-ES" sz="1600" dirty="0" err="1" smtClean="0"/>
              <a:t>meet</a:t>
            </a:r>
            <a:r>
              <a:rPr lang="es-ES" sz="1600" dirty="0" smtClean="0"/>
              <a:t> </a:t>
            </a:r>
            <a:r>
              <a:rPr lang="es-ES" sz="1600" dirty="0" err="1" smtClean="0"/>
              <a:t>the</a:t>
            </a:r>
            <a:r>
              <a:rPr lang="es-ES" sz="1600" dirty="0" smtClean="0"/>
              <a:t> Gomera Island </a:t>
            </a:r>
            <a:r>
              <a:rPr lang="es-ES" sz="1600" dirty="0" err="1" smtClean="0"/>
              <a:t>by</a:t>
            </a:r>
            <a:r>
              <a:rPr lang="es-ES" sz="1600" dirty="0" smtClean="0"/>
              <a:t> </a:t>
            </a:r>
            <a:r>
              <a:rPr lang="es-ES" sz="1600" dirty="0" err="1" smtClean="0"/>
              <a:t>enjoying</a:t>
            </a:r>
            <a:r>
              <a:rPr lang="es-ES" sz="1600" dirty="0" smtClean="0"/>
              <a:t> </a:t>
            </a:r>
            <a:r>
              <a:rPr lang="es-ES" sz="1600" dirty="0" err="1" smtClean="0"/>
              <a:t>the</a:t>
            </a:r>
            <a:r>
              <a:rPr lang="es-ES" sz="1600" dirty="0" smtClean="0"/>
              <a:t> sea in kayak </a:t>
            </a:r>
            <a:r>
              <a:rPr lang="es-ES" sz="1600" dirty="0" smtClean="0"/>
              <a:t>and </a:t>
            </a:r>
            <a:r>
              <a:rPr lang="es-ES" sz="1600" dirty="0" err="1" smtClean="0"/>
              <a:t>using</a:t>
            </a:r>
            <a:r>
              <a:rPr lang="es-ES" sz="1600" dirty="0" smtClean="0"/>
              <a:t> </a:t>
            </a:r>
            <a:r>
              <a:rPr lang="es-ES" sz="1600" dirty="0" err="1" smtClean="0"/>
              <a:t>bikes</a:t>
            </a:r>
            <a:r>
              <a:rPr lang="es-ES" sz="1600" dirty="0" smtClean="0"/>
              <a:t> </a:t>
            </a:r>
            <a:r>
              <a:rPr lang="es-ES" sz="1600" dirty="0" err="1" smtClean="0"/>
              <a:t>to</a:t>
            </a:r>
            <a:r>
              <a:rPr lang="es-ES" sz="1600" dirty="0" smtClean="0"/>
              <a:t> </a:t>
            </a:r>
            <a:r>
              <a:rPr lang="es-ES" sz="1600" dirty="0" err="1" smtClean="0"/>
              <a:t>discover</a:t>
            </a:r>
            <a:r>
              <a:rPr lang="es-ES" sz="1600" dirty="0" smtClean="0"/>
              <a:t> </a:t>
            </a:r>
            <a:r>
              <a:rPr lang="es-ES" sz="1600" dirty="0" err="1" smtClean="0"/>
              <a:t>the</a:t>
            </a:r>
            <a:r>
              <a:rPr lang="es-ES" sz="1600" dirty="0" smtClean="0"/>
              <a:t> </a:t>
            </a:r>
            <a:r>
              <a:rPr lang="es-ES" sz="1600" dirty="0" err="1" smtClean="0"/>
              <a:t>mountains</a:t>
            </a:r>
            <a:r>
              <a:rPr lang="es-ES" sz="1600" dirty="0" smtClean="0"/>
              <a:t>. </a:t>
            </a:r>
            <a:r>
              <a:rPr lang="es-ES" sz="1600" dirty="0" err="1" smtClean="0"/>
              <a:t>It</a:t>
            </a:r>
            <a:r>
              <a:rPr lang="es-ES" sz="1600" dirty="0" smtClean="0"/>
              <a:t> </a:t>
            </a:r>
            <a:r>
              <a:rPr lang="es-ES" sz="1600" dirty="0" err="1" smtClean="0"/>
              <a:t>focuses</a:t>
            </a:r>
            <a:r>
              <a:rPr lang="es-ES" sz="1600" dirty="0" smtClean="0"/>
              <a:t> </a:t>
            </a:r>
            <a:r>
              <a:rPr lang="es-ES" sz="1600" dirty="0" err="1" smtClean="0"/>
              <a:t>primarily</a:t>
            </a:r>
            <a:r>
              <a:rPr lang="es-ES" sz="1600" dirty="0" smtClean="0"/>
              <a:t> </a:t>
            </a:r>
            <a:r>
              <a:rPr lang="es-ES" sz="1600" dirty="0" err="1" smtClean="0"/>
              <a:t>on</a:t>
            </a:r>
            <a:r>
              <a:rPr lang="es-ES" sz="1600" dirty="0" smtClean="0"/>
              <a:t> </a:t>
            </a:r>
            <a:r>
              <a:rPr lang="es-ES" sz="1600" dirty="0" err="1" smtClean="0"/>
              <a:t>two</a:t>
            </a:r>
            <a:r>
              <a:rPr lang="es-ES" sz="1600" dirty="0" smtClean="0"/>
              <a:t> </a:t>
            </a:r>
            <a:r>
              <a:rPr lang="es-ES" sz="1600" dirty="0" err="1" smtClean="0"/>
              <a:t>concepts</a:t>
            </a:r>
            <a:r>
              <a:rPr lang="es-ES" sz="1600" dirty="0" smtClean="0"/>
              <a:t>: </a:t>
            </a:r>
            <a:r>
              <a:rPr lang="es-ES" sz="1600" dirty="0" err="1" smtClean="0"/>
              <a:t>Tourism</a:t>
            </a:r>
            <a:r>
              <a:rPr lang="es-ES" sz="1600" dirty="0" smtClean="0"/>
              <a:t> </a:t>
            </a:r>
            <a:r>
              <a:rPr lang="es-ES" sz="1600" dirty="0" smtClean="0"/>
              <a:t>and </a:t>
            </a:r>
            <a:r>
              <a:rPr lang="es-ES" sz="1600" dirty="0" err="1" smtClean="0"/>
              <a:t>sustainable</a:t>
            </a:r>
            <a:r>
              <a:rPr lang="es-ES" sz="1600" dirty="0" smtClean="0"/>
              <a:t> and Rural </a:t>
            </a:r>
            <a:r>
              <a:rPr lang="es-ES" sz="1600" dirty="0" err="1" smtClean="0"/>
              <a:t>Development</a:t>
            </a:r>
            <a:r>
              <a:rPr lang="es-ES" sz="1600" dirty="0" smtClean="0"/>
              <a:t>.</a:t>
            </a:r>
            <a:endParaRPr lang="es-E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95736" y="0"/>
            <a:ext cx="6372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70000" algn="l"/>
              </a:tabLst>
            </a:pPr>
            <a:r>
              <a:rPr lang="de-DE" sz="2400" dirty="0" smtClean="0">
                <a:latin typeface="Arial" pitchFamily="34" charset="0"/>
                <a:ea typeface="Calibri" pitchFamily="34" charset="0"/>
                <a:cs typeface="Times New Roman" pitchFamily="18" charset="0"/>
              </a:rPr>
              <a:t>5. </a:t>
            </a:r>
            <a:r>
              <a:rPr kumimoji="0" lang="es-ES" sz="2400" b="0" i="0" u="none" strike="noStrike" cap="none" normalizeH="0" baseline="0" dirty="0" smtClean="0">
                <a:ln>
                  <a:noFill/>
                </a:ln>
                <a:solidFill>
                  <a:srgbClr val="00B050"/>
                </a:solidFill>
                <a:effectLst/>
                <a:latin typeface="Arial" pitchFamily="34" charset="0"/>
                <a:ea typeface="Calibri" pitchFamily="34" charset="0"/>
                <a:cs typeface="Times New Roman" pitchFamily="18" charset="0"/>
              </a:rPr>
              <a:t>Senderismo</a:t>
            </a:r>
            <a:r>
              <a:rPr kumimoji="0" lang="es-ES" sz="2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t>
            </a:r>
            <a:r>
              <a:rPr kumimoji="0" lang="de-DE" sz="24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Wandern</a:t>
            </a:r>
            <a:endParaRPr kumimoji="0" lang="de-DE" sz="1800" b="0" i="0" u="none" strike="noStrike" cap="none" normalizeH="0" baseline="0" dirty="0" smtClean="0">
              <a:ln>
                <a:noFill/>
              </a:ln>
              <a:solidFill>
                <a:srgbClr val="00B0F0"/>
              </a:solidFill>
              <a:effectLst/>
              <a:latin typeface="Arial" pitchFamily="34" charset="0"/>
            </a:endParaRPr>
          </a:p>
        </p:txBody>
      </p:sp>
      <p:sp>
        <p:nvSpPr>
          <p:cNvPr id="1026" name="Rectangle 2"/>
          <p:cNvSpPr>
            <a:spLocks noChangeArrowheads="1"/>
          </p:cNvSpPr>
          <p:nvPr/>
        </p:nvSpPr>
        <p:spPr bwMode="auto">
          <a:xfrm>
            <a:off x="467544" y="4549117"/>
            <a:ext cx="7919864" cy="20082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70000" algn="l"/>
              </a:tabLst>
            </a:pPr>
            <a:r>
              <a:rPr kumimoji="0" lang="de-DE" b="0" i="0" u="none" strike="noStrike" cap="none" normalizeH="0" baseline="0" dirty="0" smtClean="0">
                <a:ln>
                  <a:noFill/>
                </a:ln>
                <a:solidFill>
                  <a:srgbClr val="00B050"/>
                </a:solidFill>
                <a:effectLst/>
                <a:latin typeface="Arial" pitchFamily="34" charset="0"/>
                <a:ea typeface="Calibri" pitchFamily="34" charset="0"/>
                <a:cs typeface="Arial" pitchFamily="34" charset="0"/>
              </a:rPr>
              <a:t>Casa Diversa bietet geführte Wandertouren an.</a:t>
            </a:r>
            <a:endParaRPr kumimoji="0" lang="es-ES_tradnl" sz="1100" b="0" i="0" u="none" strike="noStrike" cap="none" normalizeH="0" baseline="0" dirty="0" smtClean="0">
              <a:ln>
                <a:noFill/>
              </a:ln>
              <a:solidFill>
                <a:srgbClr val="00B05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70000" algn="l"/>
              </a:tabLst>
            </a:pPr>
            <a:r>
              <a:rPr kumimoji="0" lang="es-ES" b="0" i="0" u="none" strike="noStrike" cap="none" normalizeH="0" baseline="0" dirty="0" smtClean="0">
                <a:ln>
                  <a:noFill/>
                </a:ln>
                <a:solidFill>
                  <a:srgbClr val="00B050"/>
                </a:solidFill>
                <a:effectLst/>
                <a:latin typeface="Arial" pitchFamily="34" charset="0"/>
                <a:ea typeface="Calibri" pitchFamily="34" charset="0"/>
                <a:cs typeface="Arial" pitchFamily="34" charset="0"/>
              </a:rPr>
              <a:t>Casa Diversa ofrece excursiones guiadas altamente personalizadas para sus vacaciones interesantes y relajantes en la isla canaria más variada.   </a:t>
            </a:r>
          </a:p>
          <a:p>
            <a:pPr marL="0" marR="0" lvl="0" indent="0" algn="l" defTabSz="914400" rtl="0" eaLnBrk="0" fontAlgn="base" latinLnBrk="0" hangingPunct="0">
              <a:lnSpc>
                <a:spcPct val="100000"/>
              </a:lnSpc>
              <a:spcBef>
                <a:spcPct val="0"/>
              </a:spcBef>
              <a:spcAft>
                <a:spcPct val="0"/>
              </a:spcAft>
              <a:buClrTx/>
              <a:buSzTx/>
              <a:buFontTx/>
              <a:buNone/>
              <a:tabLst>
                <a:tab pos="1270000" algn="l"/>
              </a:tabLst>
            </a:pPr>
            <a:endParaRPr kumimoji="0" lang="es-ES_tradnl" sz="1050" b="0" i="0" u="none" strike="noStrike" cap="none" normalizeH="0" baseline="0" dirty="0" smtClean="0">
              <a:ln>
                <a:noFill/>
              </a:ln>
              <a:solidFill>
                <a:srgbClr val="00B0F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70000" algn="l"/>
              </a:tabLst>
            </a:pPr>
            <a:r>
              <a:rPr kumimoji="0" lang="de-DE" sz="20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Casa Diversa bietet geführte Wandertouren an, </a:t>
            </a:r>
            <a:r>
              <a:rPr kumimoji="0" lang="de-DE" sz="2000" b="1"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 </a:t>
            </a:r>
            <a:r>
              <a:rPr kumimoji="0" lang="de-DE" sz="20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sehr individuelle Kombinationen für einen interessanten und erholsamen Urlaub auf der abwechslungsreichsten Kanareninsel.</a:t>
            </a:r>
            <a:endParaRPr kumimoji="0" lang="de-DE" sz="2400" b="0" i="0" u="none" strike="noStrike" cap="none" normalizeH="0" baseline="0" dirty="0" smtClean="0">
              <a:ln>
                <a:noFill/>
              </a:ln>
              <a:solidFill>
                <a:srgbClr val="00B0F0"/>
              </a:solidFill>
              <a:effectLst/>
              <a:latin typeface="Arial" pitchFamily="34" charset="0"/>
            </a:endParaRPr>
          </a:p>
        </p:txBody>
      </p:sp>
      <p:pic>
        <p:nvPicPr>
          <p:cNvPr id="1028" name="Grafik 5"/>
          <p:cNvPicPr>
            <a:picLocks noChangeAspect="1" noChangeArrowheads="1"/>
          </p:cNvPicPr>
          <p:nvPr/>
        </p:nvPicPr>
        <p:blipFill>
          <a:blip r:embed="rId2" cstate="print"/>
          <a:srcRect/>
          <a:stretch>
            <a:fillRect/>
          </a:stretch>
        </p:blipFill>
        <p:spPr bwMode="auto">
          <a:xfrm>
            <a:off x="345201" y="457200"/>
            <a:ext cx="2388474" cy="1747664"/>
          </a:xfrm>
          <a:prstGeom prst="rect">
            <a:avLst/>
          </a:prstGeom>
          <a:noFill/>
        </p:spPr>
      </p:pic>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1030" name="Rectangle 6"/>
          <p:cNvSpPr>
            <a:spLocks noChangeArrowheads="1"/>
          </p:cNvSpPr>
          <p:nvPr/>
        </p:nvSpPr>
        <p:spPr bwMode="auto">
          <a:xfrm>
            <a:off x="2843808" y="1556792"/>
            <a:ext cx="6059016"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Ref.: </a:t>
            </a:r>
            <a:r>
              <a:rPr kumimoji="0" lang="en-US" sz="1100" b="0" i="0" u="sng" strike="noStrike" cap="none" normalizeH="0" baseline="0" dirty="0" smtClean="0">
                <a:ln>
                  <a:noFill/>
                </a:ln>
                <a:solidFill>
                  <a:srgbClr val="0000FF"/>
                </a:solidFill>
                <a:effectLst/>
                <a:latin typeface="Arial" pitchFamily="34" charset="0"/>
                <a:ea typeface="Calibri" pitchFamily="34" charset="0"/>
                <a:cs typeface="Times New Roman" pitchFamily="18" charset="0"/>
                <a:hlinkClick r:id="rId3"/>
              </a:rPr>
              <a:t>http://www.casadiversa.com/sportlich-und-aktiv_1682171.html</a:t>
            </a:r>
            <a:endParaRPr kumimoji="0" lang="es-ES_tradnl"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sz="1800" b="0" i="0" u="none" strike="noStrike" cap="none" normalizeH="0" baseline="0" dirty="0" smtClean="0">
              <a:ln>
                <a:noFill/>
              </a:ln>
              <a:solidFill>
                <a:schemeClr val="tx1"/>
              </a:solidFill>
              <a:effectLst/>
              <a:latin typeface="Arial" pitchFamily="34" charset="0"/>
            </a:endParaRPr>
          </a:p>
        </p:txBody>
      </p:sp>
      <p:sp>
        <p:nvSpPr>
          <p:cNvPr id="10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pic>
        <p:nvPicPr>
          <p:cNvPr id="1032" name="Grafik 7"/>
          <p:cNvPicPr>
            <a:picLocks noChangeAspect="1" noChangeArrowheads="1"/>
          </p:cNvPicPr>
          <p:nvPr/>
        </p:nvPicPr>
        <p:blipFill>
          <a:blip r:embed="rId4" cstate="print"/>
          <a:srcRect/>
          <a:stretch>
            <a:fillRect/>
          </a:stretch>
        </p:blipFill>
        <p:spPr bwMode="auto">
          <a:xfrm>
            <a:off x="323528" y="2564904"/>
            <a:ext cx="2790825" cy="1247775"/>
          </a:xfrm>
          <a:prstGeom prst="rect">
            <a:avLst/>
          </a:prstGeom>
          <a:noFill/>
        </p:spPr>
      </p:pic>
      <p:sp>
        <p:nvSpPr>
          <p:cNvPr id="1034" name="Rectangle 10"/>
          <p:cNvSpPr>
            <a:spLocks noChangeArrowheads="1"/>
          </p:cNvSpPr>
          <p:nvPr/>
        </p:nvSpPr>
        <p:spPr bwMode="auto">
          <a:xfrm>
            <a:off x="3131840" y="3501008"/>
            <a:ext cx="5112568"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FF"/>
                </a:solidFill>
                <a:effectLst/>
                <a:latin typeface="Arial" pitchFamily="34" charset="0"/>
                <a:ea typeface="Calibri" pitchFamily="34" charset="0"/>
                <a:cs typeface="Times New Roman" pitchFamily="18" charset="0"/>
              </a:rPr>
              <a:t>    </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Ref</a:t>
            </a:r>
            <a:r>
              <a:rPr lang="en-US" sz="1100">
                <a:solidFill>
                  <a:srgbClr val="0000FF"/>
                </a:solidFill>
                <a:latin typeface="Arial" pitchFamily="34" charset="0"/>
                <a:ea typeface="Calibri" pitchFamily="34" charset="0"/>
                <a:cs typeface="Times New Roman" pitchFamily="18" charset="0"/>
              </a:rPr>
              <a:t>.:  </a:t>
            </a:r>
            <a:r>
              <a:rPr lang="en-US" sz="1100" dirty="0">
                <a:solidFill>
                  <a:srgbClr val="0000FF"/>
                </a:solidFill>
                <a:latin typeface="Arial" pitchFamily="34" charset="0"/>
                <a:ea typeface="Calibri" pitchFamily="34" charset="0"/>
                <a:cs typeface="Times New Roman" pitchFamily="18" charset="0"/>
                <a:hlinkClick r:id="rId5"/>
              </a:rPr>
              <a:t>http://www.casadiversa.com/das-naturerlebnis_1682170.html</a:t>
            </a:r>
            <a:r>
              <a:rPr lang="de-DE" sz="1100" dirty="0">
                <a:solidFill>
                  <a:srgbClr val="0000FF"/>
                </a:solidFill>
                <a:latin typeface="Arial" pitchFamily="34" charset="0"/>
                <a:ea typeface="Calibri" pitchFamily="34" charset="0"/>
                <a:cs typeface="Times New Roman" pitchFamily="18"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z="1600" dirty="0" err="1" smtClean="0"/>
              <a:t>G</a:t>
            </a:r>
            <a:r>
              <a:rPr lang="es-ES" sz="1600" dirty="0" err="1" smtClean="0"/>
              <a:t>uided</a:t>
            </a:r>
            <a:r>
              <a:rPr lang="es-ES" sz="1600" dirty="0" smtClean="0"/>
              <a:t> </a:t>
            </a:r>
            <a:r>
              <a:rPr lang="es-ES" sz="1600" dirty="0" err="1" smtClean="0"/>
              <a:t>excursions</a:t>
            </a:r>
            <a:r>
              <a:rPr lang="es-ES" sz="1600" dirty="0" smtClean="0"/>
              <a:t> </a:t>
            </a:r>
            <a:r>
              <a:rPr lang="es-ES" sz="1600" dirty="0" err="1" smtClean="0"/>
              <a:t>highly</a:t>
            </a:r>
            <a:r>
              <a:rPr lang="es-ES" sz="1600" dirty="0" smtClean="0"/>
              <a:t> </a:t>
            </a:r>
            <a:r>
              <a:rPr lang="es-ES" sz="1600" dirty="0" err="1" smtClean="0"/>
              <a:t>customized</a:t>
            </a:r>
            <a:r>
              <a:rPr lang="es-ES" sz="1600" dirty="0" smtClean="0"/>
              <a:t> </a:t>
            </a:r>
            <a:r>
              <a:rPr lang="es-ES" sz="1600" dirty="0" err="1" smtClean="0"/>
              <a:t>for</a:t>
            </a:r>
            <a:r>
              <a:rPr lang="es-ES" sz="1600" dirty="0" smtClean="0"/>
              <a:t> </a:t>
            </a:r>
            <a:r>
              <a:rPr lang="es-ES" sz="1600" dirty="0" err="1" smtClean="0"/>
              <a:t>your</a:t>
            </a:r>
            <a:r>
              <a:rPr lang="es-ES" sz="1600" dirty="0" smtClean="0"/>
              <a:t> </a:t>
            </a:r>
            <a:r>
              <a:rPr lang="es-ES" sz="1600" dirty="0" err="1" smtClean="0"/>
              <a:t>holidays</a:t>
            </a:r>
            <a:r>
              <a:rPr lang="es-ES" sz="1600" dirty="0" smtClean="0"/>
              <a:t>, </a:t>
            </a:r>
            <a:r>
              <a:rPr lang="es-ES" sz="1600" dirty="0" err="1" smtClean="0"/>
              <a:t>interesting</a:t>
            </a:r>
            <a:r>
              <a:rPr lang="es-ES" sz="1600" dirty="0" smtClean="0"/>
              <a:t> </a:t>
            </a:r>
            <a:r>
              <a:rPr lang="es-ES" sz="1600" dirty="0" smtClean="0"/>
              <a:t>and </a:t>
            </a:r>
            <a:r>
              <a:rPr lang="es-ES" sz="1600" dirty="0" err="1" smtClean="0"/>
              <a:t>relaxing</a:t>
            </a:r>
            <a:r>
              <a:rPr lang="es-ES" sz="1600" dirty="0" smtClean="0"/>
              <a:t> </a:t>
            </a:r>
            <a:r>
              <a:rPr lang="es-ES" sz="1600" dirty="0" err="1" smtClean="0"/>
              <a:t>visits</a:t>
            </a:r>
            <a:r>
              <a:rPr lang="es-ES" sz="1600" dirty="0" smtClean="0"/>
              <a:t> </a:t>
            </a:r>
            <a:r>
              <a:rPr lang="es-ES" sz="1600" dirty="0" smtClean="0"/>
              <a:t>in </a:t>
            </a:r>
            <a:r>
              <a:rPr lang="es-ES" sz="1600" dirty="0" err="1" smtClean="0"/>
              <a:t>the</a:t>
            </a:r>
            <a:r>
              <a:rPr lang="es-ES" sz="1600" dirty="0" smtClean="0"/>
              <a:t> </a:t>
            </a:r>
            <a:r>
              <a:rPr lang="es-ES" sz="1600" dirty="0" err="1" smtClean="0"/>
              <a:t>most</a:t>
            </a:r>
            <a:r>
              <a:rPr lang="es-ES" sz="1600" dirty="0" smtClean="0"/>
              <a:t> </a:t>
            </a:r>
            <a:r>
              <a:rPr lang="es-ES" sz="1600" dirty="0" err="1" smtClean="0"/>
              <a:t>varied</a:t>
            </a:r>
            <a:r>
              <a:rPr lang="es-ES" sz="1600" dirty="0" smtClean="0"/>
              <a:t> </a:t>
            </a:r>
            <a:r>
              <a:rPr lang="es-ES" sz="1600" dirty="0" smtClean="0"/>
              <a:t>of </a:t>
            </a:r>
            <a:r>
              <a:rPr lang="es-ES" sz="1600" dirty="0" err="1" smtClean="0"/>
              <a:t>the</a:t>
            </a:r>
            <a:r>
              <a:rPr lang="es-ES" sz="1600" dirty="0" smtClean="0"/>
              <a:t> </a:t>
            </a:r>
            <a:r>
              <a:rPr lang="es-ES" sz="1600" dirty="0" err="1" smtClean="0"/>
              <a:t>Canaries</a:t>
            </a:r>
            <a:r>
              <a:rPr lang="es-ES" sz="1600" dirty="0" smtClean="0"/>
              <a:t>.</a:t>
            </a:r>
            <a:endParaRPr lang="es-ES" sz="1600" dirty="0" smtClean="0"/>
          </a:p>
          <a:p>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1691680" y="1916832"/>
            <a:ext cx="91440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08213" algn="l"/>
              </a:tabLst>
            </a:pPr>
            <a:r>
              <a:rPr kumimoji="0" lang="es-ES" sz="6600" b="0" i="0" u="none" strike="noStrike" cap="none" normalizeH="0" baseline="0" dirty="0" smtClean="0">
                <a:ln>
                  <a:noFill/>
                </a:ln>
                <a:solidFill>
                  <a:srgbClr val="7030A0"/>
                </a:solidFill>
                <a:effectLst/>
                <a:latin typeface="Arial" pitchFamily="34" charset="0"/>
                <a:ea typeface="Calibri" pitchFamily="34" charset="0"/>
                <a:cs typeface="Times New Roman" pitchFamily="18" charset="0"/>
              </a:rPr>
              <a:t>Alexandra 4°</a:t>
            </a:r>
            <a:endParaRPr kumimoji="0" lang="es-ES_tradnl" sz="2800" b="0" i="0" u="none" strike="noStrike" cap="none" normalizeH="0" baseline="0" dirty="0" smtClean="0">
              <a:ln>
                <a:noFill/>
              </a:ln>
              <a:solidFill>
                <a:srgbClr val="7030A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08213" algn="l"/>
              </a:tabLst>
            </a:pPr>
            <a:r>
              <a:rPr kumimoji="0" lang="es-ES" sz="6600" b="0" i="0" u="none" strike="noStrike" cap="none" normalizeH="0" baseline="0" dirty="0" err="1" smtClean="0">
                <a:ln>
                  <a:noFill/>
                </a:ln>
                <a:solidFill>
                  <a:srgbClr val="7030A0"/>
                </a:solidFill>
                <a:effectLst/>
                <a:latin typeface="Arial" pitchFamily="34" charset="0"/>
                <a:ea typeface="Calibri" pitchFamily="34" charset="0"/>
                <a:cs typeface="Times New Roman" pitchFamily="18" charset="0"/>
              </a:rPr>
              <a:t>Ahytami</a:t>
            </a:r>
            <a:r>
              <a:rPr kumimoji="0" lang="es-ES" sz="6600" b="0" i="0" u="none" strike="noStrike" cap="none" normalizeH="0" baseline="0" dirty="0" smtClean="0">
                <a:ln>
                  <a:noFill/>
                </a:ln>
                <a:solidFill>
                  <a:srgbClr val="7030A0"/>
                </a:solidFill>
                <a:effectLst/>
                <a:latin typeface="Arial" pitchFamily="34" charset="0"/>
                <a:ea typeface="Calibri" pitchFamily="34" charset="0"/>
                <a:cs typeface="Times New Roman" pitchFamily="18" charset="0"/>
              </a:rPr>
              <a:t> 3°</a:t>
            </a:r>
            <a:endParaRPr kumimoji="0" lang="es-ES_tradnl" sz="2800" b="0" i="0" u="none" strike="noStrike" cap="none" normalizeH="0" baseline="0" dirty="0" smtClean="0">
              <a:ln>
                <a:noFill/>
              </a:ln>
              <a:solidFill>
                <a:srgbClr val="7030A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08213" algn="l"/>
              </a:tabLst>
            </a:pPr>
            <a:r>
              <a:rPr kumimoji="0" lang="es-ES" sz="6600" b="0" i="0" u="none" strike="noStrike" cap="none" normalizeH="0" baseline="0" dirty="0" smtClean="0">
                <a:ln>
                  <a:noFill/>
                </a:ln>
                <a:solidFill>
                  <a:srgbClr val="7030A0"/>
                </a:solidFill>
                <a:effectLst/>
                <a:latin typeface="Arial" pitchFamily="34" charset="0"/>
                <a:ea typeface="Calibri" pitchFamily="34" charset="0"/>
                <a:cs typeface="Times New Roman" pitchFamily="18" charset="0"/>
              </a:rPr>
              <a:t>Andrea 2°</a:t>
            </a:r>
            <a:endParaRPr kumimoji="0" lang="es-ES" sz="6000" b="0" i="0" u="none" strike="noStrike" cap="none" normalizeH="0" baseline="0" dirty="0" smtClean="0">
              <a:ln>
                <a:noFill/>
              </a:ln>
              <a:solidFill>
                <a:srgbClr val="7030A0"/>
              </a:solidFill>
              <a:effectLst/>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 xmlns:p14="http://schemas.microsoft.com/office/powerpoint/2010/main" val="160932835"/>
              </p:ext>
            </p:extLst>
          </p:nvPr>
        </p:nvGraphicFramePr>
        <p:xfrm>
          <a:off x="1524000" y="1704336"/>
          <a:ext cx="6096001" cy="3458588"/>
        </p:xfrm>
        <a:graphic>
          <a:graphicData uri="http://schemas.openxmlformats.org/drawingml/2006/table">
            <a:tbl>
              <a:tblPr/>
              <a:tblGrid>
                <a:gridCol w="180215"/>
                <a:gridCol w="976167"/>
                <a:gridCol w="976167"/>
                <a:gridCol w="976596"/>
                <a:gridCol w="976596"/>
                <a:gridCol w="976596"/>
                <a:gridCol w="1033664"/>
              </a:tblGrid>
              <a:tr h="236888">
                <a:tc gridSpan="7">
                  <a:txBody>
                    <a:bodyPr/>
                    <a:lstStyle/>
                    <a:p>
                      <a:pPr algn="ctr">
                        <a:lnSpc>
                          <a:spcPct val="115000"/>
                        </a:lnSpc>
                        <a:spcAft>
                          <a:spcPts val="0"/>
                        </a:spcAft>
                      </a:pPr>
                      <a:r>
                        <a:rPr lang="de-DE" sz="1400" b="1" dirty="0" smtClean="0">
                          <a:latin typeface="Calibri"/>
                          <a:ea typeface="Calibri"/>
                          <a:cs typeface="Times New Roman"/>
                        </a:rPr>
                        <a:t>SENDERISMO / WANDERN</a:t>
                      </a:r>
                      <a:endParaRPr lang="es-ES" sz="900" dirty="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r>
              <a:tr h="260577">
                <a:tc>
                  <a:txBody>
                    <a:bodyPr/>
                    <a:lstStyle/>
                    <a:p>
                      <a:pPr algn="ctr">
                        <a:lnSpc>
                          <a:spcPct val="115000"/>
                        </a:lnSpc>
                        <a:spcAft>
                          <a:spcPts val="0"/>
                        </a:spcAft>
                      </a:pP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700" b="1">
                          <a:latin typeface="Calibri"/>
                          <a:ea typeface="Calibri"/>
                          <a:cs typeface="Times New Roman"/>
                        </a:rPr>
                        <a:t>ACTIVIDAD</a:t>
                      </a:r>
                      <a:endParaRPr lang="es-ES_tradnl" sz="700">
                        <a:latin typeface="Calibri"/>
                        <a:ea typeface="Calibri"/>
                        <a:cs typeface="Times New Roman"/>
                      </a:endParaRPr>
                    </a:p>
                  </a:txBody>
                  <a:tcPr marL="46348" marR="463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700" b="1">
                          <a:latin typeface="Calibri"/>
                          <a:ea typeface="Calibri"/>
                          <a:cs typeface="Times New Roman"/>
                        </a:rPr>
                        <a:t>NOMBRE DE LA EMPRESA</a:t>
                      </a:r>
                      <a:endParaRPr lang="es-ES_tradnl" sz="700">
                        <a:latin typeface="Calibri"/>
                        <a:ea typeface="Calibri"/>
                        <a:cs typeface="Times New Roman"/>
                      </a:endParaRPr>
                    </a:p>
                  </a:txBody>
                  <a:tcPr marL="46348" marR="463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700" b="1">
                          <a:latin typeface="Calibri"/>
                          <a:ea typeface="Calibri"/>
                          <a:cs typeface="Times New Roman"/>
                        </a:rPr>
                        <a:t>DIRECCIÓN POSTAL</a:t>
                      </a:r>
                      <a:endParaRPr lang="es-ES_tradnl" sz="700">
                        <a:latin typeface="Calibri"/>
                        <a:ea typeface="Calibri"/>
                        <a:cs typeface="Times New Roman"/>
                      </a:endParaRPr>
                    </a:p>
                  </a:txBody>
                  <a:tcPr marL="46348" marR="463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700" b="1">
                          <a:latin typeface="Calibri"/>
                          <a:ea typeface="Calibri"/>
                          <a:cs typeface="Times New Roman"/>
                        </a:rPr>
                        <a:t>TELÉFONO</a:t>
                      </a:r>
                      <a:endParaRPr lang="es-ES_tradnl" sz="700">
                        <a:latin typeface="Calibri"/>
                        <a:ea typeface="Calibri"/>
                        <a:cs typeface="Times New Roman"/>
                      </a:endParaRPr>
                    </a:p>
                  </a:txBody>
                  <a:tcPr marL="46348" marR="463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700" b="1">
                          <a:latin typeface="Calibri"/>
                          <a:ea typeface="Calibri"/>
                          <a:cs typeface="Times New Roman"/>
                        </a:rPr>
                        <a:t>PÁGINA WEB (www.)</a:t>
                      </a:r>
                      <a:endParaRPr lang="es-ES_tradnl" sz="700">
                        <a:latin typeface="Calibri"/>
                        <a:ea typeface="Calibri"/>
                        <a:cs typeface="Times New Roman"/>
                      </a:endParaRPr>
                    </a:p>
                  </a:txBody>
                  <a:tcPr marL="46348" marR="463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700" b="1">
                          <a:latin typeface="Calibri"/>
                          <a:ea typeface="Calibri"/>
                          <a:cs typeface="Times New Roman"/>
                        </a:rPr>
                        <a:t>MAIL (@)</a:t>
                      </a:r>
                      <a:endParaRPr lang="es-ES_tradnl" sz="700">
                        <a:latin typeface="Calibri"/>
                        <a:ea typeface="Calibri"/>
                        <a:cs typeface="Times New Roman"/>
                      </a:endParaRPr>
                    </a:p>
                  </a:txBody>
                  <a:tcPr marL="46348" marR="463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1730">
                <a:tc>
                  <a:txBody>
                    <a:bodyPr/>
                    <a:lstStyle/>
                    <a:p>
                      <a:pPr algn="l">
                        <a:lnSpc>
                          <a:spcPct val="115000"/>
                        </a:lnSpc>
                        <a:spcAft>
                          <a:spcPts val="1000"/>
                        </a:spcAft>
                      </a:pPr>
                      <a:r>
                        <a:rPr lang="es-ES" sz="700">
                          <a:latin typeface="Calibri"/>
                          <a:ea typeface="Calibri"/>
                          <a:cs typeface="Times New Roman"/>
                        </a:rPr>
                        <a:t>1</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800" dirty="0">
                          <a:solidFill>
                            <a:srgbClr val="00B050"/>
                          </a:solidFill>
                          <a:latin typeface="Calibri"/>
                          <a:ea typeface="Calibri"/>
                          <a:cs typeface="Times New Roman"/>
                        </a:rPr>
                        <a:t>INFO Caminatas</a:t>
                      </a:r>
                      <a:endParaRPr lang="es-ES_tradnl" sz="800" dirty="0">
                        <a:solidFill>
                          <a:srgbClr val="00B050"/>
                        </a:solidFill>
                        <a:latin typeface="Calibri"/>
                        <a:ea typeface="Calibri"/>
                        <a:cs typeface="Times New Roman"/>
                      </a:endParaRPr>
                    </a:p>
                    <a:p>
                      <a:pPr algn="l">
                        <a:lnSpc>
                          <a:spcPct val="115000"/>
                        </a:lnSpc>
                        <a:spcAft>
                          <a:spcPts val="1000"/>
                        </a:spcAft>
                      </a:pPr>
                      <a:r>
                        <a:rPr lang="es-ES" sz="800" dirty="0" err="1" smtClean="0">
                          <a:solidFill>
                            <a:srgbClr val="00B0F0"/>
                          </a:solidFill>
                          <a:latin typeface="Calibri"/>
                          <a:ea typeface="Calibri"/>
                          <a:cs typeface="Arial"/>
                        </a:rPr>
                        <a:t>Information</a:t>
                      </a:r>
                      <a:r>
                        <a:rPr lang="es-ES" sz="700" dirty="0" smtClean="0">
                          <a:solidFill>
                            <a:srgbClr val="00B0F0"/>
                          </a:solidFill>
                          <a:latin typeface="Calibri"/>
                          <a:ea typeface="Calibri"/>
                          <a:cs typeface="Arial"/>
                        </a:rPr>
                        <a:t> </a:t>
                      </a:r>
                      <a:r>
                        <a:rPr lang="es-ES" sz="800" dirty="0" err="1" smtClean="0">
                          <a:solidFill>
                            <a:srgbClr val="00B0F0"/>
                          </a:solidFill>
                          <a:latin typeface="Calibri" panose="020F0502020204030204" pitchFamily="34" charset="0"/>
                        </a:rPr>
                        <a:t>Wanderungen</a:t>
                      </a:r>
                      <a:endParaRPr lang="es-ES" sz="800" dirty="0" smtClean="0">
                        <a:solidFill>
                          <a:srgbClr val="00B0F0"/>
                        </a:solidFill>
                        <a:latin typeface="Calibri" panose="020F0502020204030204" pitchFamily="34" charset="0"/>
                      </a:endParaRPr>
                    </a:p>
                    <a:p>
                      <a:pPr algn="l">
                        <a:lnSpc>
                          <a:spcPct val="115000"/>
                        </a:lnSpc>
                        <a:spcAft>
                          <a:spcPts val="1000"/>
                        </a:spcAft>
                      </a:pPr>
                      <a:r>
                        <a:rPr lang="es-ES" sz="800" dirty="0" err="1" smtClean="0">
                          <a:solidFill>
                            <a:srgbClr val="00B0F0"/>
                          </a:solidFill>
                          <a:latin typeface="Calibri" panose="020F0502020204030204" pitchFamily="34" charset="0"/>
                        </a:rPr>
                        <a:t>Information</a:t>
                      </a:r>
                      <a:r>
                        <a:rPr lang="es-ES" sz="800" dirty="0" smtClean="0">
                          <a:solidFill>
                            <a:srgbClr val="00B0F0"/>
                          </a:solidFill>
                          <a:latin typeface="Calibri" panose="020F0502020204030204" pitchFamily="34" charset="0"/>
                        </a:rPr>
                        <a:t>  </a:t>
                      </a:r>
                      <a:r>
                        <a:rPr lang="es-ES" sz="800" dirty="0" err="1" smtClean="0">
                          <a:solidFill>
                            <a:srgbClr val="00B0F0"/>
                          </a:solidFill>
                          <a:latin typeface="Calibri" panose="020F0502020204030204" pitchFamily="34" charset="0"/>
                        </a:rPr>
                        <a:t>routes</a:t>
                      </a:r>
                      <a:endParaRPr lang="es-ES_tradnl" sz="800" dirty="0">
                        <a:solidFill>
                          <a:srgbClr val="00B0F0"/>
                        </a:solidFill>
                        <a:latin typeface="Calibri" panose="020F0502020204030204" pitchFamily="34" charset="0"/>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700" dirty="0">
                          <a:latin typeface="Calibri"/>
                          <a:ea typeface="Calibri"/>
                          <a:cs typeface="Times New Roman"/>
                        </a:rPr>
                        <a:t>Centro de visitantes de juego de bolas</a:t>
                      </a:r>
                      <a:endParaRPr lang="es-ES_tradnl" sz="700" dirty="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700">
                          <a:latin typeface="Calibri"/>
                          <a:ea typeface="Calibri"/>
                          <a:cs typeface="Times New Roman"/>
                        </a:rPr>
                        <a:t>Centro de visitantes "Juego de Bolas". La Palmita, Agulo, La Gomera</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700">
                          <a:latin typeface="Calibri"/>
                          <a:ea typeface="Calibri"/>
                          <a:cs typeface="Times New Roman"/>
                        </a:rPr>
                        <a:t>+34 922 80 09 93</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u="sng">
                          <a:solidFill>
                            <a:srgbClr val="0000FF"/>
                          </a:solidFill>
                          <a:latin typeface="Calibri"/>
                          <a:ea typeface="Calibri"/>
                          <a:cs typeface="Times New Roman"/>
                          <a:hlinkClick r:id="rId2"/>
                        </a:rPr>
                        <a:t>https://www.reservasparquesnacionales.es/real/parquesnac/usu/html/detalle-actividad-oapn.aspx?cen=3&amp;act=4</a:t>
                      </a:r>
                      <a:r>
                        <a:rPr lang="es-ES" sz="700">
                          <a:latin typeface="Calibri"/>
                          <a:ea typeface="Calibri"/>
                          <a:cs typeface="Times New Roman"/>
                        </a:rPr>
                        <a:t> </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700" u="sng">
                          <a:solidFill>
                            <a:srgbClr val="0000FF"/>
                          </a:solidFill>
                          <a:latin typeface="Calibri"/>
                          <a:ea typeface="Calibri"/>
                          <a:cs typeface="Times New Roman"/>
                          <a:hlinkClick r:id="rId3"/>
                        </a:rPr>
                        <a:t>cvgarajonay@oapn.es</a:t>
                      </a:r>
                      <a:r>
                        <a:rPr lang="es-ES" sz="700">
                          <a:latin typeface="Calibri"/>
                          <a:ea typeface="Calibri"/>
                          <a:cs typeface="Times New Roman"/>
                        </a:rPr>
                        <a:t> </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865">
                <a:tc>
                  <a:txBody>
                    <a:bodyPr/>
                    <a:lstStyle/>
                    <a:p>
                      <a:pPr algn="l">
                        <a:lnSpc>
                          <a:spcPct val="115000"/>
                        </a:lnSpc>
                        <a:spcAft>
                          <a:spcPts val="0"/>
                        </a:spcAft>
                      </a:pPr>
                      <a:r>
                        <a:rPr lang="es-ES" sz="700">
                          <a:latin typeface="Calibri"/>
                          <a:ea typeface="Calibri"/>
                          <a:cs typeface="Times New Roman"/>
                        </a:rPr>
                        <a:t>2</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l">
                        <a:lnSpc>
                          <a:spcPct val="115000"/>
                        </a:lnSpc>
                        <a:spcAft>
                          <a:spcPts val="0"/>
                        </a:spcAft>
                      </a:pPr>
                      <a:r>
                        <a:rPr lang="es-ES" sz="800" dirty="0">
                          <a:solidFill>
                            <a:srgbClr val="00B050"/>
                          </a:solidFill>
                          <a:latin typeface="Calibri"/>
                          <a:ea typeface="Calibri"/>
                          <a:cs typeface="Times New Roman"/>
                        </a:rPr>
                        <a:t>Senderismo</a:t>
                      </a:r>
                      <a:endParaRPr lang="es-ES_tradnl" sz="800" dirty="0">
                        <a:solidFill>
                          <a:srgbClr val="00B050"/>
                        </a:solidFill>
                        <a:latin typeface="Calibri"/>
                        <a:ea typeface="Calibri"/>
                        <a:cs typeface="Times New Roman"/>
                      </a:endParaRPr>
                    </a:p>
                    <a:p>
                      <a:pPr algn="l">
                        <a:lnSpc>
                          <a:spcPct val="115000"/>
                        </a:lnSpc>
                        <a:spcAft>
                          <a:spcPts val="0"/>
                        </a:spcAft>
                      </a:pPr>
                      <a:r>
                        <a:rPr lang="es-ES" sz="800" dirty="0" err="1" smtClean="0">
                          <a:solidFill>
                            <a:srgbClr val="00B0F0"/>
                          </a:solidFill>
                          <a:latin typeface="Calibri"/>
                          <a:ea typeface="Calibri"/>
                          <a:cs typeface="Arial"/>
                        </a:rPr>
                        <a:t>Wandern</a:t>
                      </a:r>
                      <a:endParaRPr lang="es-ES_tradnl" sz="800" dirty="0" smtClean="0">
                        <a:solidFill>
                          <a:srgbClr val="00B0F0"/>
                        </a:solidFill>
                        <a:latin typeface="Calibri"/>
                        <a:ea typeface="Calibri"/>
                        <a:cs typeface="Arial"/>
                      </a:endParaRPr>
                    </a:p>
                    <a:p>
                      <a:pPr algn="l">
                        <a:lnSpc>
                          <a:spcPct val="115000"/>
                        </a:lnSpc>
                        <a:spcAft>
                          <a:spcPts val="0"/>
                        </a:spcAft>
                      </a:pPr>
                      <a:r>
                        <a:rPr lang="es-ES_tradnl" sz="800" dirty="0" err="1" smtClean="0">
                          <a:solidFill>
                            <a:srgbClr val="00B0F0"/>
                          </a:solidFill>
                          <a:latin typeface="Calibri"/>
                          <a:ea typeface="Calibri"/>
                          <a:cs typeface="Arial"/>
                        </a:rPr>
                        <a:t>Trekking</a:t>
                      </a:r>
                      <a:endParaRPr lang="es-ES_tradnl" sz="800" dirty="0">
                        <a:solidFill>
                          <a:srgbClr val="00B0F0"/>
                        </a:solidFill>
                        <a:latin typeface="Calibri"/>
                        <a:ea typeface="Calibri"/>
                        <a:cs typeface="Times New Roman"/>
                      </a:endParaRPr>
                    </a:p>
                  </a:txBody>
                  <a:tcPr marL="46348" marR="463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Times New Roman"/>
                        </a:rPr>
                        <a:t>La Gomera Wandern TIMAH</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Times New Roman"/>
                        </a:rPr>
                        <a:t>La Gurona No. 4 </a:t>
                      </a:r>
                      <a:br>
                        <a:rPr lang="es-ES" sz="700">
                          <a:latin typeface="Calibri"/>
                          <a:ea typeface="Calibri"/>
                          <a:cs typeface="Times New Roman"/>
                        </a:rPr>
                      </a:br>
                      <a:r>
                        <a:rPr lang="es-ES" sz="700">
                          <a:latin typeface="Calibri"/>
                          <a:ea typeface="Calibri"/>
                          <a:cs typeface="Times New Roman"/>
                        </a:rPr>
                        <a:t>I.C. 570 Valle Gran Rey E- 38870 España</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Times New Roman"/>
                        </a:rPr>
                        <a:t>+34616472250</a:t>
                      </a:r>
                      <a:endParaRPr lang="es-ES_tradnl" sz="700">
                        <a:latin typeface="Calibri"/>
                        <a:ea typeface="Calibri"/>
                        <a:cs typeface="Times New Roman"/>
                      </a:endParaRPr>
                    </a:p>
                    <a:p>
                      <a:pPr algn="l">
                        <a:lnSpc>
                          <a:spcPct val="115000"/>
                        </a:lnSpc>
                        <a:spcAft>
                          <a:spcPts val="0"/>
                        </a:spcAft>
                      </a:pPr>
                      <a:r>
                        <a:rPr lang="es-ES" sz="700">
                          <a:latin typeface="Calibri"/>
                          <a:ea typeface="Calibri"/>
                          <a:cs typeface="Times New Roman"/>
                        </a:rPr>
                        <a:t>0034-922-807084</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u="sng">
                          <a:solidFill>
                            <a:srgbClr val="0000FF"/>
                          </a:solidFill>
                          <a:latin typeface="Calibri"/>
                          <a:ea typeface="Calibri"/>
                          <a:cs typeface="Times New Roman"/>
                          <a:hlinkClick r:id="rId4"/>
                        </a:rPr>
                        <a:t>www.timah.net</a:t>
                      </a:r>
                      <a:r>
                        <a:rPr lang="es-ES" sz="700">
                          <a:latin typeface="Calibri"/>
                          <a:ea typeface="Calibri"/>
                          <a:cs typeface="Times New Roman"/>
                        </a:rPr>
                        <a:t> </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u="sng">
                          <a:solidFill>
                            <a:srgbClr val="0000FF"/>
                          </a:solidFill>
                          <a:latin typeface="Calibri"/>
                          <a:ea typeface="Calibri"/>
                          <a:cs typeface="Times New Roman"/>
                          <a:hlinkClick r:id="rId5"/>
                        </a:rPr>
                        <a:t>Info@timah.net</a:t>
                      </a:r>
                      <a:r>
                        <a:rPr lang="es-ES" sz="700">
                          <a:latin typeface="Calibri"/>
                          <a:ea typeface="Calibri"/>
                          <a:cs typeface="Times New Roman"/>
                        </a:rPr>
                        <a:t> </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1153">
                <a:tc>
                  <a:txBody>
                    <a:bodyPr/>
                    <a:lstStyle/>
                    <a:p>
                      <a:pPr algn="l">
                        <a:lnSpc>
                          <a:spcPct val="115000"/>
                        </a:lnSpc>
                        <a:spcAft>
                          <a:spcPts val="1000"/>
                        </a:spcAft>
                      </a:pPr>
                      <a:r>
                        <a:rPr lang="es-ES" sz="700">
                          <a:latin typeface="Calibri"/>
                          <a:ea typeface="Calibri"/>
                          <a:cs typeface="Times New Roman"/>
                        </a:rPr>
                        <a:t>3</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s-ES_tradnl"/>
                    </a:p>
                  </a:txBody>
                  <a:tcPr/>
                </a:tc>
                <a:tc>
                  <a:txBody>
                    <a:bodyPr/>
                    <a:lstStyle/>
                    <a:p>
                      <a:pPr algn="l">
                        <a:lnSpc>
                          <a:spcPct val="115000"/>
                        </a:lnSpc>
                        <a:spcAft>
                          <a:spcPts val="1000"/>
                        </a:spcAft>
                      </a:pPr>
                      <a:r>
                        <a:rPr lang="es-ES" sz="700">
                          <a:latin typeface="Calibri"/>
                          <a:ea typeface="Calibri"/>
                          <a:cs typeface="Times New Roman"/>
                        </a:rPr>
                        <a:t>Gomeractiva</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700">
                          <a:latin typeface="Calibri"/>
                          <a:ea typeface="Calibri"/>
                          <a:cs typeface="Times New Roman"/>
                        </a:rPr>
                        <a:t>Calle de deporte y salud, La Fortaleza, Calle Residencial el Llano, Valle Gran Rey  </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s-ES"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700" u="sng">
                          <a:solidFill>
                            <a:srgbClr val="0000FF"/>
                          </a:solidFill>
                          <a:latin typeface="Calibri"/>
                          <a:ea typeface="Calibri"/>
                          <a:cs typeface="Times New Roman"/>
                          <a:hlinkClick r:id="rId6"/>
                        </a:rPr>
                        <a:t>http://www.gomeractiva.com/</a:t>
                      </a:r>
                      <a:r>
                        <a:rPr lang="es-ES" sz="700">
                          <a:latin typeface="Calibri"/>
                          <a:ea typeface="Calibri"/>
                          <a:cs typeface="Times New Roman"/>
                        </a:rPr>
                        <a:t> </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700" u="sng">
                          <a:solidFill>
                            <a:srgbClr val="0000FF"/>
                          </a:solidFill>
                          <a:latin typeface="Calibri"/>
                          <a:ea typeface="Calibri"/>
                          <a:cs typeface="Times New Roman"/>
                          <a:hlinkClick r:id="rId7"/>
                        </a:rPr>
                        <a:t>http://www.gomeractiva.com/contacto.html</a:t>
                      </a:r>
                      <a:r>
                        <a:rPr lang="es-ES" sz="700">
                          <a:latin typeface="Calibri"/>
                          <a:ea typeface="Calibri"/>
                          <a:cs typeface="Times New Roman"/>
                        </a:rPr>
                        <a:t> </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865">
                <a:tc>
                  <a:txBody>
                    <a:bodyPr/>
                    <a:lstStyle/>
                    <a:p>
                      <a:pPr algn="l">
                        <a:lnSpc>
                          <a:spcPct val="115000"/>
                        </a:lnSpc>
                        <a:spcAft>
                          <a:spcPts val="1000"/>
                        </a:spcAft>
                      </a:pPr>
                      <a:r>
                        <a:rPr lang="es-ES" sz="700">
                          <a:latin typeface="Calibri"/>
                          <a:ea typeface="Calibri"/>
                          <a:cs typeface="Times New Roman"/>
                        </a:rPr>
                        <a:t>4</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s-ES_tradnl"/>
                    </a:p>
                  </a:txBody>
                  <a:tcPr/>
                </a:tc>
                <a:tc>
                  <a:txBody>
                    <a:bodyPr/>
                    <a:lstStyle/>
                    <a:p>
                      <a:pPr algn="l">
                        <a:lnSpc>
                          <a:spcPct val="115000"/>
                        </a:lnSpc>
                        <a:spcAft>
                          <a:spcPts val="1000"/>
                        </a:spcAft>
                      </a:pPr>
                      <a:r>
                        <a:rPr lang="es-ES" sz="700">
                          <a:latin typeface="Calibri"/>
                          <a:ea typeface="Calibri"/>
                          <a:cs typeface="Times New Roman"/>
                        </a:rPr>
                        <a:t>Ymaguara</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700">
                          <a:latin typeface="Calibri"/>
                          <a:ea typeface="Calibri"/>
                          <a:cs typeface="Times New Roman"/>
                        </a:rPr>
                        <a:t>C/Mayor nº5 38840 Vallehermoso</a:t>
                      </a:r>
                      <a:r>
                        <a:rPr lang="es-ES" sz="700">
                          <a:latin typeface="Calibri"/>
                          <a:ea typeface="Calibri"/>
                          <a:cs typeface="Arial"/>
                        </a:rPr>
                        <a:t>-La Gomera (Canarias)</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700">
                          <a:latin typeface="Calibri"/>
                          <a:ea typeface="Calibri"/>
                          <a:cs typeface="Times New Roman"/>
                        </a:rPr>
                        <a:t>+34 922800329</a:t>
                      </a:r>
                      <a:endParaRPr lang="es-ES_tradnl" sz="700">
                        <a:latin typeface="Calibri"/>
                        <a:ea typeface="Calibri"/>
                        <a:cs typeface="Times New Roman"/>
                      </a:endParaRPr>
                    </a:p>
                    <a:p>
                      <a:pPr algn="l">
                        <a:lnSpc>
                          <a:spcPct val="115000"/>
                        </a:lnSpc>
                        <a:spcAft>
                          <a:spcPts val="1000"/>
                        </a:spcAft>
                      </a:pPr>
                      <a:r>
                        <a:rPr lang="es-ES" sz="700">
                          <a:latin typeface="Calibri"/>
                          <a:ea typeface="Calibri"/>
                          <a:cs typeface="Times New Roman"/>
                        </a:rPr>
                        <a:t>+34 659 992 205</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700" u="sng">
                          <a:solidFill>
                            <a:srgbClr val="0000FF"/>
                          </a:solidFill>
                          <a:latin typeface="Calibri"/>
                          <a:ea typeface="Calibri"/>
                          <a:cs typeface="Times New Roman"/>
                          <a:hlinkClick r:id="rId8"/>
                        </a:rPr>
                        <a:t>www.ymaguara.com</a:t>
                      </a:r>
                      <a:r>
                        <a:rPr lang="es-ES" sz="700">
                          <a:latin typeface="Calibri"/>
                          <a:ea typeface="Calibri"/>
                          <a:cs typeface="Times New Roman"/>
                        </a:rPr>
                        <a:t> </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700" u="sng">
                          <a:solidFill>
                            <a:srgbClr val="0000FF"/>
                          </a:solidFill>
                          <a:latin typeface="Calibri"/>
                          <a:ea typeface="Calibri"/>
                          <a:cs typeface="Times New Roman"/>
                          <a:hlinkClick r:id="rId9"/>
                        </a:rPr>
                        <a:t>info@ymaguara.com</a:t>
                      </a:r>
                      <a:r>
                        <a:rPr lang="es-ES" sz="700">
                          <a:latin typeface="Calibri"/>
                          <a:ea typeface="Calibri"/>
                          <a:cs typeface="Times New Roman"/>
                        </a:rPr>
                        <a:t> </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2219">
                <a:tc>
                  <a:txBody>
                    <a:bodyPr/>
                    <a:lstStyle/>
                    <a:p>
                      <a:pPr algn="l">
                        <a:lnSpc>
                          <a:spcPct val="115000"/>
                        </a:lnSpc>
                        <a:spcAft>
                          <a:spcPts val="0"/>
                        </a:spcAft>
                      </a:pPr>
                      <a:r>
                        <a:rPr lang="es-ES" sz="700">
                          <a:latin typeface="Calibri"/>
                          <a:ea typeface="Calibri"/>
                          <a:cs typeface="Times New Roman"/>
                        </a:rPr>
                        <a:t>5</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s-ES_tradnl"/>
                    </a:p>
                  </a:txBody>
                  <a:tcPr/>
                </a:tc>
                <a:tc>
                  <a:txBody>
                    <a:bodyPr/>
                    <a:lstStyle/>
                    <a:p>
                      <a:pPr algn="l">
                        <a:lnSpc>
                          <a:spcPct val="115000"/>
                        </a:lnSpc>
                        <a:spcAft>
                          <a:spcPts val="0"/>
                        </a:spcAft>
                      </a:pPr>
                      <a:r>
                        <a:rPr lang="es-ES" sz="700">
                          <a:latin typeface="Calibri"/>
                          <a:ea typeface="Calibri"/>
                          <a:cs typeface="Times New Roman"/>
                        </a:rPr>
                        <a:t>Casa diversa</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Times New Roman"/>
                        </a:rPr>
                        <a:t>Las Nuevitas 42</a:t>
                      </a:r>
                      <a:endParaRPr lang="es-ES_tradnl" sz="700">
                        <a:latin typeface="Calibri"/>
                        <a:ea typeface="Calibri"/>
                        <a:cs typeface="Times New Roman"/>
                      </a:endParaRPr>
                    </a:p>
                    <a:p>
                      <a:pPr algn="l">
                        <a:lnSpc>
                          <a:spcPct val="115000"/>
                        </a:lnSpc>
                        <a:spcAft>
                          <a:spcPts val="0"/>
                        </a:spcAft>
                      </a:pPr>
                      <a:r>
                        <a:rPr lang="es-ES" sz="700">
                          <a:latin typeface="Calibri"/>
                          <a:ea typeface="Calibri"/>
                          <a:cs typeface="Times New Roman"/>
                        </a:rPr>
                        <a:t>38820 Hermigua La Gomera</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Times New Roman"/>
                        </a:rPr>
                        <a:t>+34922880911     </a:t>
                      </a:r>
                      <a:endParaRPr lang="es-ES_tradnl" sz="700">
                        <a:latin typeface="Calibri"/>
                        <a:ea typeface="Calibri"/>
                        <a:cs typeface="Times New Roman"/>
                      </a:endParaRPr>
                    </a:p>
                    <a:p>
                      <a:pPr algn="l">
                        <a:lnSpc>
                          <a:spcPct val="115000"/>
                        </a:lnSpc>
                        <a:spcAft>
                          <a:spcPts val="0"/>
                        </a:spcAft>
                      </a:pPr>
                      <a:r>
                        <a:rPr lang="es-ES" sz="700">
                          <a:latin typeface="Calibri"/>
                          <a:ea typeface="Calibri"/>
                          <a:cs typeface="Times New Roman"/>
                        </a:rPr>
                        <a:t>+34 660 921809</a:t>
                      </a:r>
                      <a:br>
                        <a:rPr lang="es-ES" sz="700">
                          <a:latin typeface="Calibri"/>
                          <a:ea typeface="Calibri"/>
                          <a:cs typeface="Times New Roman"/>
                        </a:rPr>
                      </a:br>
                      <a:r>
                        <a:rPr lang="es-ES" sz="700">
                          <a:latin typeface="Calibri"/>
                          <a:ea typeface="Calibri"/>
                          <a:cs typeface="Times New Roman"/>
                        </a:rPr>
                        <a:t>+491758843762 +34689 450971 </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u="sng">
                          <a:solidFill>
                            <a:srgbClr val="0000FF"/>
                          </a:solidFill>
                          <a:latin typeface="Calibri"/>
                          <a:ea typeface="Calibri"/>
                          <a:cs typeface="Times New Roman"/>
                          <a:hlinkClick r:id="rId10"/>
                        </a:rPr>
                        <a:t>http://www.casadiversa.com/</a:t>
                      </a:r>
                      <a:r>
                        <a:rPr lang="es-ES" sz="700">
                          <a:latin typeface="Calibri"/>
                          <a:ea typeface="Calibri"/>
                          <a:cs typeface="Times New Roman"/>
                        </a:rPr>
                        <a:t>   </a:t>
                      </a:r>
                      <a:endParaRPr lang="es-ES_tradnl" sz="700">
                        <a:latin typeface="Calibri"/>
                        <a:ea typeface="Calibri"/>
                        <a:cs typeface="Times New Roman"/>
                      </a:endParaRPr>
                    </a:p>
                    <a:p>
                      <a:pPr algn="l">
                        <a:lnSpc>
                          <a:spcPct val="115000"/>
                        </a:lnSpc>
                        <a:spcAft>
                          <a:spcPts val="0"/>
                        </a:spcAft>
                      </a:pPr>
                      <a:r>
                        <a:rPr lang="es-ES" sz="700">
                          <a:latin typeface="Calibri"/>
                          <a:ea typeface="Calibri"/>
                          <a:cs typeface="Times New Roman"/>
                        </a:rPr>
                        <a:t>   </a:t>
                      </a:r>
                      <a:endParaRPr lang="es-ES_tradnl" sz="70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u="sng" dirty="0">
                          <a:solidFill>
                            <a:srgbClr val="0000FF"/>
                          </a:solidFill>
                          <a:latin typeface="Calibri"/>
                          <a:ea typeface="Calibri"/>
                          <a:cs typeface="Times New Roman"/>
                          <a:hlinkClick r:id="rId11"/>
                        </a:rPr>
                        <a:t>casadiversa@hotmail.com</a:t>
                      </a:r>
                      <a:r>
                        <a:rPr lang="es-ES" sz="700" dirty="0">
                          <a:latin typeface="Calibri"/>
                          <a:ea typeface="Calibri"/>
                          <a:cs typeface="Times New Roman"/>
                        </a:rPr>
                        <a:t>  </a:t>
                      </a:r>
                      <a:r>
                        <a:rPr lang="es-ES" sz="700" u="sng" dirty="0">
                          <a:solidFill>
                            <a:srgbClr val="0000FF"/>
                          </a:solidFill>
                          <a:latin typeface="Calibri"/>
                          <a:ea typeface="Calibri"/>
                          <a:cs typeface="Times New Roman"/>
                          <a:hlinkClick r:id="rId12"/>
                        </a:rPr>
                        <a:t>raquelnunu@gmail.com</a:t>
                      </a:r>
                      <a:r>
                        <a:rPr lang="es-ES" sz="700" dirty="0">
                          <a:latin typeface="Calibri"/>
                          <a:ea typeface="Calibri"/>
                          <a:cs typeface="Times New Roman"/>
                        </a:rPr>
                        <a:t>    </a:t>
                      </a:r>
                      <a:r>
                        <a:rPr lang="es-ES" sz="700" u="sng" dirty="0">
                          <a:solidFill>
                            <a:srgbClr val="0000FF"/>
                          </a:solidFill>
                          <a:latin typeface="Calibri"/>
                          <a:ea typeface="Calibri"/>
                          <a:cs typeface="Times New Roman"/>
                          <a:hlinkClick r:id="rId13"/>
                        </a:rPr>
                        <a:t>raquelnorbert@hotmail.com</a:t>
                      </a:r>
                      <a:r>
                        <a:rPr lang="es-ES" sz="700" dirty="0">
                          <a:latin typeface="Calibri"/>
                          <a:ea typeface="Calibri"/>
                          <a:cs typeface="Times New Roman"/>
                        </a:rPr>
                        <a:t>    </a:t>
                      </a:r>
                      <a:endParaRPr lang="es-ES_tradnl" sz="700" dirty="0">
                        <a:latin typeface="Calibri"/>
                        <a:ea typeface="Calibri"/>
                        <a:cs typeface="Times New Roman"/>
                      </a:endParaRPr>
                    </a:p>
                    <a:p>
                      <a:pPr algn="l">
                        <a:lnSpc>
                          <a:spcPct val="115000"/>
                        </a:lnSpc>
                        <a:spcAft>
                          <a:spcPts val="0"/>
                        </a:spcAft>
                      </a:pPr>
                      <a:r>
                        <a:rPr lang="es-ES" sz="700" u="sng" dirty="0">
                          <a:solidFill>
                            <a:srgbClr val="0000FF"/>
                          </a:solidFill>
                          <a:latin typeface="Calibri"/>
                          <a:ea typeface="Calibri"/>
                          <a:cs typeface="Times New Roman"/>
                          <a:hlinkClick r:id="rId14"/>
                        </a:rPr>
                        <a:t>goazul@hotmail.es</a:t>
                      </a:r>
                      <a:r>
                        <a:rPr lang="es-ES" sz="700" dirty="0">
                          <a:latin typeface="Calibri"/>
                          <a:ea typeface="Calibri"/>
                          <a:cs typeface="Times New Roman"/>
                        </a:rPr>
                        <a:t> </a:t>
                      </a:r>
                      <a:endParaRPr lang="es-ES_tradnl" sz="700" dirty="0">
                        <a:latin typeface="Calibri"/>
                        <a:ea typeface="Calibri"/>
                        <a:cs typeface="Times New Roman"/>
                      </a:endParaRPr>
                    </a:p>
                  </a:txBody>
                  <a:tcPr marL="46348" marR="463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Grafik 11"/>
          <p:cNvPicPr>
            <a:picLocks noChangeAspect="1" noChangeArrowheads="1"/>
          </p:cNvPicPr>
          <p:nvPr/>
        </p:nvPicPr>
        <p:blipFill>
          <a:blip r:embed="rId2" cstate="print"/>
          <a:srcRect/>
          <a:stretch>
            <a:fillRect/>
          </a:stretch>
        </p:blipFill>
        <p:spPr bwMode="auto">
          <a:xfrm>
            <a:off x="1043608" y="548680"/>
            <a:ext cx="6912768" cy="5805264"/>
          </a:xfrm>
          <a:prstGeom prst="rect">
            <a:avLst/>
          </a:prstGeom>
          <a:noFill/>
          <a:ln w="9525">
            <a:noFill/>
            <a:miter lim="800000"/>
            <a:headEnd/>
            <a:tailEnd/>
          </a:ln>
        </p:spPr>
      </p:pic>
      <p:cxnSp>
        <p:nvCxnSpPr>
          <p:cNvPr id="6" name="5 Conector recto"/>
          <p:cNvCxnSpPr/>
          <p:nvPr/>
        </p:nvCxnSpPr>
        <p:spPr>
          <a:xfrm>
            <a:off x="5148064" y="2276872"/>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flipH="1">
            <a:off x="5436096" y="2420888"/>
            <a:ext cx="7200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4427984" y="2060848"/>
            <a:ext cx="3960440" cy="15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flipH="1">
            <a:off x="467544" y="4221088"/>
            <a:ext cx="864096" cy="7200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23 Conector recto de flecha"/>
          <p:cNvCxnSpPr/>
          <p:nvPr/>
        </p:nvCxnSpPr>
        <p:spPr>
          <a:xfrm flipH="1" flipV="1">
            <a:off x="539552" y="1196752"/>
            <a:ext cx="2592288" cy="7200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25 Conector recto de flecha"/>
          <p:cNvCxnSpPr/>
          <p:nvPr/>
        </p:nvCxnSpPr>
        <p:spPr>
          <a:xfrm flipV="1">
            <a:off x="4932040" y="1772816"/>
            <a:ext cx="3312368"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29 CuadroTexto"/>
          <p:cNvSpPr txBox="1"/>
          <p:nvPr/>
        </p:nvSpPr>
        <p:spPr>
          <a:xfrm>
            <a:off x="179512" y="4725144"/>
            <a:ext cx="576064" cy="369332"/>
          </a:xfrm>
          <a:prstGeom prst="rect">
            <a:avLst/>
          </a:prstGeom>
          <a:noFill/>
        </p:spPr>
        <p:txBody>
          <a:bodyPr wrap="square" rtlCol="0">
            <a:spAutoFit/>
          </a:bodyPr>
          <a:lstStyle/>
          <a:p>
            <a:r>
              <a:rPr lang="es-ES" dirty="0" smtClean="0"/>
              <a:t>3</a:t>
            </a:r>
          </a:p>
        </p:txBody>
      </p:sp>
      <p:sp>
        <p:nvSpPr>
          <p:cNvPr id="31" name="30 CuadroTexto"/>
          <p:cNvSpPr txBox="1"/>
          <p:nvPr/>
        </p:nvSpPr>
        <p:spPr>
          <a:xfrm>
            <a:off x="251520" y="980728"/>
            <a:ext cx="288032" cy="369332"/>
          </a:xfrm>
          <a:prstGeom prst="rect">
            <a:avLst/>
          </a:prstGeom>
          <a:noFill/>
        </p:spPr>
        <p:txBody>
          <a:bodyPr wrap="square" rtlCol="0">
            <a:spAutoFit/>
          </a:bodyPr>
          <a:lstStyle/>
          <a:p>
            <a:r>
              <a:rPr lang="es-ES" dirty="0" smtClean="0"/>
              <a:t>4</a:t>
            </a:r>
            <a:endParaRPr lang="es-ES_tradnl" dirty="0"/>
          </a:p>
        </p:txBody>
      </p:sp>
      <p:sp>
        <p:nvSpPr>
          <p:cNvPr id="32" name="31 CuadroTexto"/>
          <p:cNvSpPr txBox="1"/>
          <p:nvPr/>
        </p:nvSpPr>
        <p:spPr>
          <a:xfrm>
            <a:off x="8388424" y="1484784"/>
            <a:ext cx="504056" cy="369332"/>
          </a:xfrm>
          <a:prstGeom prst="rect">
            <a:avLst/>
          </a:prstGeom>
          <a:noFill/>
        </p:spPr>
        <p:txBody>
          <a:bodyPr wrap="square" rtlCol="0">
            <a:spAutoFit/>
          </a:bodyPr>
          <a:lstStyle/>
          <a:p>
            <a:r>
              <a:rPr lang="es-ES" dirty="0" smtClean="0"/>
              <a:t>5</a:t>
            </a:r>
            <a:endParaRPr lang="es-ES_tradnl" dirty="0"/>
          </a:p>
        </p:txBody>
      </p:sp>
      <p:sp>
        <p:nvSpPr>
          <p:cNvPr id="33" name="32 CuadroTexto"/>
          <p:cNvSpPr txBox="1"/>
          <p:nvPr/>
        </p:nvSpPr>
        <p:spPr>
          <a:xfrm>
            <a:off x="8460432" y="3429000"/>
            <a:ext cx="432048" cy="369332"/>
          </a:xfrm>
          <a:prstGeom prst="rect">
            <a:avLst/>
          </a:prstGeom>
          <a:noFill/>
        </p:spPr>
        <p:txBody>
          <a:bodyPr wrap="square" rtlCol="0">
            <a:spAutoFit/>
          </a:bodyPr>
          <a:lstStyle/>
          <a:p>
            <a:r>
              <a:rPr lang="es-ES" dirty="0" smtClean="0"/>
              <a:t>1</a:t>
            </a:r>
            <a:endParaRPr lang="es-ES_tradnl" dirty="0"/>
          </a:p>
        </p:txBody>
      </p:sp>
      <p:sp>
        <p:nvSpPr>
          <p:cNvPr id="34" name="33 CuadroTexto"/>
          <p:cNvSpPr txBox="1"/>
          <p:nvPr/>
        </p:nvSpPr>
        <p:spPr>
          <a:xfrm>
            <a:off x="323528" y="4869160"/>
            <a:ext cx="576064" cy="369332"/>
          </a:xfrm>
          <a:prstGeom prst="rect">
            <a:avLst/>
          </a:prstGeom>
          <a:noFill/>
        </p:spPr>
        <p:txBody>
          <a:bodyPr wrap="square" rtlCol="0">
            <a:spAutoFit/>
          </a:bodyPr>
          <a:lstStyle/>
          <a:p>
            <a:r>
              <a:rPr lang="es-ES" dirty="0" smtClean="0"/>
              <a:t>2</a:t>
            </a:r>
            <a:endParaRPr lang="es-ES_tradnl"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540568" y="260648"/>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pic>
        <p:nvPicPr>
          <p:cNvPr id="16385" name="Grafik 1"/>
          <p:cNvPicPr>
            <a:picLocks noChangeAspect="1" noChangeArrowheads="1"/>
          </p:cNvPicPr>
          <p:nvPr/>
        </p:nvPicPr>
        <p:blipFill>
          <a:blip r:embed="rId2" cstate="print"/>
          <a:srcRect/>
          <a:stretch>
            <a:fillRect/>
          </a:stretch>
        </p:blipFill>
        <p:spPr bwMode="auto">
          <a:xfrm>
            <a:off x="251520" y="836712"/>
            <a:ext cx="3816424" cy="2304256"/>
          </a:xfrm>
          <a:prstGeom prst="rect">
            <a:avLst/>
          </a:prstGeom>
          <a:noFill/>
        </p:spPr>
      </p:pic>
      <p:sp>
        <p:nvSpPr>
          <p:cNvPr id="16387" name="Rectangle 3"/>
          <p:cNvSpPr>
            <a:spLocks noChangeArrowheads="1"/>
          </p:cNvSpPr>
          <p:nvPr/>
        </p:nvSpPr>
        <p:spPr bwMode="auto">
          <a:xfrm rot="10800000" flipV="1">
            <a:off x="251520" y="3140968"/>
            <a:ext cx="7128792"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1270000" algn="l"/>
              </a:tabLst>
            </a:pPr>
            <a:r>
              <a:rPr kumimoji="0" lang="es-ES" sz="1600" b="0" i="0" u="none" strike="noStrike" cap="none" normalizeH="0" baseline="0" dirty="0" smtClean="0">
                <a:ln>
                  <a:noFill/>
                </a:ln>
                <a:solidFill>
                  <a:srgbClr val="00B050"/>
                </a:solidFill>
                <a:effectLst/>
                <a:latin typeface="Arial" pitchFamily="34" charset="0"/>
                <a:ea typeface="Calibri" pitchFamily="34" charset="0"/>
                <a:cs typeface="Arial" pitchFamily="34" charset="0"/>
              </a:rPr>
              <a:t>En el Centro de Visitantes Juego de Bolas también encontrarás un conjunto de preciosos jardines que son unas excelentes muestras de la flora autóctona canaria; un museo etnográfico con varias salas de exposiciones donde se exhiben objetos e información sobre la cultura y la naturaleza de la isla; y diversos talleres artesanales. Allí te facilitan también mucha información oficial, folletos, rutas de senderismo, etc. sobre el Parque</a:t>
            </a:r>
            <a:r>
              <a:rPr kumimoji="0" lang="es-ES" sz="1600" b="0" i="0" u="none" strike="noStrike" cap="none" normalizeH="0" dirty="0" smtClean="0">
                <a:ln>
                  <a:noFill/>
                </a:ln>
                <a:solidFill>
                  <a:srgbClr val="00B050"/>
                </a:solidFill>
                <a:effectLst/>
                <a:latin typeface="Arial" pitchFamily="34" charset="0"/>
                <a:ea typeface="Calibri" pitchFamily="34" charset="0"/>
                <a:cs typeface="Arial" pitchFamily="34" charset="0"/>
              </a:rPr>
              <a:t> Nacional de </a:t>
            </a:r>
            <a:r>
              <a:rPr kumimoji="0" lang="es-ES" sz="1600" b="0" i="0" u="none" strike="noStrike" cap="none" normalizeH="0" dirty="0" err="1" smtClean="0">
                <a:ln>
                  <a:noFill/>
                </a:ln>
                <a:solidFill>
                  <a:srgbClr val="00B050"/>
                </a:solidFill>
                <a:effectLst/>
                <a:latin typeface="Arial" pitchFamily="34" charset="0"/>
                <a:ea typeface="Calibri" pitchFamily="34" charset="0"/>
                <a:cs typeface="Arial" pitchFamily="34" charset="0"/>
              </a:rPr>
              <a:t>Garajonay</a:t>
            </a:r>
            <a:r>
              <a:rPr kumimoji="0" lang="es-ES" sz="1600" b="0" i="0" u="none" strike="noStrike" cap="none" normalizeH="0" dirty="0" smtClean="0">
                <a:ln>
                  <a:noFill/>
                </a:ln>
                <a:solidFill>
                  <a:srgbClr val="00B050"/>
                </a:solidFill>
                <a:effectLst/>
                <a:latin typeface="Arial" pitchFamily="34" charset="0"/>
                <a:ea typeface="Calibri" pitchFamily="34" charset="0"/>
                <a:cs typeface="Arial" pitchFamily="34" charset="0"/>
              </a:rPr>
              <a:t>.</a:t>
            </a:r>
            <a:endParaRPr kumimoji="0" lang="es-ES_tradnl" sz="1000" b="0" i="0" u="none" strike="noStrike" cap="none" normalizeH="0" baseline="0" dirty="0" smtClean="0">
              <a:ln>
                <a:noFill/>
              </a:ln>
              <a:solidFill>
                <a:srgbClr val="00B05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70000" algn="l"/>
              </a:tabLst>
            </a:pPr>
            <a:r>
              <a:rPr kumimoji="0" lang="de-DE" sz="16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Im Besucherzentrum finden Sie auch eine Reihe von schönen Gärten, mit ausgezeichneten Proben der kanarischen einheimischen Flora, ein ethnographisches Museum mit mehreren Ausstellungshallen, wo Objekte und Informationen über die Kultur und Natur der Insel gezeigt werden; und verschiedene Handwerksbetriebe. Hier finden Sie auch offizielle Informationen, Broschüren, Wanderwegen usw. über den Nationalpark Garajonay.</a:t>
            </a:r>
            <a:endParaRPr kumimoji="0" lang="de-DE" sz="2000" b="0" i="0" u="none" strike="noStrike" cap="none" normalizeH="0" baseline="0" dirty="0" smtClean="0">
              <a:ln>
                <a:noFill/>
              </a:ln>
              <a:solidFill>
                <a:srgbClr val="00B0F0"/>
              </a:solidFill>
              <a:effectLst/>
              <a:latin typeface="Arial" pitchFamily="34" charset="0"/>
            </a:endParaRPr>
          </a:p>
        </p:txBody>
      </p:sp>
      <p:sp>
        <p:nvSpPr>
          <p:cNvPr id="5" name="4 Rectángulo"/>
          <p:cNvSpPr/>
          <p:nvPr/>
        </p:nvSpPr>
        <p:spPr>
          <a:xfrm>
            <a:off x="4139952" y="2492896"/>
            <a:ext cx="4572000" cy="577081"/>
          </a:xfrm>
          <a:prstGeom prst="rect">
            <a:avLst/>
          </a:prstGeom>
        </p:spPr>
        <p:txBody>
          <a:bodyPr>
            <a:spAutoFit/>
          </a:bodyPr>
          <a:lstStyle/>
          <a:p>
            <a:r>
              <a:rPr lang="es-ES" sz="1050" dirty="0">
                <a:latin typeface="Arial" pitchFamily="34" charset="0"/>
                <a:ea typeface="Calibri" pitchFamily="34" charset="0"/>
                <a:cs typeface="Times New Roman" pitchFamily="18" charset="0"/>
              </a:rPr>
              <a:t>R</a:t>
            </a:r>
            <a:r>
              <a:rPr kumimoji="0" lang="es-ES" sz="105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ef</a:t>
            </a:r>
            <a:r>
              <a:rPr kumimoji="0" lang="es-ES" sz="105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  </a:t>
            </a:r>
            <a:r>
              <a:rPr kumimoji="0" lang="es-ES" sz="1050" b="0" i="0" u="none" strike="noStrike" cap="none" normalizeH="0" baseline="0" dirty="0" smtClean="0">
                <a:ln>
                  <a:noFill/>
                </a:ln>
                <a:solidFill>
                  <a:schemeClr val="tx1">
                    <a:lumMod val="95000"/>
                    <a:lumOff val="5000"/>
                  </a:schemeClr>
                </a:solidFill>
                <a:effectLst/>
                <a:latin typeface="Arial" pitchFamily="34" charset="0"/>
                <a:ea typeface="Calibri" pitchFamily="34" charset="0"/>
                <a:cs typeface="Times New Roman" pitchFamily="18" charset="0"/>
                <a:hlinkClick r:id="rId3"/>
              </a:rPr>
              <a:t>http://www.visitarcanarias.com/Images/centro_de_visitantes_juego_de_bolas.jpg</a:t>
            </a:r>
            <a:endParaRPr lang="es-ES_tradnl" sz="1050" dirty="0">
              <a:solidFill>
                <a:schemeClr val="tx1">
                  <a:lumMod val="95000"/>
                  <a:lumOff val="5000"/>
                </a:schemeClr>
              </a:solidFill>
            </a:endParaRPr>
          </a:p>
        </p:txBody>
      </p:sp>
      <p:sp>
        <p:nvSpPr>
          <p:cNvPr id="6" name="5 Rectángulo"/>
          <p:cNvSpPr/>
          <p:nvPr/>
        </p:nvSpPr>
        <p:spPr>
          <a:xfrm>
            <a:off x="2051720" y="188640"/>
            <a:ext cx="5544616" cy="400110"/>
          </a:xfrm>
          <a:prstGeom prst="rect">
            <a:avLst/>
          </a:prstGeom>
        </p:spPr>
        <p:txBody>
          <a:bodyPr wrap="square">
            <a:spAutoFit/>
          </a:bodyPr>
          <a:lstStyle/>
          <a:p>
            <a:r>
              <a:rPr lang="es-ES" sz="2000" dirty="0" smtClean="0"/>
              <a:t>1. </a:t>
            </a:r>
            <a:r>
              <a:rPr lang="es-ES" sz="2000" dirty="0" smtClean="0">
                <a:solidFill>
                  <a:srgbClr val="00B050"/>
                </a:solidFill>
              </a:rPr>
              <a:t>INFO </a:t>
            </a:r>
            <a:r>
              <a:rPr lang="es-ES" sz="2000" dirty="0">
                <a:solidFill>
                  <a:srgbClr val="00B050"/>
                </a:solidFill>
              </a:rPr>
              <a:t>Caminatas/</a:t>
            </a:r>
            <a:r>
              <a:rPr lang="es-ES" sz="2000" dirty="0" err="1">
                <a:solidFill>
                  <a:srgbClr val="00B050"/>
                </a:solidFill>
              </a:rPr>
              <a:t>Information</a:t>
            </a:r>
            <a:r>
              <a:rPr lang="es-ES" sz="2000" dirty="0">
                <a:solidFill>
                  <a:srgbClr val="00B050"/>
                </a:solidFill>
              </a:rPr>
              <a:t> </a:t>
            </a:r>
            <a:r>
              <a:rPr lang="es-ES" sz="2000" dirty="0" err="1">
                <a:solidFill>
                  <a:srgbClr val="00B0F0"/>
                </a:solidFill>
              </a:rPr>
              <a:t>Wanderungen</a:t>
            </a:r>
            <a:endParaRPr lang="es-ES_tradnl" sz="2000" dirty="0">
              <a:solidFill>
                <a:srgbClr val="00B0F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sz="1600" dirty="0" smtClean="0">
                <a:latin typeface="Calibri" pitchFamily="34" charset="0"/>
              </a:rPr>
              <a:t>In</a:t>
            </a:r>
            <a:r>
              <a:rPr lang="es-ES" sz="1800" dirty="0" smtClean="0">
                <a:latin typeface="Calibri" pitchFamily="34" charset="0"/>
              </a:rPr>
              <a:t> </a:t>
            </a:r>
            <a:r>
              <a:rPr lang="es-ES" sz="1800" dirty="0" err="1" smtClean="0">
                <a:latin typeface="Calibri" pitchFamily="34" charset="0"/>
              </a:rPr>
              <a:t>the</a:t>
            </a:r>
            <a:r>
              <a:rPr lang="es-ES" sz="1800" dirty="0" smtClean="0">
                <a:latin typeface="Calibri" pitchFamily="34" charset="0"/>
              </a:rPr>
              <a:t> </a:t>
            </a:r>
            <a:r>
              <a:rPr lang="es-ES" sz="1800" dirty="0" smtClean="0">
                <a:latin typeface="Calibri" pitchFamily="34" charset="0"/>
              </a:rPr>
              <a:t>“juego </a:t>
            </a:r>
            <a:r>
              <a:rPr lang="es-ES" sz="1800" dirty="0" smtClean="0">
                <a:latin typeface="Calibri" pitchFamily="34" charset="0"/>
              </a:rPr>
              <a:t>de </a:t>
            </a:r>
            <a:r>
              <a:rPr lang="es-ES" sz="1800" dirty="0" smtClean="0">
                <a:latin typeface="Calibri" pitchFamily="34" charset="0"/>
              </a:rPr>
              <a:t>Bolas” </a:t>
            </a:r>
            <a:r>
              <a:rPr lang="es-ES" sz="1800" dirty="0" smtClean="0">
                <a:latin typeface="Calibri" pitchFamily="34" charset="0"/>
              </a:rPr>
              <a:t>center </a:t>
            </a:r>
            <a:r>
              <a:rPr lang="es-ES" sz="1800" dirty="0" err="1" smtClean="0">
                <a:latin typeface="Calibri" pitchFamily="34" charset="0"/>
              </a:rPr>
              <a:t>you</a:t>
            </a:r>
            <a:r>
              <a:rPr lang="es-ES" sz="1800" dirty="0" smtClean="0">
                <a:latin typeface="Calibri" pitchFamily="34" charset="0"/>
              </a:rPr>
              <a:t> can </a:t>
            </a:r>
            <a:r>
              <a:rPr lang="es-ES" sz="1800" dirty="0" err="1" smtClean="0">
                <a:latin typeface="Calibri" pitchFamily="34" charset="0"/>
              </a:rPr>
              <a:t>also</a:t>
            </a:r>
            <a:r>
              <a:rPr lang="es-ES" sz="1800" dirty="0" smtClean="0">
                <a:latin typeface="Calibri" pitchFamily="34" charset="0"/>
              </a:rPr>
              <a:t> </a:t>
            </a:r>
            <a:r>
              <a:rPr lang="es-ES" sz="1800" dirty="0" err="1" smtClean="0">
                <a:latin typeface="Calibri" pitchFamily="34" charset="0"/>
              </a:rPr>
              <a:t>find</a:t>
            </a:r>
            <a:r>
              <a:rPr lang="es-ES" sz="1800" dirty="0" smtClean="0">
                <a:latin typeface="Calibri" pitchFamily="34" charset="0"/>
              </a:rPr>
              <a:t> a </a:t>
            </a:r>
            <a:r>
              <a:rPr lang="es-ES" sz="1800" dirty="0" err="1" smtClean="0">
                <a:latin typeface="Calibri" pitchFamily="34" charset="0"/>
              </a:rPr>
              <a:t>group</a:t>
            </a:r>
            <a:r>
              <a:rPr lang="es-ES" sz="1800" dirty="0" smtClean="0">
                <a:latin typeface="Calibri" pitchFamily="34" charset="0"/>
              </a:rPr>
              <a:t> of </a:t>
            </a:r>
            <a:r>
              <a:rPr lang="es-ES" sz="1800" dirty="0" err="1" smtClean="0">
                <a:latin typeface="Calibri" pitchFamily="34" charset="0"/>
              </a:rPr>
              <a:t>beautiful</a:t>
            </a:r>
            <a:r>
              <a:rPr lang="es-ES" sz="1800" dirty="0" smtClean="0">
                <a:latin typeface="Calibri" pitchFamily="34" charset="0"/>
              </a:rPr>
              <a:t> </a:t>
            </a:r>
            <a:r>
              <a:rPr lang="es-ES" sz="1800" dirty="0" err="1" smtClean="0">
                <a:latin typeface="Calibri" pitchFamily="34" charset="0"/>
              </a:rPr>
              <a:t>gardens</a:t>
            </a:r>
            <a:r>
              <a:rPr lang="es-ES" sz="1800" dirty="0" smtClean="0">
                <a:latin typeface="Calibri" pitchFamily="34" charset="0"/>
              </a:rPr>
              <a:t>, </a:t>
            </a:r>
            <a:r>
              <a:rPr lang="es-ES" sz="1800" dirty="0" err="1" smtClean="0">
                <a:latin typeface="Calibri" pitchFamily="34" charset="0"/>
              </a:rPr>
              <a:t>that</a:t>
            </a:r>
            <a:r>
              <a:rPr lang="es-ES" sz="1800" dirty="0" smtClean="0">
                <a:latin typeface="Calibri" pitchFamily="34" charset="0"/>
              </a:rPr>
              <a:t> are </a:t>
            </a:r>
            <a:r>
              <a:rPr lang="es-ES" sz="1800" dirty="0" err="1" smtClean="0">
                <a:latin typeface="Calibri" pitchFamily="34" charset="0"/>
              </a:rPr>
              <a:t>an</a:t>
            </a:r>
            <a:r>
              <a:rPr lang="es-ES" sz="1800" dirty="0" smtClean="0">
                <a:latin typeface="Calibri" pitchFamily="34" charset="0"/>
              </a:rPr>
              <a:t> </a:t>
            </a:r>
            <a:r>
              <a:rPr lang="es-ES" sz="1800" dirty="0" err="1" smtClean="0">
                <a:latin typeface="Calibri" pitchFamily="34" charset="0"/>
              </a:rPr>
              <a:t>excelent</a:t>
            </a:r>
            <a:r>
              <a:rPr lang="es-ES" sz="1800" dirty="0" smtClean="0">
                <a:latin typeface="Calibri" pitchFamily="34" charset="0"/>
              </a:rPr>
              <a:t> </a:t>
            </a:r>
            <a:r>
              <a:rPr lang="es-ES" sz="1800" dirty="0" err="1" smtClean="0">
                <a:latin typeface="Calibri" pitchFamily="34" charset="0"/>
              </a:rPr>
              <a:t>example</a:t>
            </a:r>
            <a:r>
              <a:rPr lang="es-ES" sz="1800" dirty="0" smtClean="0">
                <a:latin typeface="Calibri" pitchFamily="34" charset="0"/>
              </a:rPr>
              <a:t> of </a:t>
            </a:r>
            <a:r>
              <a:rPr lang="es-ES" sz="1800" dirty="0" err="1" smtClean="0">
                <a:latin typeface="Calibri" pitchFamily="34" charset="0"/>
              </a:rPr>
              <a:t>our</a:t>
            </a:r>
            <a:r>
              <a:rPr lang="es-ES" sz="1800" dirty="0" smtClean="0">
                <a:latin typeface="Calibri" pitchFamily="34" charset="0"/>
              </a:rPr>
              <a:t> </a:t>
            </a:r>
            <a:r>
              <a:rPr lang="es-ES" sz="1800" dirty="0" err="1" smtClean="0">
                <a:latin typeface="Calibri" pitchFamily="34" charset="0"/>
              </a:rPr>
              <a:t>Canarian</a:t>
            </a:r>
            <a:r>
              <a:rPr lang="es-ES" sz="1800" dirty="0" smtClean="0">
                <a:latin typeface="Calibri" pitchFamily="34" charset="0"/>
              </a:rPr>
              <a:t> </a:t>
            </a:r>
            <a:r>
              <a:rPr lang="es-ES" sz="1800" dirty="0" err="1" smtClean="0">
                <a:latin typeface="Calibri" pitchFamily="34" charset="0"/>
              </a:rPr>
              <a:t>autocthonous</a:t>
            </a:r>
            <a:r>
              <a:rPr lang="es-ES" sz="1800" dirty="0" smtClean="0">
                <a:latin typeface="Calibri" pitchFamily="34" charset="0"/>
              </a:rPr>
              <a:t> </a:t>
            </a:r>
            <a:r>
              <a:rPr lang="es-ES" sz="1800" dirty="0" smtClean="0">
                <a:latin typeface="Calibri" pitchFamily="34" charset="0"/>
              </a:rPr>
              <a:t>flora; </a:t>
            </a:r>
            <a:r>
              <a:rPr lang="es-ES" sz="1800" dirty="0" err="1" smtClean="0">
                <a:latin typeface="Calibri" pitchFamily="34" charset="0"/>
              </a:rPr>
              <a:t>an</a:t>
            </a:r>
            <a:r>
              <a:rPr lang="es-ES" sz="1800" dirty="0" smtClean="0">
                <a:latin typeface="Calibri" pitchFamily="34" charset="0"/>
              </a:rPr>
              <a:t> </a:t>
            </a:r>
            <a:r>
              <a:rPr lang="es-ES" sz="1800" dirty="0" err="1" smtClean="0">
                <a:latin typeface="Calibri" pitchFamily="34" charset="0"/>
              </a:rPr>
              <a:t>ethnographic</a:t>
            </a:r>
            <a:r>
              <a:rPr lang="es-ES" sz="1800" dirty="0" smtClean="0">
                <a:latin typeface="Calibri" pitchFamily="34" charset="0"/>
              </a:rPr>
              <a:t> </a:t>
            </a:r>
            <a:r>
              <a:rPr lang="es-ES" sz="1800" dirty="0" err="1" smtClean="0">
                <a:latin typeface="Calibri" pitchFamily="34" charset="0"/>
              </a:rPr>
              <a:t>museum</a:t>
            </a:r>
            <a:r>
              <a:rPr lang="es-ES" sz="1800" dirty="0" smtClean="0">
                <a:latin typeface="Calibri" pitchFamily="34" charset="0"/>
              </a:rPr>
              <a:t> </a:t>
            </a:r>
            <a:r>
              <a:rPr lang="es-ES" sz="1800" dirty="0" err="1" smtClean="0">
                <a:latin typeface="Calibri" pitchFamily="34" charset="0"/>
              </a:rPr>
              <a:t>with</a:t>
            </a:r>
            <a:r>
              <a:rPr lang="es-ES" sz="1800" dirty="0" smtClean="0">
                <a:latin typeface="Calibri" pitchFamily="34" charset="0"/>
              </a:rPr>
              <a:t> </a:t>
            </a:r>
            <a:r>
              <a:rPr lang="es-ES" sz="1800" dirty="0" err="1" smtClean="0">
                <a:latin typeface="Calibri" pitchFamily="34" charset="0"/>
              </a:rPr>
              <a:t>different</a:t>
            </a:r>
            <a:r>
              <a:rPr lang="es-ES" sz="1800" dirty="0" smtClean="0">
                <a:latin typeface="Calibri" pitchFamily="34" charset="0"/>
              </a:rPr>
              <a:t> show </a:t>
            </a:r>
            <a:r>
              <a:rPr lang="es-ES" sz="1800" dirty="0" err="1" smtClean="0">
                <a:latin typeface="Calibri" pitchFamily="34" charset="0"/>
              </a:rPr>
              <a:t>rooms</a:t>
            </a:r>
            <a:r>
              <a:rPr lang="es-ES" sz="1800" dirty="0" smtClean="0">
                <a:latin typeface="Calibri" pitchFamily="34" charset="0"/>
              </a:rPr>
              <a:t> </a:t>
            </a:r>
            <a:r>
              <a:rPr lang="es-ES" sz="1800" dirty="0" smtClean="0">
                <a:latin typeface="Calibri" pitchFamily="34" charset="0"/>
              </a:rPr>
              <a:t>full of </a:t>
            </a:r>
            <a:r>
              <a:rPr lang="es-ES" sz="1800" dirty="0" err="1" smtClean="0">
                <a:latin typeface="Calibri" pitchFamily="34" charset="0"/>
              </a:rPr>
              <a:t>objects</a:t>
            </a:r>
            <a:r>
              <a:rPr lang="es-ES" sz="1800" dirty="0" smtClean="0">
                <a:latin typeface="Calibri" pitchFamily="34" charset="0"/>
              </a:rPr>
              <a:t> </a:t>
            </a:r>
            <a:r>
              <a:rPr lang="es-ES" sz="1800" dirty="0" smtClean="0">
                <a:latin typeface="Calibri" pitchFamily="34" charset="0"/>
              </a:rPr>
              <a:t>and </a:t>
            </a:r>
            <a:r>
              <a:rPr lang="es-ES" sz="1800" dirty="0" err="1" smtClean="0">
                <a:latin typeface="Calibri" pitchFamily="34" charset="0"/>
              </a:rPr>
              <a:t>information</a:t>
            </a:r>
            <a:r>
              <a:rPr lang="es-ES" sz="1800" dirty="0" smtClean="0">
                <a:latin typeface="Calibri" pitchFamily="34" charset="0"/>
              </a:rPr>
              <a:t> </a:t>
            </a:r>
            <a:r>
              <a:rPr lang="es-ES" sz="1800" dirty="0" err="1" smtClean="0">
                <a:latin typeface="Calibri" pitchFamily="34" charset="0"/>
              </a:rPr>
              <a:t>about</a:t>
            </a:r>
            <a:r>
              <a:rPr lang="es-ES" sz="1800" dirty="0" smtClean="0">
                <a:latin typeface="Calibri" pitchFamily="34" charset="0"/>
              </a:rPr>
              <a:t> </a:t>
            </a:r>
            <a:r>
              <a:rPr lang="es-ES" sz="1800" dirty="0" err="1" smtClean="0">
                <a:latin typeface="Calibri" pitchFamily="34" charset="0"/>
              </a:rPr>
              <a:t>the</a:t>
            </a:r>
            <a:r>
              <a:rPr lang="es-ES" sz="1800" dirty="0" smtClean="0">
                <a:latin typeface="Calibri" pitchFamily="34" charset="0"/>
              </a:rPr>
              <a:t> </a:t>
            </a:r>
            <a:r>
              <a:rPr lang="es-ES" sz="1800" dirty="0" err="1" smtClean="0">
                <a:latin typeface="Calibri" pitchFamily="34" charset="0"/>
              </a:rPr>
              <a:t>culture</a:t>
            </a:r>
            <a:r>
              <a:rPr lang="es-ES" sz="1800" dirty="0" smtClean="0">
                <a:latin typeface="Calibri" pitchFamily="34" charset="0"/>
              </a:rPr>
              <a:t> and </a:t>
            </a:r>
            <a:r>
              <a:rPr lang="es-ES" sz="1800" dirty="0" err="1" smtClean="0">
                <a:latin typeface="Calibri" pitchFamily="34" charset="0"/>
              </a:rPr>
              <a:t>nature</a:t>
            </a:r>
            <a:r>
              <a:rPr lang="es-ES" sz="1800" dirty="0" smtClean="0">
                <a:latin typeface="Calibri" pitchFamily="34" charset="0"/>
              </a:rPr>
              <a:t> of </a:t>
            </a:r>
            <a:r>
              <a:rPr lang="es-ES" sz="1800" dirty="0" err="1" smtClean="0">
                <a:latin typeface="Calibri" pitchFamily="34" charset="0"/>
              </a:rPr>
              <a:t>the</a:t>
            </a:r>
            <a:r>
              <a:rPr lang="es-ES" sz="1800" dirty="0" smtClean="0">
                <a:latin typeface="Calibri" pitchFamily="34" charset="0"/>
              </a:rPr>
              <a:t> </a:t>
            </a:r>
            <a:r>
              <a:rPr lang="es-ES" sz="1800" dirty="0" err="1" smtClean="0">
                <a:latin typeface="Calibri" pitchFamily="34" charset="0"/>
              </a:rPr>
              <a:t>island</a:t>
            </a:r>
            <a:r>
              <a:rPr lang="es-ES" sz="1800" dirty="0" smtClean="0">
                <a:latin typeface="Calibri" pitchFamily="34" charset="0"/>
              </a:rPr>
              <a:t>, and </a:t>
            </a:r>
            <a:r>
              <a:rPr lang="es-ES" sz="1800" dirty="0" err="1" smtClean="0">
                <a:latin typeface="Calibri" pitchFamily="34" charset="0"/>
              </a:rPr>
              <a:t>different</a:t>
            </a:r>
            <a:r>
              <a:rPr lang="es-ES" sz="1800" dirty="0" smtClean="0">
                <a:latin typeface="Calibri" pitchFamily="34" charset="0"/>
              </a:rPr>
              <a:t> </a:t>
            </a:r>
            <a:r>
              <a:rPr lang="es-ES" sz="1800" dirty="0" err="1" smtClean="0">
                <a:latin typeface="Calibri" pitchFamily="34" charset="0"/>
              </a:rPr>
              <a:t>crafts</a:t>
            </a:r>
            <a:r>
              <a:rPr lang="es-ES" sz="1800" dirty="0" smtClean="0">
                <a:latin typeface="Calibri" pitchFamily="34" charset="0"/>
              </a:rPr>
              <a:t>’</a:t>
            </a:r>
            <a:r>
              <a:rPr lang="es-ES" sz="1800" dirty="0" smtClean="0">
                <a:latin typeface="Calibri" pitchFamily="34" charset="0"/>
              </a:rPr>
              <a:t> </a:t>
            </a:r>
            <a:r>
              <a:rPr lang="es-ES" sz="1800" dirty="0" err="1" smtClean="0">
                <a:latin typeface="Calibri" pitchFamily="34" charset="0"/>
              </a:rPr>
              <a:t>workshops</a:t>
            </a:r>
            <a:r>
              <a:rPr lang="es-ES" sz="1800" dirty="0" smtClean="0">
                <a:latin typeface="Calibri" pitchFamily="34" charset="0"/>
              </a:rPr>
              <a:t>. </a:t>
            </a:r>
            <a:r>
              <a:rPr lang="es-ES" sz="1800" dirty="0" err="1" smtClean="0">
                <a:latin typeface="Calibri" pitchFamily="34" charset="0"/>
              </a:rPr>
              <a:t>You</a:t>
            </a:r>
            <a:r>
              <a:rPr lang="es-ES" sz="1800" dirty="0" smtClean="0">
                <a:latin typeface="Calibri" pitchFamily="34" charset="0"/>
              </a:rPr>
              <a:t> can </a:t>
            </a:r>
            <a:r>
              <a:rPr lang="es-ES" sz="1800" dirty="0" err="1" smtClean="0">
                <a:latin typeface="Calibri" pitchFamily="34" charset="0"/>
              </a:rPr>
              <a:t>also</a:t>
            </a:r>
            <a:r>
              <a:rPr lang="es-ES" sz="1800" dirty="0" smtClean="0">
                <a:latin typeface="Calibri" pitchFamily="34" charset="0"/>
              </a:rPr>
              <a:t> </a:t>
            </a:r>
            <a:r>
              <a:rPr lang="es-ES" sz="1800" dirty="0" err="1" smtClean="0">
                <a:latin typeface="Calibri" pitchFamily="34" charset="0"/>
              </a:rPr>
              <a:t>get</a:t>
            </a:r>
            <a:r>
              <a:rPr lang="es-ES" sz="1800" dirty="0" smtClean="0">
                <a:latin typeface="Calibri" pitchFamily="34" charset="0"/>
              </a:rPr>
              <a:t> a </a:t>
            </a:r>
            <a:r>
              <a:rPr lang="es-ES" sz="1800" dirty="0" err="1" smtClean="0">
                <a:latin typeface="Calibri" pitchFamily="34" charset="0"/>
              </a:rPr>
              <a:t>lot</a:t>
            </a:r>
            <a:r>
              <a:rPr lang="es-ES" sz="1800" dirty="0" smtClean="0">
                <a:latin typeface="Calibri" pitchFamily="34" charset="0"/>
              </a:rPr>
              <a:t> of </a:t>
            </a:r>
            <a:r>
              <a:rPr lang="es-ES" sz="1800" dirty="0" err="1" smtClean="0">
                <a:latin typeface="Calibri" pitchFamily="34" charset="0"/>
              </a:rPr>
              <a:t>official</a:t>
            </a:r>
            <a:r>
              <a:rPr lang="es-ES" sz="1800" dirty="0" smtClean="0">
                <a:latin typeface="Calibri" pitchFamily="34" charset="0"/>
              </a:rPr>
              <a:t> </a:t>
            </a:r>
            <a:r>
              <a:rPr lang="es-ES" sz="1800" dirty="0" err="1" smtClean="0">
                <a:latin typeface="Calibri" pitchFamily="34" charset="0"/>
              </a:rPr>
              <a:t>information,pamphlets</a:t>
            </a:r>
            <a:r>
              <a:rPr lang="es-ES" sz="1800" dirty="0" smtClean="0">
                <a:latin typeface="Calibri" pitchFamily="34" charset="0"/>
              </a:rPr>
              <a:t>, </a:t>
            </a:r>
            <a:r>
              <a:rPr lang="es-ES" sz="1800" dirty="0" err="1" smtClean="0">
                <a:latin typeface="Calibri" pitchFamily="34" charset="0"/>
              </a:rPr>
              <a:t>information</a:t>
            </a:r>
            <a:r>
              <a:rPr lang="es-ES" sz="1800" dirty="0" smtClean="0">
                <a:latin typeface="Calibri" pitchFamily="34" charset="0"/>
              </a:rPr>
              <a:t> </a:t>
            </a:r>
            <a:r>
              <a:rPr lang="es-ES" sz="1800" dirty="0" err="1" smtClean="0">
                <a:latin typeface="Calibri" pitchFamily="34" charset="0"/>
              </a:rPr>
              <a:t>about</a:t>
            </a:r>
            <a:r>
              <a:rPr lang="es-ES" sz="1800" dirty="0" smtClean="0">
                <a:latin typeface="Calibri" pitchFamily="34" charset="0"/>
              </a:rPr>
              <a:t> </a:t>
            </a:r>
            <a:r>
              <a:rPr lang="es-ES" sz="1800" dirty="0" err="1" smtClean="0">
                <a:latin typeface="Calibri" pitchFamily="34" charset="0"/>
              </a:rPr>
              <a:t>the</a:t>
            </a:r>
            <a:r>
              <a:rPr lang="es-ES" sz="1800" dirty="0" smtClean="0">
                <a:latin typeface="Calibri" pitchFamily="34" charset="0"/>
              </a:rPr>
              <a:t> </a:t>
            </a:r>
            <a:r>
              <a:rPr lang="es-ES" sz="1800" dirty="0" err="1" smtClean="0">
                <a:latin typeface="Calibri" pitchFamily="34" charset="0"/>
              </a:rPr>
              <a:t>trekking</a:t>
            </a:r>
            <a:r>
              <a:rPr lang="es-ES" sz="1800" dirty="0" smtClean="0">
                <a:latin typeface="Calibri" pitchFamily="34" charset="0"/>
              </a:rPr>
              <a:t> </a:t>
            </a:r>
            <a:r>
              <a:rPr lang="es-ES" sz="1800" dirty="0" err="1" smtClean="0">
                <a:latin typeface="Calibri" pitchFamily="34" charset="0"/>
              </a:rPr>
              <a:t>routes</a:t>
            </a:r>
            <a:r>
              <a:rPr lang="es-ES" sz="1800" dirty="0" smtClean="0">
                <a:latin typeface="Calibri" pitchFamily="34" charset="0"/>
              </a:rPr>
              <a:t> in </a:t>
            </a:r>
            <a:r>
              <a:rPr lang="es-ES" sz="1800" dirty="0" err="1" smtClean="0">
                <a:latin typeface="Calibri" pitchFamily="34" charset="0"/>
              </a:rPr>
              <a:t>the</a:t>
            </a:r>
            <a:r>
              <a:rPr lang="es-ES" sz="1800" dirty="0" smtClean="0">
                <a:latin typeface="Calibri" pitchFamily="34" charset="0"/>
              </a:rPr>
              <a:t> </a:t>
            </a:r>
            <a:r>
              <a:rPr lang="es-ES" sz="1800" dirty="0" err="1" smtClean="0">
                <a:latin typeface="Calibri" pitchFamily="34" charset="0"/>
              </a:rPr>
              <a:t>Garajonay</a:t>
            </a:r>
            <a:r>
              <a:rPr lang="es-ES" sz="1800" dirty="0" smtClean="0">
                <a:latin typeface="Calibri" pitchFamily="34" charset="0"/>
              </a:rPr>
              <a:t> </a:t>
            </a:r>
            <a:r>
              <a:rPr lang="es-ES" sz="1800" dirty="0" err="1" smtClean="0">
                <a:latin typeface="Calibri" pitchFamily="34" charset="0"/>
              </a:rPr>
              <a:t>National</a:t>
            </a:r>
            <a:r>
              <a:rPr lang="es-ES" sz="1800" dirty="0" smtClean="0">
                <a:latin typeface="Calibri" pitchFamily="34" charset="0"/>
              </a:rPr>
              <a:t> </a:t>
            </a:r>
            <a:r>
              <a:rPr lang="es-ES" sz="1800" dirty="0" smtClean="0">
                <a:latin typeface="Calibri" pitchFamily="34" charset="0"/>
              </a:rPr>
              <a:t>Park and </a:t>
            </a:r>
            <a:r>
              <a:rPr lang="es-ES" sz="1800" dirty="0" err="1" smtClean="0">
                <a:latin typeface="Calibri" pitchFamily="34" charset="0"/>
              </a:rPr>
              <a:t>the</a:t>
            </a:r>
            <a:r>
              <a:rPr lang="es-ES" sz="1800" dirty="0" smtClean="0">
                <a:latin typeface="Calibri" pitchFamily="34" charset="0"/>
              </a:rPr>
              <a:t> </a:t>
            </a:r>
            <a:r>
              <a:rPr lang="es-ES" sz="1800" dirty="0" err="1" smtClean="0">
                <a:latin typeface="Calibri" pitchFamily="34" charset="0"/>
              </a:rPr>
              <a:t>park</a:t>
            </a:r>
            <a:r>
              <a:rPr lang="es-ES" sz="1800" dirty="0" smtClean="0">
                <a:latin typeface="Calibri" pitchFamily="34" charset="0"/>
              </a:rPr>
              <a:t> </a:t>
            </a:r>
            <a:r>
              <a:rPr lang="es-ES" sz="1800" dirty="0" err="1" smtClean="0">
                <a:latin typeface="Calibri" pitchFamily="34" charset="0"/>
              </a:rPr>
              <a:t>itself</a:t>
            </a:r>
            <a:r>
              <a:rPr lang="es-ES" sz="1800" dirty="0" smtClean="0">
                <a:latin typeface="Calibri" pitchFamily="34" charset="0"/>
              </a:rPr>
              <a:t>.</a:t>
            </a:r>
            <a:endParaRPr lang="es-ES" sz="1800" dirty="0">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619672" y="40559"/>
            <a:ext cx="6192688"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2 </a:t>
            </a:r>
            <a:r>
              <a:rPr kumimoji="0" lang="es-ES" sz="2800" b="0" i="0" u="none" strike="noStrike" cap="none" normalizeH="0" baseline="0" dirty="0" smtClean="0">
                <a:ln>
                  <a:noFill/>
                </a:ln>
                <a:solidFill>
                  <a:srgbClr val="00B050"/>
                </a:solidFill>
                <a:effectLst/>
                <a:latin typeface="Arial" pitchFamily="34" charset="0"/>
                <a:ea typeface="Calibri" pitchFamily="34" charset="0"/>
                <a:cs typeface="Times New Roman" pitchFamily="18" charset="0"/>
              </a:rPr>
              <a:t>Senderismo</a:t>
            </a:r>
            <a:r>
              <a:rPr kumimoji="0" lang="es-ES" sz="28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t>
            </a:r>
            <a:r>
              <a:rPr kumimoji="0" lang="de-DE" sz="28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Wandern</a:t>
            </a:r>
            <a:endParaRPr kumimoji="0" lang="es-ES_tradnl" sz="1050" b="0" i="0" u="none" strike="noStrike" cap="none" normalizeH="0" baseline="0" dirty="0" smtClean="0">
              <a:ln>
                <a:noFill/>
              </a:ln>
              <a:solidFill>
                <a:srgbClr val="00B0F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sz="1800" b="0" i="0" u="none" strike="noStrike" cap="none" normalizeH="0" baseline="0" dirty="0" smtClean="0">
              <a:ln>
                <a:noFill/>
              </a:ln>
              <a:solidFill>
                <a:schemeClr val="tx1"/>
              </a:solidFill>
              <a:effectLst/>
              <a:latin typeface="Arial" pitchFamily="34" charset="0"/>
            </a:endParaRPr>
          </a:p>
        </p:txBody>
      </p:sp>
      <p:pic>
        <p:nvPicPr>
          <p:cNvPr id="17409" name="Bild 2" descr="DOMINGO: El Bosque Encantado (Parque Nacional)"/>
          <p:cNvPicPr>
            <a:picLocks noChangeAspect="1" noChangeArrowheads="1"/>
          </p:cNvPicPr>
          <p:nvPr/>
        </p:nvPicPr>
        <p:blipFill>
          <a:blip r:embed="rId2" cstate="print"/>
          <a:srcRect/>
          <a:stretch>
            <a:fillRect/>
          </a:stretch>
        </p:blipFill>
        <p:spPr bwMode="auto">
          <a:xfrm>
            <a:off x="323528" y="692696"/>
            <a:ext cx="2232248" cy="1508168"/>
          </a:xfrm>
          <a:prstGeom prst="rect">
            <a:avLst/>
          </a:prstGeom>
          <a:noFill/>
        </p:spPr>
      </p:pic>
      <p:sp>
        <p:nvSpPr>
          <p:cNvPr id="17411" name="Rectangle 3"/>
          <p:cNvSpPr>
            <a:spLocks noChangeArrowheads="1"/>
          </p:cNvSpPr>
          <p:nvPr/>
        </p:nvSpPr>
        <p:spPr bwMode="auto">
          <a:xfrm>
            <a:off x="2411760" y="1700808"/>
            <a:ext cx="525658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r>
              <a:rPr kumimoji="0" lang="de-DE"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Ref.: </a:t>
            </a:r>
            <a:r>
              <a:rPr kumimoji="0" lang="de-DE" sz="1100" b="0" i="0" u="sng" strike="noStrike" cap="none" normalizeH="0" baseline="0" dirty="0" smtClean="0">
                <a:ln>
                  <a:noFill/>
                </a:ln>
                <a:solidFill>
                  <a:srgbClr val="0000FF"/>
                </a:solidFill>
                <a:effectLst/>
                <a:latin typeface="Arial" pitchFamily="34" charset="0"/>
                <a:ea typeface="Calibri" pitchFamily="34" charset="0"/>
                <a:cs typeface="Times New Roman" pitchFamily="18" charset="0"/>
                <a:hlinkClick r:id="rId3"/>
              </a:rPr>
              <a:t>http://www.timah.net/es/caminatas/caminatas-valle-gran-rey.html</a:t>
            </a:r>
            <a:endParaRPr kumimoji="0" lang="de-DE" sz="1800" b="0" i="0" u="none" strike="noStrike" cap="none" normalizeH="0" baseline="0" dirty="0" smtClean="0">
              <a:ln>
                <a:noFill/>
              </a:ln>
              <a:solidFill>
                <a:schemeClr val="tx1"/>
              </a:solidFill>
              <a:effectLst/>
              <a:latin typeface="Arial" pitchFamily="34" charset="0"/>
            </a:endParaRPr>
          </a:p>
        </p:txBody>
      </p:sp>
      <p:sp>
        <p:nvSpPr>
          <p:cNvPr id="17413" name="Rectangle 5"/>
          <p:cNvSpPr>
            <a:spLocks noChangeArrowheads="1"/>
          </p:cNvSpPr>
          <p:nvPr/>
        </p:nvSpPr>
        <p:spPr bwMode="auto">
          <a:xfrm>
            <a:off x="179512" y="2276872"/>
            <a:ext cx="8748464" cy="10464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1311275" algn="l"/>
              </a:tabLst>
            </a:pPr>
            <a:r>
              <a:rPr lang="es-ES" sz="1300">
                <a:solidFill>
                  <a:srgbClr val="00B050"/>
                </a:solidFill>
                <a:latin typeface="Arial" panose="020B0604020202020204" pitchFamily="34" charset="0"/>
                <a:ea typeface="Calibri"/>
                <a:cs typeface="Arial" panose="020B0604020202020204" pitchFamily="34" charset="0"/>
              </a:rPr>
              <a:t>La Gomera Wandern </a:t>
            </a:r>
            <a:r>
              <a:rPr lang="es-ES" sz="1300" smtClean="0">
                <a:solidFill>
                  <a:srgbClr val="00B050"/>
                </a:solidFill>
                <a:latin typeface="Arial" panose="020B0604020202020204" pitchFamily="34" charset="0"/>
                <a:ea typeface="Calibri"/>
                <a:cs typeface="Arial" panose="020B0604020202020204" pitchFamily="34" charset="0"/>
              </a:rPr>
              <a:t>TIMAH</a:t>
            </a:r>
            <a:r>
              <a:rPr lang="es-ES_tradnl" sz="1300" smtClean="0">
                <a:solidFill>
                  <a:srgbClr val="00B050"/>
                </a:solidFill>
                <a:latin typeface="Arial" panose="020B0604020202020204" pitchFamily="34" charset="0"/>
                <a:ea typeface="Calibri"/>
                <a:cs typeface="Arial" panose="020B0604020202020204" pitchFamily="34" charset="0"/>
              </a:rPr>
              <a:t> </a:t>
            </a:r>
            <a:r>
              <a:rPr kumimoji="0" lang="es-ES" sz="1300" b="0" i="0" u="none" strike="noStrike" cap="none" normalizeH="0" baseline="0" smtClean="0">
                <a:ln>
                  <a:noFill/>
                </a:ln>
                <a:solidFill>
                  <a:srgbClr val="00B050"/>
                </a:solidFill>
                <a:effectLst/>
                <a:latin typeface="Arial" pitchFamily="34" charset="0"/>
                <a:ea typeface="Calibri" pitchFamily="34" charset="0"/>
                <a:cs typeface="Arial" pitchFamily="34" charset="0"/>
              </a:rPr>
              <a:t>te ofrece </a:t>
            </a:r>
            <a:r>
              <a:rPr kumimoji="0" lang="es-ES" sz="1300" b="0" i="0" u="none" strike="noStrike" cap="none" normalizeH="0" baseline="0" dirty="0" smtClean="0">
                <a:ln>
                  <a:noFill/>
                </a:ln>
                <a:solidFill>
                  <a:srgbClr val="00B050"/>
                </a:solidFill>
                <a:effectLst/>
                <a:latin typeface="Arial" pitchFamily="34" charset="0"/>
                <a:ea typeface="Calibri" pitchFamily="34" charset="0"/>
                <a:cs typeface="Arial" pitchFamily="34" charset="0"/>
              </a:rPr>
              <a:t>durante todo el año un amplio programa de senderismo en Valle Gran Rey y Playa de Santiago, en isla de La Gomera:</a:t>
            </a:r>
            <a:endParaRPr kumimoji="0" lang="es-ES_tradnl" sz="900" b="0" i="0" u="none" strike="noStrike" cap="none" normalizeH="0" baseline="0" dirty="0" smtClean="0">
              <a:ln>
                <a:noFill/>
              </a:ln>
              <a:solidFill>
                <a:srgbClr val="00B05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11275" algn="l"/>
              </a:tabLst>
            </a:pPr>
            <a:r>
              <a:rPr kumimoji="0" lang="es-ES" sz="1200" b="0" i="0" u="none" strike="noStrike" cap="none" normalizeH="0" baseline="0" dirty="0" smtClean="0">
                <a:ln>
                  <a:noFill/>
                </a:ln>
                <a:solidFill>
                  <a:srgbClr val="00B050"/>
                </a:solidFill>
                <a:effectLst/>
                <a:latin typeface="Arial" pitchFamily="34" charset="0"/>
                <a:ea typeface="Calibri" pitchFamily="34" charset="0"/>
                <a:cs typeface="Arial" pitchFamily="34" charset="0"/>
              </a:rPr>
              <a:t>En Valle Gran Rey: rutas especiales dos veces en semana.</a:t>
            </a:r>
            <a:endParaRPr kumimoji="0" lang="es-ES_tradnl" sz="900" b="0" i="0" u="none" strike="noStrike" cap="none" normalizeH="0" baseline="0" dirty="0" smtClean="0">
              <a:ln>
                <a:noFill/>
              </a:ln>
              <a:solidFill>
                <a:srgbClr val="00B05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11275" algn="l"/>
              </a:tabLst>
            </a:pPr>
            <a:r>
              <a:rPr kumimoji="0" lang="es-ES" sz="1200" b="0" i="0" u="none" strike="noStrike" cap="none" normalizeH="0" baseline="0" dirty="0" smtClean="0">
                <a:ln>
                  <a:noFill/>
                </a:ln>
                <a:solidFill>
                  <a:srgbClr val="00B050"/>
                </a:solidFill>
                <a:effectLst/>
                <a:latin typeface="Arial" pitchFamily="34" charset="0"/>
                <a:ea typeface="Calibri" pitchFamily="34" charset="0"/>
                <a:cs typeface="Arial" pitchFamily="34" charset="0"/>
              </a:rPr>
              <a:t>Sábado: El Salvaje Noroeste</a:t>
            </a:r>
            <a:endParaRPr lang="es-ES_tradnl" sz="900" dirty="0">
              <a:solidFill>
                <a:srgbClr val="00B050"/>
              </a:solidFill>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11275" algn="l"/>
              </a:tabLst>
            </a:pPr>
            <a:r>
              <a:rPr kumimoji="0" lang="es-ES" sz="1200" b="0" i="0" u="none" strike="noStrike" cap="none" normalizeH="0" baseline="0" dirty="0" smtClean="0">
                <a:ln>
                  <a:noFill/>
                </a:ln>
                <a:solidFill>
                  <a:srgbClr val="00B050"/>
                </a:solidFill>
                <a:effectLst/>
                <a:latin typeface="Arial" pitchFamily="34" charset="0"/>
                <a:ea typeface="Calibri" pitchFamily="34" charset="0"/>
                <a:cs typeface="Arial" pitchFamily="34" charset="0"/>
              </a:rPr>
              <a:t>Domingo: El Bosque Encantado (Parque Nacional)</a:t>
            </a:r>
            <a:endParaRPr kumimoji="0" lang="es-ES" sz="1800" b="0" i="0" u="none" strike="noStrike" cap="none" normalizeH="0" baseline="0" dirty="0" smtClean="0">
              <a:ln>
                <a:noFill/>
              </a:ln>
              <a:solidFill>
                <a:srgbClr val="00B050"/>
              </a:solidFill>
              <a:effectLst/>
              <a:latin typeface="Arial" pitchFamily="34" charset="0"/>
            </a:endParaRPr>
          </a:p>
        </p:txBody>
      </p:sp>
      <p:sp>
        <p:nvSpPr>
          <p:cNvPr id="17412" name="Rechteck 9" descr="LUNES: El Valle de los plátanos"/>
          <p:cNvSpPr>
            <a:spLocks noChangeAspect="1" noChangeArrowheads="1"/>
          </p:cNvSpPr>
          <p:nvPr/>
        </p:nvSpPr>
        <p:spPr bwMode="auto">
          <a:xfrm>
            <a:off x="0" y="457200"/>
            <a:ext cx="307975" cy="307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s-ES_tradnl"/>
          </a:p>
        </p:txBody>
      </p:sp>
      <p:sp>
        <p:nvSpPr>
          <p:cNvPr id="17414" name="Rectangle 6"/>
          <p:cNvSpPr>
            <a:spLocks noChangeArrowheads="1"/>
          </p:cNvSpPr>
          <p:nvPr/>
        </p:nvSpPr>
        <p:spPr bwMode="auto">
          <a:xfrm>
            <a:off x="179512" y="3326721"/>
            <a:ext cx="7308304" cy="27699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11275" algn="l"/>
              </a:tabLst>
            </a:pPr>
            <a:r>
              <a:rPr kumimoji="0" lang="es-ES" sz="1200" b="0" i="0" u="none" strike="noStrike" cap="none" normalizeH="0" baseline="0" dirty="0" smtClean="0">
                <a:ln>
                  <a:noFill/>
                </a:ln>
                <a:solidFill>
                  <a:srgbClr val="00B050"/>
                </a:solidFill>
                <a:effectLst/>
                <a:latin typeface="Arial" pitchFamily="34" charset="0"/>
                <a:ea typeface="Calibri" pitchFamily="34" charset="0"/>
                <a:cs typeface="Arial" pitchFamily="34" charset="0"/>
              </a:rPr>
              <a:t>Lunes: El Valle de los plátanos</a:t>
            </a:r>
            <a:endParaRPr kumimoji="0" lang="es-ES_tradnl" sz="900" b="0" i="0" u="none" strike="noStrike" cap="none" normalizeH="0" baseline="0" dirty="0" smtClean="0">
              <a:ln>
                <a:noFill/>
              </a:ln>
              <a:solidFill>
                <a:srgbClr val="00B05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11275" algn="l"/>
              </a:tabLst>
            </a:pPr>
            <a:r>
              <a:rPr kumimoji="0" lang="es-ES" sz="1200" b="0" i="0" u="none" strike="noStrike" cap="none" normalizeH="0" baseline="0" dirty="0" smtClean="0">
                <a:ln>
                  <a:noFill/>
                </a:ln>
                <a:solidFill>
                  <a:srgbClr val="00B050"/>
                </a:solidFill>
                <a:effectLst/>
                <a:latin typeface="Arial" pitchFamily="34" charset="0"/>
                <a:ea typeface="Calibri" pitchFamily="34" charset="0"/>
                <a:cs typeface="Arial" pitchFamily="34" charset="0"/>
              </a:rPr>
              <a:t>Martes: Vuelta a la isla</a:t>
            </a:r>
            <a:endParaRPr kumimoji="0" lang="es-ES_tradnl" sz="900" b="0" i="0" u="none" strike="noStrike" cap="none" normalizeH="0" baseline="0" dirty="0" smtClean="0">
              <a:ln>
                <a:noFill/>
              </a:ln>
              <a:solidFill>
                <a:srgbClr val="00B05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11275" algn="l"/>
              </a:tabLst>
            </a:pPr>
            <a:r>
              <a:rPr kumimoji="0" lang="es-ES" sz="1200" b="0" i="0" u="none" strike="noStrike" cap="none" normalizeH="0" baseline="0" dirty="0" smtClean="0">
                <a:ln>
                  <a:noFill/>
                </a:ln>
                <a:solidFill>
                  <a:srgbClr val="00B050"/>
                </a:solidFill>
                <a:effectLst/>
                <a:latin typeface="Arial" pitchFamily="34" charset="0"/>
                <a:ea typeface="Calibri" pitchFamily="34" charset="0"/>
                <a:cs typeface="Arial" pitchFamily="34" charset="0"/>
              </a:rPr>
              <a:t>Martes y jueves: Caminata Especial</a:t>
            </a:r>
            <a:endParaRPr kumimoji="0" lang="es-ES_tradnl" sz="900" b="0" i="0" u="none" strike="noStrike" cap="none" normalizeH="0" baseline="0" dirty="0" smtClean="0">
              <a:ln>
                <a:noFill/>
              </a:ln>
              <a:solidFill>
                <a:srgbClr val="00B05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11275" algn="l"/>
              </a:tabLst>
            </a:pPr>
            <a:r>
              <a:rPr kumimoji="0" lang="es-ES" sz="1200" b="0" i="0" u="none" strike="noStrike" cap="none" normalizeH="0" baseline="0" dirty="0" smtClean="0">
                <a:ln>
                  <a:noFill/>
                </a:ln>
                <a:solidFill>
                  <a:srgbClr val="00B050"/>
                </a:solidFill>
                <a:effectLst/>
                <a:latin typeface="Arial" pitchFamily="34" charset="0"/>
                <a:ea typeface="Calibri" pitchFamily="34" charset="0"/>
                <a:cs typeface="Arial" pitchFamily="34" charset="0"/>
              </a:rPr>
              <a:t>Miércoles: El Cedro</a:t>
            </a:r>
            <a:endParaRPr kumimoji="0" lang="es-ES_tradnl" sz="900" b="0" i="0" u="none" strike="noStrike" cap="none" normalizeH="0" baseline="0" dirty="0" smtClean="0">
              <a:ln>
                <a:noFill/>
              </a:ln>
              <a:solidFill>
                <a:srgbClr val="00B05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11275" algn="l"/>
              </a:tabLst>
            </a:pPr>
            <a:r>
              <a:rPr kumimoji="0" lang="es-ES" sz="1200" b="0" i="0" u="none" strike="noStrike" cap="none" normalizeH="0" baseline="0" dirty="0" smtClean="0">
                <a:ln>
                  <a:noFill/>
                </a:ln>
                <a:solidFill>
                  <a:srgbClr val="00B050"/>
                </a:solidFill>
                <a:effectLst/>
                <a:latin typeface="Arial" pitchFamily="34" charset="0"/>
                <a:ea typeface="Calibri" pitchFamily="34" charset="0"/>
                <a:cs typeface="Arial" pitchFamily="34" charset="0"/>
              </a:rPr>
              <a:t>Viernes: El valle de las palmeras</a:t>
            </a:r>
          </a:p>
          <a:p>
            <a:pPr marL="0" marR="0" lvl="0" indent="0" algn="l" defTabSz="914400" rtl="0" eaLnBrk="0" fontAlgn="base" latinLnBrk="0" hangingPunct="0">
              <a:lnSpc>
                <a:spcPct val="100000"/>
              </a:lnSpc>
              <a:spcBef>
                <a:spcPct val="0"/>
              </a:spcBef>
              <a:spcAft>
                <a:spcPct val="0"/>
              </a:spcAft>
              <a:buClrTx/>
              <a:buSzTx/>
              <a:buFontTx/>
              <a:buNone/>
              <a:tabLst>
                <a:tab pos="1311275" algn="l"/>
              </a:tabLst>
            </a:pPr>
            <a:endParaRPr kumimoji="0" lang="de-DE" sz="1200" b="0" i="0" u="none" strike="noStrike" cap="none" normalizeH="0" baseline="0" smtClean="0">
              <a:ln>
                <a:noFill/>
              </a:ln>
              <a:solidFill>
                <a:srgbClr val="00B0F0"/>
              </a:solidFill>
              <a:effectLst/>
              <a:latin typeface="Arial" pitchFamily="34" charset="0"/>
              <a:ea typeface="Calibri" pitchFamily="34" charset="0"/>
              <a:cs typeface="Times New Roman" pitchFamily="18" charset="0"/>
            </a:endParaRPr>
          </a:p>
          <a:p>
            <a:pPr eaLnBrk="0" fontAlgn="base" hangingPunct="0">
              <a:spcBef>
                <a:spcPct val="0"/>
              </a:spcBef>
              <a:spcAft>
                <a:spcPct val="0"/>
              </a:spcAft>
              <a:tabLst>
                <a:tab pos="1311275" algn="l"/>
              </a:tabLst>
            </a:pPr>
            <a:r>
              <a:rPr lang="es-ES" sz="1200">
                <a:solidFill>
                  <a:srgbClr val="00B0F0"/>
                </a:solidFill>
                <a:latin typeface="Arial" pitchFamily="34" charset="0"/>
                <a:ea typeface="Calibri" pitchFamily="34" charset="0"/>
                <a:cs typeface="Times New Roman" pitchFamily="18" charset="0"/>
              </a:rPr>
              <a:t>La Gomera Wandern </a:t>
            </a:r>
            <a:r>
              <a:rPr lang="es-ES" sz="1200" smtClean="0">
                <a:solidFill>
                  <a:srgbClr val="00B0F0"/>
                </a:solidFill>
                <a:latin typeface="Arial" pitchFamily="34" charset="0"/>
                <a:ea typeface="Calibri" pitchFamily="34" charset="0"/>
                <a:cs typeface="Times New Roman" pitchFamily="18" charset="0"/>
              </a:rPr>
              <a:t>TIMAH bietet</a:t>
            </a:r>
            <a:r>
              <a:rPr lang="es-ES_tradnl" sz="1200">
                <a:solidFill>
                  <a:srgbClr val="00B0F0"/>
                </a:solidFill>
                <a:latin typeface="Arial" pitchFamily="34" charset="0"/>
                <a:ea typeface="Calibri" pitchFamily="34" charset="0"/>
                <a:cs typeface="Times New Roman" pitchFamily="18" charset="0"/>
              </a:rPr>
              <a:t> </a:t>
            </a:r>
            <a:r>
              <a:rPr lang="es-ES_tradnl" sz="1200" smtClean="0">
                <a:solidFill>
                  <a:srgbClr val="00B0F0"/>
                </a:solidFill>
                <a:latin typeface="Arial" pitchFamily="34" charset="0"/>
                <a:ea typeface="Calibri" pitchFamily="34" charset="0"/>
                <a:cs typeface="Times New Roman" pitchFamily="18" charset="0"/>
              </a:rPr>
              <a:t>d</a:t>
            </a:r>
            <a:r>
              <a:rPr kumimoji="0" lang="de-DE" sz="1200" b="0" i="0" u="none" strike="noStrike" cap="none" normalizeH="0" baseline="0" smtClean="0">
                <a:ln>
                  <a:noFill/>
                </a:ln>
                <a:solidFill>
                  <a:srgbClr val="00B0F0"/>
                </a:solidFill>
                <a:effectLst/>
                <a:latin typeface="Arial" pitchFamily="34" charset="0"/>
                <a:ea typeface="Calibri" pitchFamily="34" charset="0"/>
                <a:cs typeface="Times New Roman" pitchFamily="18" charset="0"/>
              </a:rPr>
              <a:t>as </a:t>
            </a:r>
            <a:r>
              <a:rPr kumimoji="0" lang="de-DE" sz="12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ganze Jahr </a:t>
            </a:r>
            <a:r>
              <a:rPr kumimoji="0" lang="de-DE" sz="1200" b="0" i="0" u="none" strike="noStrike" cap="none" normalizeH="0" baseline="0" smtClean="0">
                <a:ln>
                  <a:noFill/>
                </a:ln>
                <a:solidFill>
                  <a:srgbClr val="00B0F0"/>
                </a:solidFill>
                <a:effectLst/>
                <a:latin typeface="Arial" pitchFamily="34" charset="0"/>
                <a:ea typeface="Calibri" pitchFamily="34" charset="0"/>
                <a:cs typeface="Times New Roman" pitchFamily="18" charset="0"/>
              </a:rPr>
              <a:t>über ein </a:t>
            </a:r>
            <a:r>
              <a:rPr kumimoji="0" lang="de-DE" sz="12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umfangreiches Programm an Wanderungen im Valle Gran Rey und in Playa de Santiago, La </a:t>
            </a:r>
            <a:r>
              <a:rPr kumimoji="0" lang="de-DE" sz="1200" b="0" i="0" u="none" strike="noStrike" cap="none" normalizeH="0" baseline="0" smtClean="0">
                <a:ln>
                  <a:noFill/>
                </a:ln>
                <a:solidFill>
                  <a:srgbClr val="00B0F0"/>
                </a:solidFill>
                <a:effectLst/>
                <a:latin typeface="Arial" pitchFamily="34" charset="0"/>
                <a:ea typeface="Calibri" pitchFamily="34" charset="0"/>
                <a:cs typeface="Times New Roman" pitchFamily="18" charset="0"/>
              </a:rPr>
              <a:t>Gomera an:</a:t>
            </a:r>
            <a:endParaRPr kumimoji="0" lang="es-ES_tradnl" sz="900" b="0" i="0" u="none" strike="noStrike" cap="none" normalizeH="0" baseline="0" dirty="0" smtClean="0">
              <a:ln>
                <a:noFill/>
              </a:ln>
              <a:solidFill>
                <a:srgbClr val="00B0F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11275" algn="l"/>
              </a:tabLst>
            </a:pPr>
            <a:r>
              <a:rPr kumimoji="0" lang="de-DE" sz="12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SAMSTAG: Der wilde </a:t>
            </a:r>
            <a:r>
              <a:rPr lang="de-DE" sz="1200" dirty="0">
                <a:solidFill>
                  <a:srgbClr val="00B0F0"/>
                </a:solidFill>
                <a:latin typeface="Arial" pitchFamily="34" charset="0"/>
                <a:ea typeface="Calibri" pitchFamily="34" charset="0"/>
                <a:cs typeface="Times New Roman" pitchFamily="18" charset="0"/>
              </a:rPr>
              <a:t>Nordwesten</a:t>
            </a:r>
            <a:endParaRPr lang="es-ES_tradnl" sz="1200" dirty="0">
              <a:solidFill>
                <a:srgbClr val="00B0F0"/>
              </a:solidFill>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11275" algn="l"/>
              </a:tabLst>
            </a:pPr>
            <a:r>
              <a:rPr kumimoji="0" lang="de-DE" sz="12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SONNTAG: Der Märchenwald (Nationalpark)</a:t>
            </a:r>
            <a:endParaRPr kumimoji="0" lang="es-ES_tradnl" sz="900" b="0" i="0" u="none" strike="noStrike" cap="none" normalizeH="0" baseline="0" dirty="0" smtClean="0">
              <a:ln>
                <a:noFill/>
              </a:ln>
              <a:solidFill>
                <a:srgbClr val="00B0F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11275" algn="l"/>
              </a:tabLst>
            </a:pPr>
            <a:r>
              <a:rPr kumimoji="0" lang="de-DE" sz="12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MONTAG: Die Nordküste</a:t>
            </a:r>
            <a:endParaRPr kumimoji="0" lang="es-ES_tradnl" sz="900" b="0" i="0" u="none" strike="noStrike" cap="none" normalizeH="0" baseline="0" dirty="0" smtClean="0">
              <a:ln>
                <a:noFill/>
              </a:ln>
              <a:solidFill>
                <a:srgbClr val="00B0F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11275" algn="l"/>
              </a:tabLst>
            </a:pPr>
            <a:r>
              <a:rPr kumimoji="0" lang="de-DE" sz="12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DIENSTAG: Die Inselrundfahrt</a:t>
            </a:r>
            <a:endParaRPr kumimoji="0" lang="es-ES_tradnl" sz="900" b="0" i="0" u="none" strike="noStrike" cap="none" normalizeH="0" baseline="0" dirty="0" smtClean="0">
              <a:ln>
                <a:noFill/>
              </a:ln>
              <a:solidFill>
                <a:srgbClr val="00B0F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11275" algn="l"/>
              </a:tabLst>
            </a:pPr>
            <a:r>
              <a:rPr kumimoji="0" lang="de-DE" sz="12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DIENSTAG UND DONNERSTAG: Spezialwanderung</a:t>
            </a:r>
          </a:p>
          <a:p>
            <a:pPr marL="0" marR="0" lvl="0" indent="0" algn="l" defTabSz="914400" rtl="0" eaLnBrk="0" fontAlgn="base" latinLnBrk="0" hangingPunct="0">
              <a:lnSpc>
                <a:spcPct val="100000"/>
              </a:lnSpc>
              <a:spcBef>
                <a:spcPct val="0"/>
              </a:spcBef>
              <a:spcAft>
                <a:spcPct val="0"/>
              </a:spcAft>
              <a:buClrTx/>
              <a:buSzTx/>
              <a:buFontTx/>
              <a:buNone/>
              <a:tabLst>
                <a:tab pos="1311275" algn="l"/>
              </a:tabLst>
            </a:pPr>
            <a:endParaRPr kumimoji="0" lang="de-DE" sz="1800" b="0" i="0" u="none" strike="noStrike" cap="none" normalizeH="0" baseline="0" dirty="0" smtClean="0">
              <a:ln>
                <a:noFill/>
              </a:ln>
              <a:solidFill>
                <a:schemeClr val="tx1"/>
              </a:solidFill>
              <a:effectLst/>
              <a:latin typeface="Arial" pitchFamily="34" charset="0"/>
            </a:endParaRPr>
          </a:p>
        </p:txBody>
      </p:sp>
      <p:sp>
        <p:nvSpPr>
          <p:cNvPr id="17415" name="Rectangle 7"/>
          <p:cNvSpPr>
            <a:spLocks noChangeArrowheads="1"/>
          </p:cNvSpPr>
          <p:nvPr/>
        </p:nvSpPr>
        <p:spPr bwMode="auto">
          <a:xfrm>
            <a:off x="179512" y="5762003"/>
            <a:ext cx="9169525"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MITTWOCH: Der Regenwald (Nationalpark)</a:t>
            </a:r>
            <a:endParaRPr kumimoji="0" lang="es-ES_tradnl" sz="900" b="0" i="0" u="none" strike="noStrike" cap="none" normalizeH="0" baseline="0" dirty="0" smtClean="0">
              <a:ln>
                <a:noFill/>
              </a:ln>
              <a:solidFill>
                <a:srgbClr val="00B0F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2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DONNERSTAG: Kräuterwanderung (Nationalpark)</a:t>
            </a:r>
            <a:endParaRPr kumimoji="0" lang="es-ES_tradnl" sz="900" b="0" i="0" u="none" strike="noStrike" cap="none" normalizeH="0" baseline="0" dirty="0" smtClean="0">
              <a:ln>
                <a:noFill/>
              </a:ln>
              <a:solidFill>
                <a:srgbClr val="00B0F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2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FREITAG: Das Palmental</a:t>
            </a:r>
            <a:endParaRPr kumimoji="0" lang="de-DE" b="0" i="0" u="none" strike="noStrike" cap="none" normalizeH="0" baseline="0" dirty="0" smtClean="0">
              <a:ln>
                <a:noFill/>
              </a:ln>
              <a:solidFill>
                <a:srgbClr val="00B0F0"/>
              </a:solidFill>
              <a:effectLst/>
              <a:latin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endParaRPr lang="es-ES"/>
          </a:p>
        </p:txBody>
      </p:sp>
      <p:sp>
        <p:nvSpPr>
          <p:cNvPr id="4" name="3 Marcador de contenido"/>
          <p:cNvSpPr>
            <a:spLocks noGrp="1"/>
          </p:cNvSpPr>
          <p:nvPr>
            <p:ph idx="1"/>
          </p:nvPr>
        </p:nvSpPr>
        <p:spPr/>
        <p:txBody>
          <a:bodyPr/>
          <a:lstStyle/>
          <a:p>
            <a:r>
              <a:rPr lang="es-ES" sz="1600" dirty="0" smtClean="0"/>
              <a:t>La Gomera </a:t>
            </a:r>
            <a:r>
              <a:rPr lang="es-ES" sz="1600" dirty="0" err="1" smtClean="0"/>
              <a:t>Warden</a:t>
            </a:r>
            <a:r>
              <a:rPr lang="es-ES" sz="1600" dirty="0" smtClean="0"/>
              <a:t> </a:t>
            </a:r>
            <a:r>
              <a:rPr lang="es-ES" sz="1600" dirty="0" err="1" smtClean="0"/>
              <a:t>Timah</a:t>
            </a:r>
            <a:r>
              <a:rPr lang="es-ES" sz="1600" dirty="0" smtClean="0"/>
              <a:t> </a:t>
            </a:r>
            <a:r>
              <a:rPr lang="es-ES" sz="1600" dirty="0" err="1" smtClean="0"/>
              <a:t>offers</a:t>
            </a:r>
            <a:r>
              <a:rPr lang="es-ES" sz="1600" dirty="0" smtClean="0"/>
              <a:t> </a:t>
            </a:r>
            <a:r>
              <a:rPr lang="es-ES" sz="1600" dirty="0" err="1" smtClean="0"/>
              <a:t>an</a:t>
            </a:r>
            <a:r>
              <a:rPr lang="es-ES" sz="1600" dirty="0" smtClean="0"/>
              <a:t> </a:t>
            </a:r>
            <a:r>
              <a:rPr lang="es-ES" sz="1600" dirty="0" err="1" smtClean="0"/>
              <a:t>extensive</a:t>
            </a:r>
            <a:r>
              <a:rPr lang="es-ES" sz="1600" dirty="0" smtClean="0"/>
              <a:t> </a:t>
            </a:r>
            <a:r>
              <a:rPr lang="es-ES" sz="1600" dirty="0" err="1" smtClean="0"/>
              <a:t>program</a:t>
            </a:r>
            <a:r>
              <a:rPr lang="es-ES" sz="1600" dirty="0" smtClean="0"/>
              <a:t> of </a:t>
            </a:r>
            <a:r>
              <a:rPr lang="es-ES" sz="1600" dirty="0" err="1" smtClean="0"/>
              <a:t>trekking</a:t>
            </a:r>
            <a:r>
              <a:rPr lang="es-ES" sz="1600" dirty="0" smtClean="0"/>
              <a:t> in Valle Gran Rey and Playa Santiago in Gomera </a:t>
            </a:r>
            <a:r>
              <a:rPr lang="es-ES" sz="1600" dirty="0" err="1" smtClean="0"/>
              <a:t>island</a:t>
            </a:r>
            <a:r>
              <a:rPr lang="es-ES" sz="1600" dirty="0" smtClean="0"/>
              <a:t> </a:t>
            </a:r>
            <a:r>
              <a:rPr lang="es-ES" sz="1600" dirty="0" err="1" smtClean="0"/>
              <a:t>all</a:t>
            </a:r>
            <a:r>
              <a:rPr lang="es-ES" sz="1600" dirty="0" smtClean="0"/>
              <a:t> </a:t>
            </a:r>
            <a:r>
              <a:rPr lang="es-ES" sz="1600" dirty="0" err="1" smtClean="0"/>
              <a:t>year</a:t>
            </a:r>
            <a:r>
              <a:rPr lang="es-ES" sz="1600" dirty="0" smtClean="0"/>
              <a:t> </a:t>
            </a:r>
            <a:r>
              <a:rPr lang="es-ES" sz="1600" dirty="0" err="1" smtClean="0"/>
              <a:t>long</a:t>
            </a:r>
            <a:r>
              <a:rPr lang="es-ES" sz="1600" dirty="0" smtClean="0"/>
              <a:t>.</a:t>
            </a:r>
          </a:p>
          <a:p>
            <a:r>
              <a:rPr lang="es-ES" sz="1600" dirty="0" smtClean="0"/>
              <a:t>Valle </a:t>
            </a:r>
            <a:r>
              <a:rPr lang="es-ES" sz="1600" dirty="0" smtClean="0"/>
              <a:t>Gran Rey: especial </a:t>
            </a:r>
            <a:r>
              <a:rPr lang="es-ES" sz="1600" dirty="0" err="1" smtClean="0"/>
              <a:t>routes</a:t>
            </a:r>
            <a:r>
              <a:rPr lang="es-ES" sz="1600" dirty="0" smtClean="0"/>
              <a:t> </a:t>
            </a:r>
            <a:r>
              <a:rPr lang="es-ES" sz="1600" dirty="0" err="1" smtClean="0"/>
              <a:t>twice</a:t>
            </a:r>
            <a:r>
              <a:rPr lang="es-ES" sz="1600" dirty="0" smtClean="0"/>
              <a:t> a </a:t>
            </a:r>
            <a:r>
              <a:rPr lang="es-ES" sz="1600" dirty="0" err="1" smtClean="0"/>
              <a:t>week</a:t>
            </a:r>
            <a:r>
              <a:rPr lang="es-ES" sz="1600" dirty="0" smtClean="0"/>
              <a:t>.</a:t>
            </a:r>
          </a:p>
          <a:p>
            <a:r>
              <a:rPr lang="es-ES" sz="1600" dirty="0" err="1" smtClean="0"/>
              <a:t>Saturdays</a:t>
            </a:r>
            <a:r>
              <a:rPr lang="es-ES" sz="1600" dirty="0" smtClean="0"/>
              <a:t>: </a:t>
            </a:r>
            <a:r>
              <a:rPr lang="es-ES" sz="1600" dirty="0" err="1" smtClean="0"/>
              <a:t>The</a:t>
            </a:r>
            <a:r>
              <a:rPr lang="es-ES" sz="1600" dirty="0" smtClean="0"/>
              <a:t> wild </a:t>
            </a:r>
            <a:r>
              <a:rPr lang="es-ES" sz="1600" dirty="0" err="1" smtClean="0"/>
              <a:t>north-east</a:t>
            </a:r>
            <a:r>
              <a:rPr lang="es-ES" sz="1600" dirty="0" smtClean="0"/>
              <a:t> </a:t>
            </a:r>
          </a:p>
          <a:p>
            <a:r>
              <a:rPr lang="es-ES" sz="1600" dirty="0" err="1" smtClean="0"/>
              <a:t>Sundays</a:t>
            </a:r>
            <a:r>
              <a:rPr lang="es-ES" sz="1600" dirty="0" smtClean="0"/>
              <a:t>: </a:t>
            </a:r>
            <a:r>
              <a:rPr lang="es-ES" sz="1600" dirty="0" err="1" smtClean="0"/>
              <a:t>The</a:t>
            </a:r>
            <a:r>
              <a:rPr lang="es-ES" sz="1600" dirty="0" smtClean="0"/>
              <a:t> </a:t>
            </a:r>
            <a:r>
              <a:rPr lang="es-ES" sz="1600" dirty="0" err="1" smtClean="0"/>
              <a:t>enchanted</a:t>
            </a:r>
            <a:r>
              <a:rPr lang="es-ES" sz="1600" dirty="0" smtClean="0"/>
              <a:t> </a:t>
            </a:r>
            <a:r>
              <a:rPr lang="es-ES" sz="1600" dirty="0" err="1" smtClean="0"/>
              <a:t>forest</a:t>
            </a:r>
            <a:r>
              <a:rPr lang="es-ES" sz="1600" dirty="0" smtClean="0"/>
              <a:t> (</a:t>
            </a:r>
            <a:r>
              <a:rPr lang="es-ES" sz="1600" dirty="0" err="1" smtClean="0"/>
              <a:t>National</a:t>
            </a:r>
            <a:r>
              <a:rPr lang="es-ES" sz="1600" dirty="0" smtClean="0"/>
              <a:t> Park).</a:t>
            </a:r>
          </a:p>
          <a:p>
            <a:r>
              <a:rPr lang="es-ES" sz="1600" dirty="0" err="1" smtClean="0"/>
              <a:t>Mondays</a:t>
            </a:r>
            <a:r>
              <a:rPr lang="es-ES" sz="1600" dirty="0" smtClean="0"/>
              <a:t>: In </a:t>
            </a:r>
            <a:r>
              <a:rPr lang="es-ES" sz="1600" dirty="0" err="1" smtClean="0"/>
              <a:t>the</a:t>
            </a:r>
            <a:r>
              <a:rPr lang="es-ES" sz="1600" dirty="0" smtClean="0"/>
              <a:t> </a:t>
            </a:r>
            <a:r>
              <a:rPr lang="es-ES" sz="1600" dirty="0" err="1" smtClean="0"/>
              <a:t>banana’s</a:t>
            </a:r>
            <a:r>
              <a:rPr lang="es-ES" sz="1600" dirty="0" smtClean="0"/>
              <a:t> </a:t>
            </a:r>
            <a:r>
              <a:rPr lang="es-ES" sz="1600" dirty="0" err="1" smtClean="0"/>
              <a:t>valley</a:t>
            </a:r>
            <a:r>
              <a:rPr lang="es-ES" sz="1600" dirty="0" smtClean="0"/>
              <a:t>.</a:t>
            </a:r>
          </a:p>
          <a:p>
            <a:r>
              <a:rPr lang="es-ES" sz="1600" dirty="0" err="1" smtClean="0"/>
              <a:t>Wednesdey</a:t>
            </a:r>
            <a:r>
              <a:rPr lang="es-ES" sz="1600" dirty="0" smtClean="0"/>
              <a:t>: </a:t>
            </a:r>
            <a:r>
              <a:rPr lang="es-ES" sz="1600" dirty="0" smtClean="0"/>
              <a:t>“</a:t>
            </a:r>
            <a:r>
              <a:rPr lang="es-ES" sz="1600" dirty="0" smtClean="0"/>
              <a:t>El Cedro</a:t>
            </a:r>
            <a:r>
              <a:rPr lang="es-ES" sz="1600" dirty="0" smtClean="0"/>
              <a:t>”</a:t>
            </a:r>
            <a:r>
              <a:rPr lang="es-ES" sz="1600" dirty="0" smtClean="0"/>
              <a:t>.</a:t>
            </a:r>
            <a:endParaRPr lang="es-ES" sz="1600" dirty="0" smtClean="0"/>
          </a:p>
          <a:p>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260648" y="18864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pic>
        <p:nvPicPr>
          <p:cNvPr id="18433" name="Grafik 3"/>
          <p:cNvPicPr>
            <a:picLocks noChangeAspect="1" noChangeArrowheads="1"/>
          </p:cNvPicPr>
          <p:nvPr/>
        </p:nvPicPr>
        <p:blipFill>
          <a:blip r:embed="rId2" cstate="print"/>
          <a:srcRect/>
          <a:stretch>
            <a:fillRect/>
          </a:stretch>
        </p:blipFill>
        <p:spPr bwMode="auto">
          <a:xfrm>
            <a:off x="251520" y="836712"/>
            <a:ext cx="3960440" cy="3024336"/>
          </a:xfrm>
          <a:prstGeom prst="rect">
            <a:avLst/>
          </a:prstGeom>
          <a:noFill/>
        </p:spPr>
      </p:pic>
      <p:sp>
        <p:nvSpPr>
          <p:cNvPr id="18435" name="Rectangle 3"/>
          <p:cNvSpPr>
            <a:spLocks noChangeArrowheads="1"/>
          </p:cNvSpPr>
          <p:nvPr/>
        </p:nvSpPr>
        <p:spPr bwMode="auto">
          <a:xfrm rot="10800000" flipV="1">
            <a:off x="4139952" y="3501008"/>
            <a:ext cx="525658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r>
              <a:rPr kumimoji="0" lang="de-DE" sz="12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Ref.: </a:t>
            </a:r>
            <a:r>
              <a:rPr lang="de-DE" sz="1100" dirty="0">
                <a:solidFill>
                  <a:srgbClr val="0000FF"/>
                </a:solidFill>
                <a:latin typeface="Arial" pitchFamily="34" charset="0"/>
                <a:ea typeface="Calibri" pitchFamily="34" charset="0"/>
                <a:cs typeface="Times New Roman" pitchFamily="18" charset="0"/>
              </a:rPr>
              <a:t>http://www.gomeractiva.com</a:t>
            </a:r>
            <a:r>
              <a:rPr lang="de-DE" sz="1100" dirty="0">
                <a:latin typeface="Arial" pitchFamily="34" charset="0"/>
                <a:ea typeface="Calibri" pitchFamily="34" charset="0"/>
                <a:cs typeface="Times New Roman" pitchFamily="18" charset="0"/>
              </a:rPr>
              <a:t>/</a:t>
            </a:r>
          </a:p>
        </p:txBody>
      </p:sp>
      <p:sp>
        <p:nvSpPr>
          <p:cNvPr id="18436" name="Rectangle 4"/>
          <p:cNvSpPr>
            <a:spLocks noChangeArrowheads="1"/>
          </p:cNvSpPr>
          <p:nvPr/>
        </p:nvSpPr>
        <p:spPr bwMode="auto">
          <a:xfrm>
            <a:off x="467544" y="3901183"/>
            <a:ext cx="7128792" cy="26545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00B050"/>
                </a:solidFill>
                <a:effectLst/>
                <a:latin typeface="Arial" pitchFamily="34" charset="0"/>
                <a:ea typeface="Calibri" pitchFamily="34" charset="0"/>
                <a:cs typeface="Arial" pitchFamily="34" charset="0"/>
              </a:rPr>
              <a:t>En </a:t>
            </a:r>
            <a:r>
              <a:rPr kumimoji="0" lang="es-ES" sz="2000" b="0" i="0" u="none" strike="noStrike" cap="none" normalizeH="0" baseline="0" dirty="0" err="1" smtClean="0">
                <a:ln>
                  <a:noFill/>
                </a:ln>
                <a:solidFill>
                  <a:srgbClr val="00B050"/>
                </a:solidFill>
                <a:effectLst/>
                <a:latin typeface="Arial" pitchFamily="34" charset="0"/>
                <a:ea typeface="Calibri" pitchFamily="34" charset="0"/>
                <a:cs typeface="Arial" pitchFamily="34" charset="0"/>
              </a:rPr>
              <a:t>Gomeractiva</a:t>
            </a:r>
            <a:r>
              <a:rPr kumimoji="0" lang="es-ES" sz="2000" b="0" i="0" u="none" strike="noStrike" cap="none" normalizeH="0" baseline="0" dirty="0" smtClean="0">
                <a:ln>
                  <a:noFill/>
                </a:ln>
                <a:solidFill>
                  <a:srgbClr val="00B050"/>
                </a:solidFill>
                <a:effectLst/>
                <a:latin typeface="Arial" pitchFamily="34" charset="0"/>
                <a:ea typeface="Calibri" pitchFamily="34" charset="0"/>
                <a:cs typeface="Arial" pitchFamily="34" charset="0"/>
              </a:rPr>
              <a:t>, queremos ser los pioneros en disfrutar los senderos que nos ofrece nuestra maravillosa isla de La Gomera. </a:t>
            </a:r>
            <a:r>
              <a:rPr kumimoji="0" lang="es-ES" sz="2000" b="0" i="0" u="none" strike="noStrike" cap="none" normalizeH="0" baseline="0" dirty="0" err="1" smtClean="0">
                <a:ln>
                  <a:noFill/>
                </a:ln>
                <a:solidFill>
                  <a:srgbClr val="00B050"/>
                </a:solidFill>
                <a:effectLst/>
                <a:latin typeface="Arial" pitchFamily="34" charset="0"/>
                <a:ea typeface="Calibri" pitchFamily="34" charset="0"/>
                <a:cs typeface="Arial" pitchFamily="34" charset="0"/>
              </a:rPr>
              <a:t>Gomeractiva</a:t>
            </a:r>
            <a:r>
              <a:rPr kumimoji="0" lang="es-ES" sz="2000" b="0" i="0" u="none" strike="noStrike" cap="none" normalizeH="0" baseline="0" dirty="0" smtClean="0">
                <a:ln>
                  <a:noFill/>
                </a:ln>
                <a:solidFill>
                  <a:srgbClr val="00B050"/>
                </a:solidFill>
                <a:effectLst/>
                <a:latin typeface="Arial" pitchFamily="34" charset="0"/>
                <a:ea typeface="Calibri" pitchFamily="34" charset="0"/>
                <a:cs typeface="Arial" pitchFamily="34" charset="0"/>
              </a:rPr>
              <a:t> te ofrece rutas de Senderismo y kayak de mar</a:t>
            </a:r>
            <a:r>
              <a:rPr kumimoji="0" lang="es-ES" sz="2000" b="0" i="0" u="none" strike="noStrike" cap="none" normalizeH="0" baseline="0" dirty="0" smtClean="0">
                <a:ln>
                  <a:noFill/>
                </a:ln>
                <a:solidFill>
                  <a:srgbClr val="4580E0"/>
                </a:solidFill>
                <a:effectLst/>
                <a:latin typeface="Arial" pitchFamily="34" charset="0"/>
                <a:ea typeface="Calibri" pitchFamily="34"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s-ES" sz="1600" dirty="0">
              <a:solidFill>
                <a:srgbClr val="4580E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00B0F0"/>
                </a:solidFill>
                <a:effectLst/>
                <a:latin typeface="Arial" pitchFamily="34" charset="0"/>
                <a:ea typeface="Calibri" pitchFamily="34" charset="0"/>
                <a:cs typeface="Times New Roman" pitchFamily="18" charset="0"/>
              </a:rPr>
              <a:t>In Gomeractiva wollen wir die Pioniere sein, die die Wanderwege durch unsere schöne Insel La Gomera genießen. Gomeractiva bietet Wander-und Kajakfahrten an.</a:t>
            </a:r>
            <a:endParaRPr kumimoji="0" lang="de-DE" sz="2400" b="0" i="0" u="none" strike="noStrike" cap="none" normalizeH="0" baseline="0" dirty="0" smtClean="0">
              <a:ln>
                <a:noFill/>
              </a:ln>
              <a:solidFill>
                <a:srgbClr val="00B0F0"/>
              </a:solidFill>
              <a:effectLst/>
              <a:latin typeface="Arial" pitchFamily="34" charset="0"/>
            </a:endParaRPr>
          </a:p>
        </p:txBody>
      </p:sp>
      <p:sp>
        <p:nvSpPr>
          <p:cNvPr id="7" name="6 Rectángulo"/>
          <p:cNvSpPr/>
          <p:nvPr/>
        </p:nvSpPr>
        <p:spPr>
          <a:xfrm>
            <a:off x="1907704" y="188640"/>
            <a:ext cx="5688632" cy="523220"/>
          </a:xfrm>
          <a:prstGeom prst="rect">
            <a:avLst/>
          </a:prstGeom>
        </p:spPr>
        <p:txBody>
          <a:bodyPr wrap="square">
            <a:spAutoFit/>
          </a:bodyPr>
          <a:lstStyle/>
          <a:p>
            <a:r>
              <a:rPr lang="de-DE" sz="2400" dirty="0" smtClean="0"/>
              <a:t>3. </a:t>
            </a:r>
            <a:r>
              <a:rPr lang="de-DE" sz="2400" dirty="0" smtClean="0">
                <a:solidFill>
                  <a:srgbClr val="00B050"/>
                </a:solidFill>
              </a:rPr>
              <a:t>Senderismo</a:t>
            </a:r>
            <a:r>
              <a:rPr lang="de-DE" sz="2400" dirty="0" smtClean="0"/>
              <a:t>/</a:t>
            </a:r>
            <a:r>
              <a:rPr lang="de-DE" sz="2800" dirty="0" smtClean="0">
                <a:solidFill>
                  <a:srgbClr val="00B0F0"/>
                </a:solidFill>
              </a:rPr>
              <a:t>Wandern</a:t>
            </a:r>
            <a:endParaRPr lang="es-ES_tradnl" sz="2400" dirty="0">
              <a:solidFill>
                <a:srgbClr val="00B0F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z="1600" dirty="0" smtClean="0"/>
              <a:t>In </a:t>
            </a:r>
            <a:r>
              <a:rPr lang="es-ES" sz="1600" dirty="0" err="1" smtClean="0"/>
              <a:t>Gomeractiva</a:t>
            </a:r>
            <a:r>
              <a:rPr lang="es-ES" sz="1600" dirty="0" smtClean="0"/>
              <a:t> </a:t>
            </a:r>
            <a:r>
              <a:rPr lang="es-ES" sz="1600" dirty="0" err="1" smtClean="0"/>
              <a:t>we</a:t>
            </a:r>
            <a:r>
              <a:rPr lang="es-ES" sz="1600" dirty="0" smtClean="0"/>
              <a:t> </a:t>
            </a:r>
            <a:r>
              <a:rPr lang="es-ES" sz="1600" dirty="0" err="1" smtClean="0"/>
              <a:t>want</a:t>
            </a:r>
            <a:r>
              <a:rPr lang="es-ES" sz="1600" dirty="0" smtClean="0"/>
              <a:t> </a:t>
            </a:r>
            <a:r>
              <a:rPr lang="es-ES" sz="1600" dirty="0" err="1" smtClean="0"/>
              <a:t>to</a:t>
            </a:r>
            <a:r>
              <a:rPr lang="es-ES" sz="1600" dirty="0" smtClean="0"/>
              <a:t> </a:t>
            </a:r>
            <a:r>
              <a:rPr lang="es-ES" sz="1600" dirty="0" err="1" smtClean="0"/>
              <a:t>be</a:t>
            </a:r>
            <a:r>
              <a:rPr lang="es-ES" sz="1600" dirty="0" smtClean="0"/>
              <a:t> </a:t>
            </a:r>
            <a:r>
              <a:rPr lang="es-ES" sz="1600" dirty="0" err="1" smtClean="0"/>
              <a:t>the</a:t>
            </a:r>
            <a:r>
              <a:rPr lang="es-ES" sz="1600" dirty="0" smtClean="0"/>
              <a:t> </a:t>
            </a:r>
            <a:r>
              <a:rPr lang="es-ES" sz="1600" dirty="0" err="1" smtClean="0"/>
              <a:t>first</a:t>
            </a:r>
            <a:r>
              <a:rPr lang="es-ES" sz="1600" dirty="0" smtClean="0"/>
              <a:t> </a:t>
            </a:r>
            <a:r>
              <a:rPr lang="es-ES" sz="1600" dirty="0" err="1" smtClean="0"/>
              <a:t>to</a:t>
            </a:r>
            <a:r>
              <a:rPr lang="es-ES" sz="1600" dirty="0" smtClean="0"/>
              <a:t> </a:t>
            </a:r>
            <a:r>
              <a:rPr lang="es-ES" sz="1600" dirty="0" err="1" smtClean="0"/>
              <a:t>enjoy</a:t>
            </a:r>
            <a:r>
              <a:rPr lang="es-ES" sz="1600" dirty="0" smtClean="0"/>
              <a:t> </a:t>
            </a:r>
            <a:r>
              <a:rPr lang="es-ES" sz="1600" dirty="0" err="1" smtClean="0"/>
              <a:t>the</a:t>
            </a:r>
            <a:r>
              <a:rPr lang="es-ES" sz="1600" dirty="0" smtClean="0"/>
              <a:t> </a:t>
            </a:r>
            <a:r>
              <a:rPr lang="es-ES" sz="1600" dirty="0" err="1" smtClean="0"/>
              <a:t>trails</a:t>
            </a:r>
            <a:r>
              <a:rPr lang="es-ES" sz="1600" dirty="0" smtClean="0"/>
              <a:t> </a:t>
            </a:r>
            <a:r>
              <a:rPr lang="es-ES" sz="1600" dirty="0" err="1" smtClean="0"/>
              <a:t>offered</a:t>
            </a:r>
            <a:r>
              <a:rPr lang="es-ES" sz="1600" dirty="0" smtClean="0"/>
              <a:t> </a:t>
            </a:r>
            <a:r>
              <a:rPr lang="es-ES" sz="1600" dirty="0" err="1" smtClean="0"/>
              <a:t>by</a:t>
            </a:r>
            <a:r>
              <a:rPr lang="es-ES" sz="1600" dirty="0" smtClean="0"/>
              <a:t> </a:t>
            </a:r>
            <a:r>
              <a:rPr lang="es-ES" sz="1600" dirty="0" err="1" smtClean="0"/>
              <a:t>our</a:t>
            </a:r>
            <a:r>
              <a:rPr lang="es-ES" sz="1600" dirty="0" smtClean="0"/>
              <a:t> </a:t>
            </a:r>
            <a:r>
              <a:rPr lang="es-ES" sz="1600" dirty="0" err="1" smtClean="0"/>
              <a:t>wonderful</a:t>
            </a:r>
            <a:r>
              <a:rPr lang="es-ES" sz="1600" dirty="0" smtClean="0"/>
              <a:t> </a:t>
            </a:r>
            <a:r>
              <a:rPr lang="es-ES" sz="1600" dirty="0" err="1" smtClean="0"/>
              <a:t>island</a:t>
            </a:r>
            <a:r>
              <a:rPr lang="es-ES" sz="1600" dirty="0" smtClean="0"/>
              <a:t> of </a:t>
            </a:r>
            <a:r>
              <a:rPr lang="es-ES" sz="1600" dirty="0" smtClean="0"/>
              <a:t>La Gomera. </a:t>
            </a:r>
            <a:r>
              <a:rPr lang="es-ES" sz="1600" dirty="0" err="1" smtClean="0"/>
              <a:t>Gomeractiva</a:t>
            </a:r>
            <a:r>
              <a:rPr lang="es-ES" sz="1600" dirty="0" smtClean="0"/>
              <a:t> </a:t>
            </a:r>
            <a:r>
              <a:rPr lang="es-ES" sz="1600" dirty="0" err="1" smtClean="0"/>
              <a:t>o</a:t>
            </a:r>
            <a:r>
              <a:rPr lang="es-ES" sz="1600" dirty="0" err="1" smtClean="0"/>
              <a:t>ffers</a:t>
            </a:r>
            <a:r>
              <a:rPr lang="es-ES" sz="1600" dirty="0" smtClean="0"/>
              <a:t> </a:t>
            </a:r>
            <a:r>
              <a:rPr lang="es-ES" sz="1600" dirty="0" err="1" smtClean="0"/>
              <a:t>hiking</a:t>
            </a:r>
            <a:r>
              <a:rPr lang="es-ES" sz="1600" dirty="0" smtClean="0"/>
              <a:t> and </a:t>
            </a:r>
            <a:r>
              <a:rPr lang="es-ES" sz="1600" dirty="0" err="1" smtClean="0"/>
              <a:t>kayaking</a:t>
            </a:r>
            <a:r>
              <a:rPr lang="es-ES" sz="1600" dirty="0" smtClean="0"/>
              <a:t> in </a:t>
            </a:r>
            <a:r>
              <a:rPr lang="es-ES" sz="1600" dirty="0" err="1" smtClean="0"/>
              <a:t>the</a:t>
            </a:r>
            <a:r>
              <a:rPr lang="es-ES" sz="1600" dirty="0" smtClean="0"/>
              <a:t> </a:t>
            </a:r>
            <a:r>
              <a:rPr lang="es-ES" sz="1600" dirty="0" smtClean="0"/>
              <a:t>sea</a:t>
            </a:r>
          </a:p>
          <a:p>
            <a:endParaRPr lang="es-E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28</TotalTime>
  <Words>732</Words>
  <Application>Microsoft Office PowerPoint</Application>
  <PresentationFormat>Presentación en pantalla (4:3)</PresentationFormat>
  <Paragraphs>111</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Viajes</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vector>
  </TitlesOfParts>
  <Company>Gobierno de Canarias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Proyecto Medusa</dc:creator>
  <cp:lastModifiedBy>bluibar</cp:lastModifiedBy>
  <cp:revision>21</cp:revision>
  <dcterms:created xsi:type="dcterms:W3CDTF">2014-03-06T11:41:52Z</dcterms:created>
  <dcterms:modified xsi:type="dcterms:W3CDTF">2014-11-28T13:01:44Z</dcterms:modified>
</cp:coreProperties>
</file>