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9" r:id="rId5"/>
    <p:sldId id="260" r:id="rId6"/>
    <p:sldId id="261" r:id="rId7"/>
    <p:sldId id="262" r:id="rId8"/>
    <p:sldId id="264" r:id="rId9"/>
    <p:sldId id="263"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F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BC88F8D7-1C5E-4505-BEED-6F148E7C7644}" type="datetimeFigureOut">
              <a:rPr lang="es-ES" smtClean="0"/>
              <a:pPr/>
              <a:t>03/04/2015</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806217AE-3119-4C86-8876-214270B84AD2}" type="slidenum">
              <a:rPr lang="es-ES" smtClean="0"/>
              <a:pPr/>
              <a:t>‹Nr.›</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BC88F8D7-1C5E-4505-BEED-6F148E7C7644}" type="datetimeFigureOut">
              <a:rPr lang="es-ES" smtClean="0"/>
              <a:pPr/>
              <a:t>03/04/2015</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BC88F8D7-1C5E-4505-BEED-6F148E7C7644}" type="datetimeFigureOut">
              <a:rPr lang="es-ES" smtClean="0"/>
              <a:pPr/>
              <a:t>03/04/2015</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806217AE-3119-4C86-8876-214270B84AD2}" type="slidenum">
              <a:rPr lang="es-ES" smtClean="0"/>
              <a:pPr/>
              <a:t>‹Nr.›</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BC88F8D7-1C5E-4505-BEED-6F148E7C7644}" type="datetimeFigureOut">
              <a:rPr lang="es-ES" smtClean="0"/>
              <a:pPr/>
              <a:t>03/04/2015</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806217AE-3119-4C86-8876-214270B84AD2}" type="slidenum">
              <a:rPr lang="es-ES" smtClean="0"/>
              <a:pPr/>
              <a:t>‹Nr.›</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C88F8D7-1C5E-4505-BEED-6F148E7C7644}" type="datetimeFigureOut">
              <a:rPr lang="es-ES" smtClean="0"/>
              <a:pPr/>
              <a:t>03/04/2015</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6217AE-3119-4C86-8876-214270B84AD2}" type="slidenum">
              <a:rPr lang="es-ES" smtClean="0"/>
              <a:pPr/>
              <a:t>‹Nr.›</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tecinagolf.com/es-ES/tecinagolf/lagomera/islascanarias/mapacampo.aspx" TargetMode="External"/><Relationship Id="rId4" Type="http://schemas.openxmlformats.org/officeDocument/2006/relationships/hyperlink" Target="http://www.tecinagolf.com/es-ES/index.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burroparque.casasruralesdelagomera.es/rurales.php?id=1286"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omeradeportes.com/node/2689"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lcabrito.es/hotel-el-cabrito/activities/the-botanical-tour.html?L=2/robots.tx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775951450"/>
              </p:ext>
            </p:extLst>
          </p:nvPr>
        </p:nvGraphicFramePr>
        <p:xfrm>
          <a:off x="1571604" y="1285860"/>
          <a:ext cx="6096000" cy="1171419"/>
        </p:xfrm>
        <a:graphic>
          <a:graphicData uri="http://schemas.openxmlformats.org/drawingml/2006/table">
            <a:tbl>
              <a:tblPr/>
              <a:tblGrid>
                <a:gridCol w="6096000"/>
              </a:tblGrid>
              <a:tr h="1171419">
                <a:tc>
                  <a:txBody>
                    <a:bodyPr/>
                    <a:lstStyle/>
                    <a:p>
                      <a:pPr algn="ctr">
                        <a:lnSpc>
                          <a:spcPct val="115000"/>
                        </a:lnSpc>
                        <a:spcAft>
                          <a:spcPts val="0"/>
                        </a:spcAft>
                      </a:pPr>
                      <a:r>
                        <a:rPr lang="es-ES" sz="1900" dirty="0">
                          <a:latin typeface="Calibri"/>
                          <a:ea typeface="Calibri"/>
                          <a:cs typeface="Times New Roman"/>
                        </a:rPr>
                        <a:t>OUTDOOR </a:t>
                      </a:r>
                      <a:r>
                        <a:rPr lang="es-ES" sz="1900" dirty="0" smtClean="0">
                          <a:latin typeface="Calibri"/>
                          <a:ea typeface="Calibri"/>
                          <a:cs typeface="Times New Roman"/>
                        </a:rPr>
                        <a:t>MONTE / BERGE  </a:t>
                      </a:r>
                      <a:r>
                        <a:rPr lang="es-ES" sz="1900" dirty="0">
                          <a:latin typeface="Calibri"/>
                          <a:ea typeface="Calibri"/>
                          <a:cs typeface="Times New Roman"/>
                        </a:rPr>
                        <a:t>3</a:t>
                      </a:r>
                      <a:endParaRPr lang="es-ES" sz="1100" dirty="0">
                        <a:latin typeface="Calibri"/>
                        <a:ea typeface="Calibri"/>
                        <a:cs typeface="Times New Roman"/>
                      </a:endParaRPr>
                    </a:p>
                    <a:p>
                      <a:pPr algn="ctr">
                        <a:lnSpc>
                          <a:spcPct val="115000"/>
                        </a:lnSpc>
                        <a:spcAft>
                          <a:spcPts val="0"/>
                        </a:spcAft>
                      </a:pPr>
                      <a:r>
                        <a:rPr lang="es-ES" sz="1900" b="1" dirty="0">
                          <a:latin typeface="Calibri"/>
                          <a:ea typeface="Calibri"/>
                          <a:cs typeface="Times New Roman"/>
                        </a:rPr>
                        <a:t>OTROS / </a:t>
                      </a:r>
                      <a:r>
                        <a:rPr lang="es-ES" sz="1900" b="1" dirty="0" smtClean="0">
                          <a:latin typeface="Calibri"/>
                          <a:ea typeface="Calibri"/>
                          <a:cs typeface="Times New Roman"/>
                        </a:rPr>
                        <a:t>ANDERE /OTHERS</a:t>
                      </a:r>
                      <a:endParaRPr lang="es-ES" sz="1100" dirty="0">
                        <a:latin typeface="Calibri"/>
                        <a:ea typeface="Calibri"/>
                        <a:cs typeface="Times New Roman"/>
                      </a:endParaRPr>
                    </a:p>
                  </a:txBody>
                  <a:tcPr marL="65653" marR="65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616" y="1481138"/>
            <a:ext cx="570076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17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Grafik 6"/>
          <p:cNvPicPr>
            <a:picLocks noChangeAspect="1" noChangeArrowheads="1"/>
          </p:cNvPicPr>
          <p:nvPr/>
        </p:nvPicPr>
        <p:blipFill>
          <a:blip r:embed="rId2" cstate="print"/>
          <a:srcRect/>
          <a:stretch>
            <a:fillRect/>
          </a:stretch>
        </p:blipFill>
        <p:spPr bwMode="auto">
          <a:xfrm>
            <a:off x="2214546" y="857232"/>
            <a:ext cx="4999038" cy="4999038"/>
          </a:xfrm>
          <a:prstGeom prst="rect">
            <a:avLst/>
          </a:prstGeom>
          <a:noFill/>
          <a:ln w="9525">
            <a:noFill/>
            <a:miter lim="800000"/>
            <a:headEnd/>
            <a:tailEnd/>
          </a:ln>
        </p:spPr>
      </p:pic>
      <p:cxnSp>
        <p:nvCxnSpPr>
          <p:cNvPr id="6" name="5 Conector recto de flecha"/>
          <p:cNvCxnSpPr/>
          <p:nvPr/>
        </p:nvCxnSpPr>
        <p:spPr>
          <a:xfrm flipV="1">
            <a:off x="5286380" y="4714884"/>
            <a:ext cx="2214578" cy="35719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7500958" y="4500570"/>
            <a:ext cx="428628" cy="461665"/>
          </a:xfrm>
          <a:prstGeom prst="rect">
            <a:avLst/>
          </a:prstGeom>
          <a:noFill/>
        </p:spPr>
        <p:txBody>
          <a:bodyPr wrap="square" rtlCol="0">
            <a:spAutoFit/>
          </a:bodyPr>
          <a:lstStyle/>
          <a:p>
            <a:r>
              <a:rPr lang="es-ES" sz="2400" b="1" dirty="0" smtClean="0">
                <a:solidFill>
                  <a:schemeClr val="tx2"/>
                </a:solidFill>
              </a:rPr>
              <a:t>1</a:t>
            </a:r>
            <a:endParaRPr lang="es-ES" sz="2400" b="1" dirty="0">
              <a:solidFill>
                <a:schemeClr val="tx2"/>
              </a:solidFill>
            </a:endParaRPr>
          </a:p>
        </p:txBody>
      </p:sp>
      <p:cxnSp>
        <p:nvCxnSpPr>
          <p:cNvPr id="9" name="8 Conector recto de flecha"/>
          <p:cNvCxnSpPr/>
          <p:nvPr/>
        </p:nvCxnSpPr>
        <p:spPr>
          <a:xfrm rot="10800000">
            <a:off x="1643042" y="3571876"/>
            <a:ext cx="1071570" cy="285752"/>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rot="10800000">
            <a:off x="1785918" y="2071678"/>
            <a:ext cx="2143140" cy="71438"/>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1071538" y="1857364"/>
            <a:ext cx="714380" cy="461665"/>
          </a:xfrm>
          <a:prstGeom prst="rect">
            <a:avLst/>
          </a:prstGeom>
          <a:noFill/>
        </p:spPr>
        <p:txBody>
          <a:bodyPr wrap="square" rtlCol="0">
            <a:spAutoFit/>
          </a:bodyPr>
          <a:lstStyle/>
          <a:p>
            <a:r>
              <a:rPr lang="es-ES" sz="2400" b="1" smtClean="0">
                <a:solidFill>
                  <a:schemeClr val="tx2"/>
                </a:solidFill>
              </a:rPr>
              <a:t>3</a:t>
            </a:r>
            <a:endParaRPr lang="es-ES" sz="2400" b="1" dirty="0">
              <a:solidFill>
                <a:schemeClr val="tx2"/>
              </a:solidFill>
            </a:endParaRPr>
          </a:p>
        </p:txBody>
      </p:sp>
      <p:sp>
        <p:nvSpPr>
          <p:cNvPr id="15" name="14 CuadroTexto"/>
          <p:cNvSpPr txBox="1"/>
          <p:nvPr/>
        </p:nvSpPr>
        <p:spPr>
          <a:xfrm>
            <a:off x="1000100" y="3357562"/>
            <a:ext cx="714380" cy="461665"/>
          </a:xfrm>
          <a:prstGeom prst="rect">
            <a:avLst/>
          </a:prstGeom>
          <a:noFill/>
        </p:spPr>
        <p:txBody>
          <a:bodyPr wrap="square" rtlCol="0">
            <a:spAutoFit/>
          </a:bodyPr>
          <a:lstStyle/>
          <a:p>
            <a:r>
              <a:rPr lang="es-ES" sz="2400" b="1">
                <a:solidFill>
                  <a:schemeClr val="tx2"/>
                </a:solidFill>
              </a:rPr>
              <a:t> </a:t>
            </a:r>
            <a:r>
              <a:rPr lang="es-ES" sz="2400" b="1" smtClean="0">
                <a:solidFill>
                  <a:schemeClr val="tx2"/>
                </a:solidFill>
              </a:rPr>
              <a:t>4</a:t>
            </a:r>
            <a:endParaRPr lang="es-ES" sz="2400" b="1" dirty="0">
              <a:solidFill>
                <a:schemeClr val="tx2"/>
              </a:solidFill>
            </a:endParaRPr>
          </a:p>
        </p:txBody>
      </p:sp>
      <p:cxnSp>
        <p:nvCxnSpPr>
          <p:cNvPr id="11" name="10 Conector recto de flecha"/>
          <p:cNvCxnSpPr/>
          <p:nvPr/>
        </p:nvCxnSpPr>
        <p:spPr>
          <a:xfrm flipV="1">
            <a:off x="4857752" y="1357298"/>
            <a:ext cx="2643206" cy="785818"/>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572396" y="1071546"/>
            <a:ext cx="571504" cy="461665"/>
          </a:xfrm>
          <a:prstGeom prst="rect">
            <a:avLst/>
          </a:prstGeom>
          <a:noFill/>
        </p:spPr>
        <p:txBody>
          <a:bodyPr wrap="square" rtlCol="0">
            <a:spAutoFit/>
          </a:bodyPr>
          <a:lstStyle/>
          <a:p>
            <a:r>
              <a:rPr lang="es-ES" sz="2400" b="1" dirty="0" smtClean="0">
                <a:solidFill>
                  <a:srgbClr val="002060"/>
                </a:solidFill>
              </a:rPr>
              <a:t>2</a:t>
            </a:r>
            <a:endParaRPr lang="es-ES" sz="2400" b="1" dirty="0">
              <a:solidFill>
                <a:srgbClr val="002060"/>
              </a:solidFill>
            </a:endParaRPr>
          </a:p>
        </p:txBody>
      </p:sp>
      <p:cxnSp>
        <p:nvCxnSpPr>
          <p:cNvPr id="17" name="16 Conector recto de flecha"/>
          <p:cNvCxnSpPr/>
          <p:nvPr/>
        </p:nvCxnSpPr>
        <p:spPr>
          <a:xfrm flipV="1">
            <a:off x="6643702" y="3286124"/>
            <a:ext cx="1143008" cy="642942"/>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7929586" y="3143248"/>
            <a:ext cx="500066" cy="461665"/>
          </a:xfrm>
          <a:prstGeom prst="rect">
            <a:avLst/>
          </a:prstGeom>
          <a:noFill/>
        </p:spPr>
        <p:txBody>
          <a:bodyPr wrap="square" rtlCol="0">
            <a:spAutoFit/>
          </a:bodyPr>
          <a:lstStyle/>
          <a:p>
            <a:r>
              <a:rPr lang="es-ES" sz="2400" b="1" dirty="0" smtClean="0">
                <a:solidFill>
                  <a:srgbClr val="002060"/>
                </a:solidFill>
              </a:rPr>
              <a:t>5</a:t>
            </a:r>
            <a:endParaRPr lang="es-ES" sz="2400" b="1"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1"/>
            <a:ext cx="8229600" cy="2257427"/>
          </a:xfrm>
        </p:spPr>
        <p:txBody>
          <a:bodyPr>
            <a:normAutofit fontScale="62500" lnSpcReduction="20000"/>
          </a:bodyPr>
          <a:lstStyle/>
          <a:p>
            <a:pPr algn="just"/>
            <a:r>
              <a:rPr lang="de-DE" dirty="0" smtClean="0">
                <a:solidFill>
                  <a:srgbClr val="2AF634"/>
                </a:solidFill>
              </a:rPr>
              <a:t>Der Golfplatz bietet äußerst spektakuläre Aussichten auf die Naturschönheiten der Landschaft von La Gomera, den Atlantischen Ozean und den Teide auf Teneriffa.</a:t>
            </a:r>
            <a:endParaRPr lang="es-ES" dirty="0" smtClean="0">
              <a:solidFill>
                <a:srgbClr val="2AF634"/>
              </a:solidFill>
            </a:endParaRPr>
          </a:p>
          <a:p>
            <a:pPr algn="just"/>
            <a:endParaRPr lang="es-ES" dirty="0" smtClean="0">
              <a:solidFill>
                <a:srgbClr val="FF0000"/>
              </a:solidFill>
            </a:endParaRPr>
          </a:p>
          <a:p>
            <a:pPr algn="just"/>
            <a:r>
              <a:rPr lang="es-ES" dirty="0" smtClean="0">
                <a:solidFill>
                  <a:srgbClr val="FF0000"/>
                </a:solidFill>
              </a:rPr>
              <a:t>El campo de golf ofrece las vistas más espectaculares de la belleza natural del paisaje gomero, del océano Atlántico y del Teide en Tenerife</a:t>
            </a:r>
            <a:r>
              <a:rPr lang="es-ES" dirty="0">
                <a:solidFill>
                  <a:srgbClr val="FF0000"/>
                </a:solidFill>
              </a:rPr>
              <a:t>. </a:t>
            </a:r>
            <a:r>
              <a:rPr lang="es-ES" dirty="0" smtClean="0">
                <a:solidFill>
                  <a:srgbClr val="FF0000"/>
                </a:solidFill>
              </a:rPr>
              <a:t> </a:t>
            </a:r>
          </a:p>
          <a:p>
            <a:pPr algn="just"/>
            <a:endParaRPr lang="es-ES" sz="2100" dirty="0">
              <a:solidFill>
                <a:srgbClr val="FF0000"/>
              </a:solidFill>
            </a:endParaRPr>
          </a:p>
          <a:p>
            <a:pPr algn="just"/>
            <a:r>
              <a:rPr lang="en-US" sz="2600" dirty="0" smtClean="0"/>
              <a:t>The course offers the most spectacular views of the natural beauty of the landscape of La </a:t>
            </a:r>
            <a:r>
              <a:rPr lang="en-US" sz="2600" dirty="0" err="1" smtClean="0"/>
              <a:t>Gomera</a:t>
            </a:r>
            <a:r>
              <a:rPr lang="en-US" sz="2600" dirty="0" smtClean="0"/>
              <a:t>, the Atlantic Ocean and Mount </a:t>
            </a:r>
            <a:r>
              <a:rPr lang="en-US" sz="2600" dirty="0" err="1" smtClean="0"/>
              <a:t>Teide</a:t>
            </a:r>
            <a:r>
              <a:rPr lang="en-US" sz="2600" dirty="0" smtClean="0"/>
              <a:t> in Tenerife. </a:t>
            </a:r>
          </a:p>
          <a:p>
            <a:endParaRPr lang="es-ES" sz="2200" dirty="0" smtClean="0">
              <a:solidFill>
                <a:srgbClr val="FF0000"/>
              </a:solidFill>
            </a:endParaRPr>
          </a:p>
          <a:p>
            <a:pPr>
              <a:buNone/>
            </a:pPr>
            <a:endParaRPr lang="es-ES" sz="2200" dirty="0"/>
          </a:p>
          <a:p>
            <a:endParaRPr lang="es-ES" dirty="0"/>
          </a:p>
        </p:txBody>
      </p:sp>
      <p:sp>
        <p:nvSpPr>
          <p:cNvPr id="2" name="1 Título"/>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1 </a:t>
            </a:r>
            <a:r>
              <a:rPr lang="en-US" dirty="0" smtClean="0">
                <a:solidFill>
                  <a:srgbClr val="2AF634"/>
                </a:solidFill>
              </a:rPr>
              <a:t>Golf</a:t>
            </a:r>
            <a:r>
              <a:rPr lang="en-US" dirty="0" smtClean="0"/>
              <a:t>/</a:t>
            </a:r>
            <a:r>
              <a:rPr lang="en-US" dirty="0" smtClean="0">
                <a:solidFill>
                  <a:srgbClr val="FF0000"/>
                </a:solidFill>
              </a:rPr>
              <a:t>Golf</a:t>
            </a:r>
            <a:br>
              <a:rPr lang="en-US" dirty="0" smtClean="0">
                <a:solidFill>
                  <a:srgbClr val="FF0000"/>
                </a:solidFill>
              </a:rPr>
            </a:br>
            <a:r>
              <a:rPr lang="en-US" dirty="0" smtClean="0">
                <a:solidFill>
                  <a:srgbClr val="FF0000"/>
                </a:solidFill>
              </a:rPr>
              <a:t>             </a:t>
            </a:r>
            <a:r>
              <a:rPr lang="es-ES" sz="4400" dirty="0" smtClean="0">
                <a:latin typeface="Calibri"/>
                <a:ea typeface="Calibri"/>
                <a:cs typeface="Times New Roman"/>
              </a:rPr>
              <a:t>Tecina Golf</a:t>
            </a:r>
            <a:br>
              <a:rPr lang="es-ES" sz="4400" dirty="0" smtClean="0">
                <a:latin typeface="Calibri"/>
                <a:ea typeface="Calibri"/>
                <a:cs typeface="Times New Roman"/>
              </a:rPr>
            </a:br>
            <a:r>
              <a:rPr lang="es-ES" dirty="0"/>
              <a:t/>
            </a:r>
            <a:br>
              <a:rPr lang="es-ES" dirty="0"/>
            </a:br>
            <a:endParaRPr lang="es-ES" dirty="0"/>
          </a:p>
        </p:txBody>
      </p:sp>
      <p:sp>
        <p:nvSpPr>
          <p:cNvPr id="163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6390" name="Grafik 2"/>
          <p:cNvPicPr>
            <a:picLocks noChangeAspect="1" noChangeArrowheads="1"/>
          </p:cNvPicPr>
          <p:nvPr/>
        </p:nvPicPr>
        <p:blipFill>
          <a:blip r:embed="rId2" cstate="print"/>
          <a:srcRect/>
          <a:stretch>
            <a:fillRect/>
          </a:stretch>
        </p:blipFill>
        <p:spPr bwMode="auto">
          <a:xfrm>
            <a:off x="6660232" y="4340832"/>
            <a:ext cx="1836616" cy="1630254"/>
          </a:xfrm>
          <a:prstGeom prst="rect">
            <a:avLst/>
          </a:prstGeom>
          <a:noFill/>
        </p:spPr>
      </p:pic>
      <p:pic>
        <p:nvPicPr>
          <p:cNvPr id="16393" name="Grafik 1"/>
          <p:cNvPicPr>
            <a:picLocks noChangeAspect="1" noChangeArrowheads="1"/>
          </p:cNvPicPr>
          <p:nvPr/>
        </p:nvPicPr>
        <p:blipFill>
          <a:blip r:embed="rId3" cstate="print"/>
          <a:srcRect/>
          <a:stretch>
            <a:fillRect/>
          </a:stretch>
        </p:blipFill>
        <p:spPr bwMode="auto">
          <a:xfrm>
            <a:off x="4211960" y="4293096"/>
            <a:ext cx="1004164" cy="1976516"/>
          </a:xfrm>
          <a:prstGeom prst="rect">
            <a:avLst/>
          </a:prstGeom>
          <a:noFill/>
          <a:ln w="9525">
            <a:noFill/>
            <a:miter lim="800000"/>
            <a:headEnd/>
            <a:tailEnd/>
          </a:ln>
        </p:spPr>
      </p:pic>
      <p:sp>
        <p:nvSpPr>
          <p:cNvPr id="7" name="6 CuadroTexto"/>
          <p:cNvSpPr txBox="1"/>
          <p:nvPr/>
        </p:nvSpPr>
        <p:spPr>
          <a:xfrm>
            <a:off x="5286380" y="6357958"/>
            <a:ext cx="3571900" cy="253916"/>
          </a:xfrm>
          <a:prstGeom prst="rect">
            <a:avLst/>
          </a:prstGeom>
          <a:noFill/>
        </p:spPr>
        <p:txBody>
          <a:bodyPr wrap="square" rtlCol="0">
            <a:spAutoFit/>
          </a:bodyPr>
          <a:lstStyle/>
          <a:p>
            <a:r>
              <a:rPr lang="en-US" sz="1050" dirty="0" smtClean="0"/>
              <a:t>Ref.: </a:t>
            </a:r>
            <a:r>
              <a:rPr lang="en-US" sz="1050" u="sng" dirty="0" smtClean="0">
                <a:hlinkClick r:id="rId4"/>
              </a:rPr>
              <a:t>http://www.tecinagolf.com/es-ES/index.aspx</a:t>
            </a:r>
            <a:endParaRPr lang="es-ES" sz="1050" dirty="0"/>
          </a:p>
        </p:txBody>
      </p:sp>
      <p:sp>
        <p:nvSpPr>
          <p:cNvPr id="14" name="13 CuadroTexto"/>
          <p:cNvSpPr txBox="1"/>
          <p:nvPr/>
        </p:nvSpPr>
        <p:spPr>
          <a:xfrm>
            <a:off x="2071670" y="6211669"/>
            <a:ext cx="4143404" cy="646331"/>
          </a:xfrm>
          <a:prstGeom prst="rect">
            <a:avLst/>
          </a:prstGeom>
          <a:noFill/>
        </p:spPr>
        <p:txBody>
          <a:bodyPr wrap="square" rtlCol="0">
            <a:spAutoFit/>
          </a:bodyPr>
          <a:lstStyle/>
          <a:p>
            <a:r>
              <a:rPr lang="en-US" sz="900" dirty="0" smtClean="0"/>
              <a:t>Ref.: </a:t>
            </a:r>
            <a:r>
              <a:rPr lang="en-US" sz="900" u="sng" dirty="0" smtClean="0">
                <a:hlinkClick r:id="rId5"/>
              </a:rPr>
              <a:t>http://www.tecinagolf.com/es-ES/tecinagolf/lagomera/islascanarias/mapacampo.aspx</a:t>
            </a:r>
            <a:endParaRPr lang="es-ES" sz="900" dirty="0" smtClean="0"/>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 dirty="0">
                <a:solidFill>
                  <a:srgbClr val="2AF634"/>
                </a:solidFill>
              </a:rPr>
              <a:t>Un lugar maravilloso donde disfrutar el contacto con los animales y la naturaleza.</a:t>
            </a:r>
          </a:p>
          <a:p>
            <a:pPr algn="just"/>
            <a:r>
              <a:rPr lang="es-ES" dirty="0" err="1">
                <a:solidFill>
                  <a:srgbClr val="FF0000"/>
                </a:solidFill>
              </a:rPr>
              <a:t>Ein</a:t>
            </a:r>
            <a:r>
              <a:rPr lang="es-ES" dirty="0">
                <a:solidFill>
                  <a:srgbClr val="FF0000"/>
                </a:solidFill>
              </a:rPr>
              <a:t> </a:t>
            </a:r>
            <a:r>
              <a:rPr lang="es-ES" dirty="0" err="1">
                <a:solidFill>
                  <a:srgbClr val="FF0000"/>
                </a:solidFill>
              </a:rPr>
              <a:t>wunderbarer</a:t>
            </a:r>
            <a:r>
              <a:rPr lang="es-ES" dirty="0">
                <a:solidFill>
                  <a:srgbClr val="FF0000"/>
                </a:solidFill>
              </a:rPr>
              <a:t> </a:t>
            </a:r>
            <a:r>
              <a:rPr lang="es-ES" dirty="0" err="1">
                <a:solidFill>
                  <a:srgbClr val="FF0000"/>
                </a:solidFill>
              </a:rPr>
              <a:t>Ort</a:t>
            </a:r>
            <a:r>
              <a:rPr lang="es-ES" dirty="0">
                <a:solidFill>
                  <a:srgbClr val="FF0000"/>
                </a:solidFill>
              </a:rPr>
              <a:t>, </a:t>
            </a:r>
            <a:r>
              <a:rPr lang="es-ES" dirty="0" err="1">
                <a:solidFill>
                  <a:srgbClr val="FF0000"/>
                </a:solidFill>
              </a:rPr>
              <a:t>um</a:t>
            </a:r>
            <a:r>
              <a:rPr lang="es-ES" dirty="0">
                <a:solidFill>
                  <a:srgbClr val="FF0000"/>
                </a:solidFill>
              </a:rPr>
              <a:t> den </a:t>
            </a:r>
            <a:r>
              <a:rPr lang="es-ES" dirty="0" err="1">
                <a:solidFill>
                  <a:srgbClr val="FF0000"/>
                </a:solidFill>
              </a:rPr>
              <a:t>Kontakt</a:t>
            </a:r>
            <a:r>
              <a:rPr lang="es-ES" dirty="0">
                <a:solidFill>
                  <a:srgbClr val="FF0000"/>
                </a:solidFill>
              </a:rPr>
              <a:t> </a:t>
            </a:r>
            <a:r>
              <a:rPr lang="es-ES" dirty="0" err="1">
                <a:solidFill>
                  <a:srgbClr val="FF0000"/>
                </a:solidFill>
              </a:rPr>
              <a:t>mit</a:t>
            </a:r>
            <a:r>
              <a:rPr lang="es-ES" dirty="0">
                <a:solidFill>
                  <a:srgbClr val="FF0000"/>
                </a:solidFill>
              </a:rPr>
              <a:t> </a:t>
            </a:r>
            <a:r>
              <a:rPr lang="es-ES" dirty="0" err="1">
                <a:solidFill>
                  <a:srgbClr val="FF0000"/>
                </a:solidFill>
              </a:rPr>
              <a:t>Tiere</a:t>
            </a:r>
            <a:r>
              <a:rPr lang="de-DE" dirty="0">
                <a:solidFill>
                  <a:srgbClr val="FF0000"/>
                </a:solidFill>
              </a:rPr>
              <a:t>n und der Natur zu </a:t>
            </a:r>
            <a:r>
              <a:rPr lang="de-DE" dirty="0" smtClean="0">
                <a:solidFill>
                  <a:srgbClr val="FF0000"/>
                </a:solidFill>
              </a:rPr>
              <a:t>genießen.</a:t>
            </a:r>
          </a:p>
          <a:p>
            <a:pPr algn="just"/>
            <a:r>
              <a:rPr lang="en-US" dirty="0" smtClean="0"/>
              <a:t>A wonderful place to enjoy the direct contact with animals and nature.</a:t>
            </a:r>
            <a:endParaRPr lang="en-US" dirty="0"/>
          </a:p>
        </p:txBody>
      </p:sp>
      <p:sp>
        <p:nvSpPr>
          <p:cNvPr id="2" name="1 Título"/>
          <p:cNvSpPr>
            <a:spLocks noGrp="1"/>
          </p:cNvSpPr>
          <p:nvPr>
            <p:ph type="title"/>
          </p:nvPr>
        </p:nvSpPr>
        <p:spPr/>
        <p:txBody>
          <a:bodyPr/>
          <a:lstStyle/>
          <a:p>
            <a:r>
              <a:rPr lang="es-ES" dirty="0"/>
              <a:t>2 </a:t>
            </a:r>
            <a:r>
              <a:rPr lang="es-ES" dirty="0">
                <a:solidFill>
                  <a:srgbClr val="2AF634"/>
                </a:solidFill>
              </a:rPr>
              <a:t>Burro parque</a:t>
            </a:r>
            <a:r>
              <a:rPr lang="es-ES" dirty="0"/>
              <a:t>/</a:t>
            </a:r>
            <a:r>
              <a:rPr lang="es-ES" dirty="0" err="1">
                <a:solidFill>
                  <a:srgbClr val="FF0000"/>
                </a:solidFill>
              </a:rPr>
              <a:t>Eselpark</a:t>
            </a:r>
            <a:endParaRPr lang="es-ES" dirty="0">
              <a:solidFill>
                <a:srgbClr val="FF0000"/>
              </a:solidFill>
            </a:endParaRPr>
          </a:p>
        </p:txBody>
      </p:sp>
      <p:pic>
        <p:nvPicPr>
          <p:cNvPr id="17410" name="Grafik 3"/>
          <p:cNvPicPr>
            <a:picLocks noChangeAspect="1" noChangeArrowheads="1"/>
          </p:cNvPicPr>
          <p:nvPr/>
        </p:nvPicPr>
        <p:blipFill>
          <a:blip r:embed="rId2" cstate="print"/>
          <a:srcRect/>
          <a:stretch>
            <a:fillRect/>
          </a:stretch>
        </p:blipFill>
        <p:spPr bwMode="auto">
          <a:xfrm>
            <a:off x="5364088" y="4149080"/>
            <a:ext cx="3220714" cy="2037629"/>
          </a:xfrm>
          <a:prstGeom prst="rect">
            <a:avLst/>
          </a:prstGeom>
          <a:noFill/>
          <a:ln w="9525">
            <a:noFill/>
            <a:miter lim="800000"/>
            <a:headEnd/>
            <a:tailEnd/>
          </a:ln>
        </p:spPr>
      </p:pic>
      <p:sp>
        <p:nvSpPr>
          <p:cNvPr id="5" name="4 CuadroTexto"/>
          <p:cNvSpPr txBox="1"/>
          <p:nvPr/>
        </p:nvSpPr>
        <p:spPr>
          <a:xfrm>
            <a:off x="3214678" y="6357958"/>
            <a:ext cx="7072362" cy="261610"/>
          </a:xfrm>
          <a:prstGeom prst="rect">
            <a:avLst/>
          </a:prstGeom>
          <a:noFill/>
        </p:spPr>
        <p:txBody>
          <a:bodyPr wrap="square" rtlCol="0">
            <a:spAutoFit/>
          </a:bodyPr>
          <a:lstStyle/>
          <a:p>
            <a:r>
              <a:rPr lang="es-ES" sz="1050" dirty="0" smtClean="0"/>
              <a:t>Ref.: </a:t>
            </a:r>
            <a:r>
              <a:rPr lang="es-ES" sz="1050" u="sng" dirty="0" smtClean="0">
                <a:hlinkClick r:id="rId3"/>
              </a:rPr>
              <a:t>http://burroparque.casasruralesdelagomera.es/rurales.php?id=1286</a:t>
            </a:r>
            <a:r>
              <a:rPr lang="es-ES" sz="1050" dirty="0" smtClean="0"/>
              <a:t> </a:t>
            </a:r>
            <a:endParaRPr lang="es-ES" sz="10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1"/>
            <a:ext cx="8229600" cy="3757626"/>
          </a:xfrm>
        </p:spPr>
        <p:txBody>
          <a:bodyPr>
            <a:normAutofit/>
          </a:bodyPr>
          <a:lstStyle/>
          <a:p>
            <a:pPr algn="just"/>
            <a:r>
              <a:rPr lang="es-ES" sz="1800" dirty="0">
                <a:solidFill>
                  <a:srgbClr val="2AF634"/>
                </a:solidFill>
              </a:rPr>
              <a:t>Los Juegos y deportes tradicionales canarios engloban las diferentes modalidades deportivas practicadas en </a:t>
            </a:r>
            <a:r>
              <a:rPr lang="es-ES" sz="1800" dirty="0" smtClean="0">
                <a:solidFill>
                  <a:srgbClr val="2AF634"/>
                </a:solidFill>
              </a:rPr>
              <a:t>Canarias</a:t>
            </a:r>
            <a:r>
              <a:rPr lang="es-ES" sz="1800" dirty="0">
                <a:solidFill>
                  <a:srgbClr val="2AF634"/>
                </a:solidFill>
              </a:rPr>
              <a:t> </a:t>
            </a:r>
            <a:r>
              <a:rPr lang="es-ES" sz="1800" dirty="0" smtClean="0">
                <a:solidFill>
                  <a:srgbClr val="2AF634"/>
                </a:solidFill>
              </a:rPr>
              <a:t>(España), </a:t>
            </a:r>
            <a:r>
              <a:rPr lang="es-ES" sz="1800" dirty="0">
                <a:solidFill>
                  <a:srgbClr val="2AF634"/>
                </a:solidFill>
              </a:rPr>
              <a:t>en su mayoría de origen rural, que se han ido transformando en actividades lúdicas, en algunos casos para evitar su desaparición y en otros, por simple competencia entre diferentes </a:t>
            </a:r>
            <a:r>
              <a:rPr lang="es-ES" sz="1800" dirty="0" smtClean="0">
                <a:solidFill>
                  <a:srgbClr val="2AF634"/>
                </a:solidFill>
              </a:rPr>
              <a:t>personas.</a:t>
            </a:r>
          </a:p>
          <a:p>
            <a:pPr algn="just"/>
            <a:r>
              <a:rPr lang="de-DE" sz="1400" dirty="0" smtClean="0">
                <a:solidFill>
                  <a:srgbClr val="FF0000"/>
                </a:solidFill>
              </a:rPr>
              <a:t>Die </a:t>
            </a:r>
            <a:r>
              <a:rPr lang="de-DE" sz="1400" dirty="0">
                <a:solidFill>
                  <a:srgbClr val="FF0000"/>
                </a:solidFill>
              </a:rPr>
              <a:t>traditionellen kanarischen Sportarten auf den Kanarischen Inseln (Spanien) sind meist ländlicher Herkunft und haben sich  in Freizeitaktivitäten verwandelt um sein Verschwinden zu verhindern und als </a:t>
            </a:r>
            <a:r>
              <a:rPr lang="de-DE" sz="1400" dirty="0" smtClean="0">
                <a:solidFill>
                  <a:srgbClr val="FF0000"/>
                </a:solidFill>
              </a:rPr>
              <a:t>Wettbewerb.</a:t>
            </a:r>
          </a:p>
          <a:p>
            <a:pPr algn="just"/>
            <a:r>
              <a:rPr lang="en-US" sz="1400" dirty="0" smtClean="0"/>
              <a:t>Traditional </a:t>
            </a:r>
            <a:r>
              <a:rPr lang="en-US" sz="1400" dirty="0" err="1" smtClean="0"/>
              <a:t>Canarian</a:t>
            </a:r>
            <a:r>
              <a:rPr lang="en-US" sz="1400" dirty="0" smtClean="0"/>
              <a:t> games and sports encompass different sports practiced in the Canary Islands (Spain), mostly of rural origin, which have been transformed into recreational activities, in some cases to prevent their disappearance and in others by simple competition between different people</a:t>
            </a:r>
            <a:r>
              <a:rPr lang="en-US" sz="1800" dirty="0" smtClean="0"/>
              <a:t>.</a:t>
            </a:r>
            <a:endParaRPr lang="en-US" sz="1800" dirty="0"/>
          </a:p>
        </p:txBody>
      </p:sp>
      <p:sp>
        <p:nvSpPr>
          <p:cNvPr id="2" name="1 Título"/>
          <p:cNvSpPr>
            <a:spLocks noGrp="1"/>
          </p:cNvSpPr>
          <p:nvPr>
            <p:ph type="title"/>
          </p:nvPr>
        </p:nvSpPr>
        <p:spPr/>
        <p:txBody>
          <a:bodyPr>
            <a:normAutofit fontScale="90000"/>
          </a:bodyPr>
          <a:lstStyle/>
          <a:p>
            <a:r>
              <a:rPr lang="es-ES" dirty="0"/>
              <a:t/>
            </a:r>
            <a:br>
              <a:rPr lang="es-ES" dirty="0"/>
            </a:br>
            <a:r>
              <a:rPr lang="es-ES" dirty="0"/>
              <a:t>3 + 4 </a:t>
            </a:r>
            <a:r>
              <a:rPr lang="es-ES" dirty="0">
                <a:solidFill>
                  <a:srgbClr val="2AF634"/>
                </a:solidFill>
              </a:rPr>
              <a:t>Bola </a:t>
            </a:r>
            <a:r>
              <a:rPr lang="es-ES" dirty="0" smtClean="0">
                <a:solidFill>
                  <a:srgbClr val="2AF634"/>
                </a:solidFill>
              </a:rPr>
              <a:t>canaria</a:t>
            </a:r>
            <a:r>
              <a:rPr lang="es-ES" dirty="0">
                <a:solidFill>
                  <a:srgbClr val="FF0000"/>
                </a:solidFill>
              </a:rPr>
              <a:t>/</a:t>
            </a:r>
            <a:r>
              <a:rPr lang="es-ES" dirty="0" smtClean="0">
                <a:solidFill>
                  <a:srgbClr val="FF0000"/>
                </a:solidFill>
              </a:rPr>
              <a:t>(</a:t>
            </a:r>
            <a:r>
              <a:rPr lang="es-ES" dirty="0" err="1" smtClean="0">
                <a:solidFill>
                  <a:srgbClr val="FF0000"/>
                </a:solidFill>
              </a:rPr>
              <a:t>Boccia-Spiel</a:t>
            </a:r>
            <a:r>
              <a:rPr lang="es-ES" dirty="0">
                <a:solidFill>
                  <a:srgbClr val="FF0000"/>
                </a:solidFill>
              </a:rPr>
              <a:t>)</a:t>
            </a:r>
            <a:r>
              <a:rPr lang="es-ES" dirty="0"/>
              <a:t/>
            </a:r>
            <a:br>
              <a:rPr lang="es-ES" dirty="0"/>
            </a:br>
            <a:endParaRPr lang="es-ES" dirty="0"/>
          </a:p>
        </p:txBody>
      </p:sp>
      <p:pic>
        <p:nvPicPr>
          <p:cNvPr id="18434" name="Grafik 4"/>
          <p:cNvPicPr>
            <a:picLocks noChangeAspect="1" noChangeArrowheads="1"/>
          </p:cNvPicPr>
          <p:nvPr/>
        </p:nvPicPr>
        <p:blipFill>
          <a:blip r:embed="rId2" cstate="print"/>
          <a:srcRect/>
          <a:stretch>
            <a:fillRect/>
          </a:stretch>
        </p:blipFill>
        <p:spPr bwMode="auto">
          <a:xfrm>
            <a:off x="5724128" y="4957911"/>
            <a:ext cx="2134020" cy="1418342"/>
          </a:xfrm>
          <a:prstGeom prst="rect">
            <a:avLst/>
          </a:prstGeom>
          <a:noFill/>
          <a:ln w="9525">
            <a:noFill/>
            <a:miter lim="800000"/>
            <a:headEnd/>
            <a:tailEnd/>
          </a:ln>
        </p:spPr>
      </p:pic>
      <p:sp>
        <p:nvSpPr>
          <p:cNvPr id="5" name="4 CuadroTexto"/>
          <p:cNvSpPr txBox="1"/>
          <p:nvPr/>
        </p:nvSpPr>
        <p:spPr>
          <a:xfrm>
            <a:off x="4857752" y="6357958"/>
            <a:ext cx="6858048" cy="261610"/>
          </a:xfrm>
          <a:prstGeom prst="rect">
            <a:avLst/>
          </a:prstGeom>
          <a:noFill/>
        </p:spPr>
        <p:txBody>
          <a:bodyPr wrap="square" rtlCol="0">
            <a:spAutoFit/>
          </a:bodyPr>
          <a:lstStyle/>
          <a:p>
            <a:r>
              <a:rPr lang="es-ES" sz="1050" dirty="0" smtClean="0"/>
              <a:t>Ref.: </a:t>
            </a:r>
            <a:r>
              <a:rPr lang="es-ES" sz="1050" u="sng" dirty="0" smtClean="0">
                <a:hlinkClick r:id="rId3"/>
              </a:rPr>
              <a:t>http://www.gomeradeportes.com/node/2689</a:t>
            </a:r>
            <a:endParaRPr lang="es-ES" sz="10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1"/>
            <a:ext cx="8229600" cy="3543312"/>
          </a:xfrm>
        </p:spPr>
        <p:txBody>
          <a:bodyPr>
            <a:normAutofit fontScale="25000" lnSpcReduction="20000"/>
          </a:bodyPr>
          <a:lstStyle/>
          <a:p>
            <a:pPr marL="109728" indent="0" algn="just">
              <a:buNone/>
            </a:pPr>
            <a:r>
              <a:rPr lang="es-ES" sz="4800" dirty="0" smtClean="0">
                <a:solidFill>
                  <a:srgbClr val="2AF634"/>
                </a:solidFill>
              </a:rPr>
              <a:t> La </a:t>
            </a:r>
            <a:r>
              <a:rPr lang="es-ES" sz="4800" dirty="0">
                <a:solidFill>
                  <a:srgbClr val="2AF634"/>
                </a:solidFill>
              </a:rPr>
              <a:t>visita botánica es el punto culminante de la estancia en El Cabrito. Hace 20 años que </a:t>
            </a:r>
            <a:r>
              <a:rPr lang="es-ES" sz="4800" dirty="0" err="1">
                <a:solidFill>
                  <a:srgbClr val="2AF634"/>
                </a:solidFill>
              </a:rPr>
              <a:t>Brigitte</a:t>
            </a:r>
            <a:r>
              <a:rPr lang="es-ES" sz="4800" dirty="0">
                <a:solidFill>
                  <a:srgbClr val="2AF634"/>
                </a:solidFill>
              </a:rPr>
              <a:t> inició una nueva cultura agrícola con cultivos biológicos en El Cabrito. Desde entonces, se ha dedicado a la organización del cultivo de verduras y de toda la plantación de frutales.</a:t>
            </a:r>
          </a:p>
          <a:p>
            <a:pPr marL="109728" indent="0" algn="just">
              <a:buNone/>
            </a:pPr>
            <a:r>
              <a:rPr lang="es-ES" sz="4800" dirty="0" err="1">
                <a:solidFill>
                  <a:srgbClr val="2AF634"/>
                </a:solidFill>
              </a:rPr>
              <a:t>Brigitte</a:t>
            </a:r>
            <a:r>
              <a:rPr lang="es-ES" sz="4800" dirty="0">
                <a:solidFill>
                  <a:srgbClr val="2AF634"/>
                </a:solidFill>
              </a:rPr>
              <a:t> les llevará a través de la finca y hablará de la vida en El Cabrito desde hace 50 o 100 años y de los progresos que ha experimentado desde entonces. Les informará sobre la diferencia entre una datilera femenina y masculina, les enseñará dragos, les explicará por qué el plátano tiene esa forma tan peculiar, cómo tratar los parásitos y les hablará de las características de una finca </a:t>
            </a:r>
            <a:r>
              <a:rPr lang="es-ES" sz="4800" dirty="0" smtClean="0">
                <a:solidFill>
                  <a:srgbClr val="2AF634"/>
                </a:solidFill>
              </a:rPr>
              <a:t>canaria. Las </a:t>
            </a:r>
            <a:r>
              <a:rPr lang="es-ES" sz="4800" dirty="0">
                <a:solidFill>
                  <a:srgbClr val="2AF634"/>
                </a:solidFill>
              </a:rPr>
              <a:t>visitas botánicas se realizan cada 7 o 15 días, casi siempre los martes.</a:t>
            </a:r>
          </a:p>
          <a:p>
            <a:pPr marL="109728" indent="0" algn="just">
              <a:buNone/>
            </a:pPr>
            <a:r>
              <a:rPr lang="de-DE" sz="4800" dirty="0">
                <a:solidFill>
                  <a:srgbClr val="FF0000"/>
                </a:solidFill>
              </a:rPr>
              <a:t>Die Botanische Führung ist ein Highlight des Aufenthaltes in El Cabrito. Brigitte, die in El Cabrito vor 20 Jahren eine neue landwirtschaftliche Kultur mit biologischem Anbau begonnen hat, organisiert seit dieser ganzen Zeit den Gemüseanbau, wie auch die gesamte Obstplantage.</a:t>
            </a:r>
            <a:endParaRPr lang="es-ES" sz="4800" dirty="0">
              <a:solidFill>
                <a:srgbClr val="FF0000"/>
              </a:solidFill>
            </a:endParaRPr>
          </a:p>
          <a:p>
            <a:pPr marL="109728" indent="0" algn="just">
              <a:buNone/>
            </a:pPr>
            <a:r>
              <a:rPr lang="de-DE" sz="4800" dirty="0">
                <a:solidFill>
                  <a:srgbClr val="FF0000"/>
                </a:solidFill>
              </a:rPr>
              <a:t>Brigitte führt Sie durch die Finca und erzählt, wie das Leben hier vor 50 und 100 Jahren war. Sie erklärt, wie sich alles seither entwickelt hat, warum es weibliche und männliche Dattelpalmen gibt und wo unsere Drachenbäume stehen. Sie weiß, warum die Banane krumm gewachsen ist, sagt Ihnen, wie wir mit Schädlingen umgehen und möchte Ihnen einen Eindruck davon vermitteln, was das Wesen einer kanarisch-gomerianischen Finca </a:t>
            </a:r>
            <a:r>
              <a:rPr lang="de-DE" sz="4800" dirty="0" smtClean="0">
                <a:solidFill>
                  <a:srgbClr val="FF0000"/>
                </a:solidFill>
              </a:rPr>
              <a:t>ausmacht.</a:t>
            </a:r>
            <a:r>
              <a:rPr lang="es-ES" sz="4800" dirty="0">
                <a:solidFill>
                  <a:srgbClr val="FF0000"/>
                </a:solidFill>
              </a:rPr>
              <a:t> </a:t>
            </a:r>
            <a:r>
              <a:rPr lang="de-DE" sz="4800" dirty="0" smtClean="0">
                <a:solidFill>
                  <a:srgbClr val="FF0000"/>
                </a:solidFill>
              </a:rPr>
              <a:t>Die </a:t>
            </a:r>
            <a:r>
              <a:rPr lang="de-DE" sz="4800" dirty="0">
                <a:solidFill>
                  <a:srgbClr val="FF0000"/>
                </a:solidFill>
              </a:rPr>
              <a:t>Führung findet alle 1 bis 2 Wochen statt. </a:t>
            </a:r>
            <a:endParaRPr lang="de-DE" sz="4800" dirty="0" smtClean="0">
              <a:solidFill>
                <a:srgbClr val="FF0000"/>
              </a:solidFill>
            </a:endParaRPr>
          </a:p>
          <a:p>
            <a:pPr marL="109728" indent="0" algn="just">
              <a:buNone/>
            </a:pPr>
            <a:r>
              <a:rPr lang="de-DE" sz="4800" dirty="0"/>
              <a:t>The botanical tour is the </a:t>
            </a:r>
            <a:r>
              <a:rPr lang="de-DE" sz="4800" dirty="0" smtClean="0"/>
              <a:t>„must“ of your </a:t>
            </a:r>
            <a:r>
              <a:rPr lang="de-DE" sz="4800" dirty="0"/>
              <a:t>stay in </a:t>
            </a:r>
            <a:r>
              <a:rPr lang="de-DE" sz="4800" dirty="0" smtClean="0"/>
              <a:t>El Cabrito. </a:t>
            </a:r>
            <a:r>
              <a:rPr lang="de-DE" sz="4800" dirty="0"/>
              <a:t>20 </a:t>
            </a:r>
            <a:r>
              <a:rPr lang="de-DE" sz="4800" dirty="0" smtClean="0"/>
              <a:t>years ago, </a:t>
            </a:r>
            <a:r>
              <a:rPr lang="de-DE" sz="4800" dirty="0"/>
              <a:t>Brigitte started a new farming culture with biological crop </a:t>
            </a:r>
            <a:r>
              <a:rPr lang="de-DE" sz="4800" dirty="0" smtClean="0"/>
              <a:t> in El Cabrito. </a:t>
            </a:r>
            <a:r>
              <a:rPr lang="de-DE" sz="4800" dirty="0"/>
              <a:t>Since then, </a:t>
            </a:r>
            <a:r>
              <a:rPr lang="de-DE" sz="4800" dirty="0" smtClean="0"/>
              <a:t>she </a:t>
            </a:r>
            <a:r>
              <a:rPr lang="de-DE" sz="4800" dirty="0"/>
              <a:t>has devoted </a:t>
            </a:r>
            <a:r>
              <a:rPr lang="de-DE" sz="4800" dirty="0" smtClean="0"/>
              <a:t>herself </a:t>
            </a:r>
            <a:r>
              <a:rPr lang="de-DE" sz="4800" dirty="0"/>
              <a:t>to </a:t>
            </a:r>
            <a:r>
              <a:rPr lang="de-DE" sz="4800" dirty="0" smtClean="0"/>
              <a:t>grow </a:t>
            </a:r>
            <a:r>
              <a:rPr lang="de-DE" sz="4800" dirty="0"/>
              <a:t>vegetables and </a:t>
            </a:r>
            <a:r>
              <a:rPr lang="de-DE" sz="4800" dirty="0" smtClean="0"/>
              <a:t>to plant </a:t>
            </a:r>
            <a:r>
              <a:rPr lang="de-DE" sz="4800" dirty="0"/>
              <a:t>fruit </a:t>
            </a:r>
            <a:r>
              <a:rPr lang="de-DE" sz="4800" dirty="0" smtClean="0"/>
              <a:t>trees.</a:t>
            </a:r>
            <a:endParaRPr lang="de-DE" sz="4800" dirty="0"/>
          </a:p>
          <a:p>
            <a:pPr marL="109728" indent="0" algn="just">
              <a:buNone/>
            </a:pPr>
            <a:r>
              <a:rPr lang="de-DE" sz="4800" dirty="0"/>
              <a:t>Brigitte will take </a:t>
            </a:r>
            <a:r>
              <a:rPr lang="de-DE" sz="4800" dirty="0" smtClean="0"/>
              <a:t>you around the </a:t>
            </a:r>
            <a:r>
              <a:rPr lang="de-DE" sz="4800" dirty="0"/>
              <a:t>farm and talk about life in </a:t>
            </a:r>
            <a:r>
              <a:rPr lang="de-DE" sz="4800" dirty="0" smtClean="0"/>
              <a:t>El Cabrito in the last 50 </a:t>
            </a:r>
            <a:r>
              <a:rPr lang="de-DE" sz="4800" dirty="0"/>
              <a:t>or 100 </a:t>
            </a:r>
            <a:r>
              <a:rPr lang="de-DE" sz="4800" dirty="0" smtClean="0"/>
              <a:t>years and </a:t>
            </a:r>
            <a:r>
              <a:rPr lang="de-DE" sz="4800" dirty="0"/>
              <a:t>the progress </a:t>
            </a:r>
            <a:r>
              <a:rPr lang="de-DE" sz="4800" dirty="0" smtClean="0"/>
              <a:t>that it </a:t>
            </a:r>
            <a:r>
              <a:rPr lang="de-DE" sz="4800" dirty="0"/>
              <a:t>has </a:t>
            </a:r>
            <a:r>
              <a:rPr lang="de-DE" sz="4800" dirty="0" smtClean="0"/>
              <a:t>undergone. She will explain </a:t>
            </a:r>
            <a:r>
              <a:rPr lang="de-DE" sz="4800" dirty="0"/>
              <a:t>the difference between a male and female date </a:t>
            </a:r>
            <a:r>
              <a:rPr lang="de-DE" sz="4800" dirty="0" smtClean="0"/>
              <a:t>palm; will show you dragon </a:t>
            </a:r>
            <a:r>
              <a:rPr lang="de-DE" sz="4800" dirty="0"/>
              <a:t>trees, </a:t>
            </a:r>
            <a:r>
              <a:rPr lang="de-DE" sz="4800" dirty="0" smtClean="0"/>
              <a:t>and will </a:t>
            </a:r>
            <a:r>
              <a:rPr lang="de-DE" sz="4800" dirty="0"/>
              <a:t>explain why the banana has this peculiar </a:t>
            </a:r>
            <a:r>
              <a:rPr lang="de-DE" sz="4800" dirty="0" smtClean="0"/>
              <a:t>form; she will tell you how </a:t>
            </a:r>
            <a:r>
              <a:rPr lang="de-DE" sz="4800" dirty="0"/>
              <a:t>to treat parasites and </a:t>
            </a:r>
            <a:r>
              <a:rPr lang="de-DE" sz="4800" dirty="0" smtClean="0"/>
              <a:t>will speak about </a:t>
            </a:r>
            <a:r>
              <a:rPr lang="de-DE" sz="4800" dirty="0"/>
              <a:t>the characteristics of a Canarian finca.</a:t>
            </a:r>
          </a:p>
          <a:p>
            <a:pPr marL="109728" indent="0" algn="just">
              <a:buNone/>
            </a:pPr>
            <a:r>
              <a:rPr lang="de-DE" sz="4800" dirty="0"/>
              <a:t>The botanical tours are conducted every </a:t>
            </a:r>
            <a:r>
              <a:rPr lang="de-DE" sz="4800" dirty="0" smtClean="0"/>
              <a:t>week or fortnight, usually on </a:t>
            </a:r>
            <a:r>
              <a:rPr lang="de-DE" sz="4800" dirty="0"/>
              <a:t>Tuesdays.</a:t>
            </a:r>
            <a:endParaRPr lang="de-DE" sz="4800" dirty="0" smtClean="0"/>
          </a:p>
        </p:txBody>
      </p:sp>
      <p:sp>
        <p:nvSpPr>
          <p:cNvPr id="2" name="1 Título"/>
          <p:cNvSpPr>
            <a:spLocks noGrp="1"/>
          </p:cNvSpPr>
          <p:nvPr>
            <p:ph type="title"/>
          </p:nvPr>
        </p:nvSpPr>
        <p:spPr/>
        <p:txBody>
          <a:bodyPr>
            <a:normAutofit fontScale="90000"/>
          </a:bodyPr>
          <a:lstStyle/>
          <a:p>
            <a:r>
              <a:rPr lang="es-ES" dirty="0"/>
              <a:t>5 </a:t>
            </a:r>
            <a:r>
              <a:rPr lang="es-ES" dirty="0">
                <a:solidFill>
                  <a:srgbClr val="2AF634"/>
                </a:solidFill>
              </a:rPr>
              <a:t>Visita botánica</a:t>
            </a:r>
            <a:r>
              <a:rPr lang="es-ES" dirty="0"/>
              <a:t>/</a:t>
            </a:r>
            <a:r>
              <a:rPr lang="es-ES" dirty="0" err="1">
                <a:solidFill>
                  <a:srgbClr val="FF0000"/>
                </a:solidFill>
              </a:rPr>
              <a:t>Botanik</a:t>
            </a:r>
            <a:r>
              <a:rPr lang="es-ES" dirty="0">
                <a:solidFill>
                  <a:srgbClr val="FF0000"/>
                </a:solidFill>
              </a:rPr>
              <a:t> </a:t>
            </a:r>
            <a:r>
              <a:rPr lang="es-ES" dirty="0" err="1">
                <a:solidFill>
                  <a:srgbClr val="FF0000"/>
                </a:solidFill>
              </a:rPr>
              <a:t>Besuch</a:t>
            </a:r>
            <a:endParaRPr lang="es-ES" dirty="0">
              <a:solidFill>
                <a:srgbClr val="FF0000"/>
              </a:solidFill>
            </a:endParaRPr>
          </a:p>
        </p:txBody>
      </p:sp>
      <p:pic>
        <p:nvPicPr>
          <p:cNvPr id="19458" name="Grafik 5"/>
          <p:cNvPicPr>
            <a:picLocks noChangeAspect="1" noChangeArrowheads="1"/>
          </p:cNvPicPr>
          <p:nvPr/>
        </p:nvPicPr>
        <p:blipFill>
          <a:blip r:embed="rId2" cstate="print"/>
          <a:srcRect/>
          <a:stretch>
            <a:fillRect/>
          </a:stretch>
        </p:blipFill>
        <p:spPr bwMode="auto">
          <a:xfrm>
            <a:off x="6588224" y="5157192"/>
            <a:ext cx="1886992" cy="1556792"/>
          </a:xfrm>
          <a:prstGeom prst="rect">
            <a:avLst/>
          </a:prstGeom>
          <a:noFill/>
          <a:ln w="9525">
            <a:noFill/>
            <a:miter lim="800000"/>
            <a:headEnd/>
            <a:tailEnd/>
          </a:ln>
        </p:spPr>
      </p:pic>
      <p:sp>
        <p:nvSpPr>
          <p:cNvPr id="7" name="6 CuadroTexto"/>
          <p:cNvSpPr txBox="1"/>
          <p:nvPr/>
        </p:nvSpPr>
        <p:spPr>
          <a:xfrm>
            <a:off x="3357554" y="6215082"/>
            <a:ext cx="3286148" cy="854080"/>
          </a:xfrm>
          <a:prstGeom prst="rect">
            <a:avLst/>
          </a:prstGeom>
          <a:noFill/>
        </p:spPr>
        <p:txBody>
          <a:bodyPr wrap="square" rtlCol="0">
            <a:spAutoFit/>
          </a:bodyPr>
          <a:lstStyle/>
          <a:p>
            <a:r>
              <a:rPr lang="en-US" sz="1050" dirty="0" smtClean="0"/>
              <a:t>Ref: </a:t>
            </a:r>
            <a:r>
              <a:rPr lang="en-US" sz="1050" u="sng" dirty="0" smtClean="0">
                <a:hlinkClick r:id="rId3"/>
              </a:rPr>
              <a:t>http://www.elcabrito.es/hotel-el-cabrito/activities/the-botanical-tour.html?L=2%2Frobots.txt</a:t>
            </a:r>
            <a:r>
              <a:rPr lang="en-US" sz="1050" dirty="0" smtClean="0"/>
              <a:t> </a:t>
            </a:r>
            <a:endParaRPr lang="es-ES" sz="1050" dirty="0" smtClean="0"/>
          </a:p>
          <a:p>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omeranoticias.com/sites/default/files/imagecache/fullnode/la%20rienda.jpg"/>
          <p:cNvPicPr>
            <a:picLocks noChangeAspect="1" noChangeArrowheads="1"/>
          </p:cNvPicPr>
          <p:nvPr/>
        </p:nvPicPr>
        <p:blipFill>
          <a:blip r:embed="rId2" cstate="print"/>
          <a:srcRect/>
          <a:stretch>
            <a:fillRect/>
          </a:stretch>
        </p:blipFill>
        <p:spPr bwMode="auto">
          <a:xfrm>
            <a:off x="5508104" y="2492896"/>
            <a:ext cx="3192289" cy="2122873"/>
          </a:xfrm>
          <a:prstGeom prst="rect">
            <a:avLst/>
          </a:prstGeom>
          <a:noFill/>
        </p:spPr>
      </p:pic>
      <p:sp>
        <p:nvSpPr>
          <p:cNvPr id="2" name="Marcador de contenido 1"/>
          <p:cNvSpPr>
            <a:spLocks noGrp="1"/>
          </p:cNvSpPr>
          <p:nvPr>
            <p:ph idx="1"/>
          </p:nvPr>
        </p:nvSpPr>
        <p:spPr>
          <a:xfrm>
            <a:off x="457200" y="1481328"/>
            <a:ext cx="8229600" cy="4755984"/>
          </a:xfrm>
        </p:spPr>
        <p:txBody>
          <a:bodyPr>
            <a:normAutofit fontScale="92500" lnSpcReduction="20000"/>
          </a:bodyPr>
          <a:lstStyle/>
          <a:p>
            <a:r>
              <a:rPr lang="es-ES" sz="2000" dirty="0" smtClean="0">
                <a:solidFill>
                  <a:schemeClr val="accent1"/>
                </a:solidFill>
              </a:rPr>
              <a:t>La Rienda le ofrece clases de equitación para principiantes, paseos en caballo y </a:t>
            </a:r>
            <a:r>
              <a:rPr lang="es-ES" sz="2000" dirty="0" err="1" smtClean="0">
                <a:solidFill>
                  <a:schemeClr val="accent1"/>
                </a:solidFill>
              </a:rPr>
              <a:t>ponny</a:t>
            </a:r>
            <a:r>
              <a:rPr lang="es-ES" sz="2000" dirty="0" smtClean="0">
                <a:solidFill>
                  <a:schemeClr val="accent1"/>
                </a:solidFill>
              </a:rPr>
              <a:t>, cumpleaños; un magnífico sitio donde pasar un día en familia, con amigos…</a:t>
            </a:r>
          </a:p>
          <a:p>
            <a:pPr>
              <a:buNone/>
            </a:pPr>
            <a:endParaRPr lang="es-ES" sz="2000" dirty="0" smtClean="0">
              <a:solidFill>
                <a:schemeClr val="accent1"/>
              </a:solidFill>
            </a:endParaRPr>
          </a:p>
          <a:p>
            <a:r>
              <a:rPr lang="de-DE" sz="2000" b="1" dirty="0" smtClean="0">
                <a:solidFill>
                  <a:srgbClr val="FF0000"/>
                </a:solidFill>
              </a:rPr>
              <a:t>La Rienda bietet Anfängerreitunterricht, Ausritte und Ponyreiten, Kindergeburtstage an; der ideale Ort um einen Tag mit der Familie oder mit Freunden zu verbringen.</a:t>
            </a:r>
          </a:p>
          <a:p>
            <a:endParaRPr lang="de-DE" sz="2000" dirty="0" smtClean="0">
              <a:solidFill>
                <a:srgbClr val="FF0000"/>
              </a:solidFill>
            </a:endParaRPr>
          </a:p>
          <a:p>
            <a:r>
              <a:rPr lang="en-US" sz="2000" b="1" dirty="0" smtClean="0">
                <a:solidFill>
                  <a:srgbClr val="FFC000"/>
                </a:solidFill>
              </a:rPr>
              <a:t>La </a:t>
            </a:r>
            <a:r>
              <a:rPr lang="en-US" sz="2000" b="1" dirty="0" err="1" smtClean="0">
                <a:solidFill>
                  <a:srgbClr val="FFC000"/>
                </a:solidFill>
              </a:rPr>
              <a:t>Rienda</a:t>
            </a:r>
            <a:r>
              <a:rPr lang="en-US" sz="2000" b="1" dirty="0" smtClean="0">
                <a:solidFill>
                  <a:srgbClr val="FFC000"/>
                </a:solidFill>
              </a:rPr>
              <a:t> offers riding lessons for beginners, ridings on horses or </a:t>
            </a:r>
            <a:r>
              <a:rPr lang="en-US" sz="2000" b="1" dirty="0" err="1" smtClean="0">
                <a:solidFill>
                  <a:srgbClr val="FFC000"/>
                </a:solidFill>
              </a:rPr>
              <a:t>ponnies</a:t>
            </a:r>
            <a:r>
              <a:rPr lang="en-US" sz="2000" b="1" dirty="0" smtClean="0">
                <a:solidFill>
                  <a:srgbClr val="FFC000"/>
                </a:solidFill>
              </a:rPr>
              <a:t>, birthday parties... Have a fantastic day here with friends and relatives.</a:t>
            </a:r>
          </a:p>
          <a:p>
            <a:endParaRPr lang="de-DE" sz="2000" dirty="0" smtClean="0">
              <a:solidFill>
                <a:srgbClr val="FF0000"/>
              </a:solidFill>
            </a:endParaRPr>
          </a:p>
          <a:p>
            <a:endParaRPr lang="de-DE" sz="2000" dirty="0" smtClean="0">
              <a:solidFill>
                <a:srgbClr val="FF0000"/>
              </a:solidFill>
            </a:endParaRPr>
          </a:p>
          <a:p>
            <a:endParaRPr lang="de-DE" sz="2000" dirty="0" smtClean="0">
              <a:solidFill>
                <a:srgbClr val="FF0000"/>
              </a:solidFill>
            </a:endParaRPr>
          </a:p>
          <a:p>
            <a:endParaRPr lang="de-DE" sz="1050" dirty="0" smtClean="0"/>
          </a:p>
          <a:p>
            <a:endParaRPr lang="de-DE" sz="1050" dirty="0" smtClean="0"/>
          </a:p>
          <a:p>
            <a:endParaRPr lang="de-DE" sz="1050" dirty="0" smtClean="0"/>
          </a:p>
          <a:p>
            <a:r>
              <a:rPr lang="de-DE" sz="1050" dirty="0" smtClean="0"/>
              <a:t>Ref.: </a:t>
            </a:r>
            <a:r>
              <a:rPr lang="de-DE" sz="1050" u="sng" dirty="0" smtClean="0">
                <a:solidFill>
                  <a:srgbClr val="FFC000"/>
                </a:solidFill>
              </a:rPr>
              <a:t>http://www.gomeranoticias.com/article/la-cuadra-%E2%80%98la-rienda%E2%80%99-en-san-sebastian-de-la-gomera-abre-la-inscripcion-para-su-%E2%80%98ii-campamen</a:t>
            </a:r>
            <a:endParaRPr lang="es-ES" sz="1050" u="sng" dirty="0" smtClean="0">
              <a:solidFill>
                <a:srgbClr val="FFC000"/>
              </a:solidFill>
            </a:endParaRPr>
          </a:p>
          <a:p>
            <a:pPr>
              <a:buNone/>
            </a:pPr>
            <a:endParaRPr lang="es-ES" dirty="0" smtClean="0">
              <a:solidFill>
                <a:schemeClr val="accent1"/>
              </a:solidFill>
            </a:endParaRPr>
          </a:p>
        </p:txBody>
      </p:sp>
      <p:sp>
        <p:nvSpPr>
          <p:cNvPr id="3" name="Título 2"/>
          <p:cNvSpPr>
            <a:spLocks noGrp="1"/>
          </p:cNvSpPr>
          <p:nvPr>
            <p:ph type="title"/>
          </p:nvPr>
        </p:nvSpPr>
        <p:spPr/>
        <p:txBody>
          <a:bodyPr/>
          <a:lstStyle/>
          <a:p>
            <a:r>
              <a:rPr lang="es-ES" dirty="0" smtClean="0">
                <a:solidFill>
                  <a:schemeClr val="accent1"/>
                </a:solidFill>
              </a:rPr>
              <a:t>Rienda</a:t>
            </a:r>
            <a:r>
              <a:rPr lang="es-ES" dirty="0" smtClean="0"/>
              <a:t>/</a:t>
            </a:r>
            <a:r>
              <a:rPr lang="de-DE" dirty="0" smtClean="0">
                <a:solidFill>
                  <a:srgbClr val="EA157A"/>
                </a:solidFill>
              </a:rPr>
              <a:t>Reiten</a:t>
            </a:r>
            <a:endParaRPr lang="es-ES" dirty="0">
              <a:solidFill>
                <a:srgbClr val="EA157A"/>
              </a:solidFill>
            </a:endParaRPr>
          </a:p>
        </p:txBody>
      </p:sp>
    </p:spTree>
    <p:extLst>
      <p:ext uri="{BB962C8B-B14F-4D97-AF65-F5344CB8AC3E}">
        <p14:creationId xmlns:p14="http://schemas.microsoft.com/office/powerpoint/2010/main" val="3292176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642918"/>
            <a:ext cx="8229600" cy="4525963"/>
          </a:xfrm>
        </p:spPr>
        <p:txBody>
          <a:bodyPr/>
          <a:lstStyle/>
          <a:p>
            <a:pPr>
              <a:buNone/>
            </a:pPr>
            <a:endParaRPr lang="es-ES" dirty="0" smtClean="0"/>
          </a:p>
          <a:p>
            <a:r>
              <a:rPr lang="de-DE" dirty="0" smtClean="0"/>
              <a:t>Diego 4°</a:t>
            </a:r>
            <a:endParaRPr lang="es-ES" dirty="0" smtClean="0"/>
          </a:p>
          <a:p>
            <a:r>
              <a:rPr lang="de-DE" dirty="0" smtClean="0"/>
              <a:t>Rayco 3°</a:t>
            </a:r>
            <a:endParaRPr lang="es-ES" dirty="0" smtClean="0"/>
          </a:p>
          <a:p>
            <a:r>
              <a:rPr lang="de-DE" dirty="0" smtClean="0"/>
              <a:t>Brian 2°</a:t>
            </a:r>
            <a:endParaRPr lang="es-ES" dirty="0" smtClean="0"/>
          </a:p>
          <a:p>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447</Words>
  <Application>Microsoft Office PowerPoint</Application>
  <PresentationFormat>Bildschirmpräsentation (4:3)</PresentationFormat>
  <Paragraphs>52</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Concurrencia</vt:lpstr>
      <vt:lpstr>PowerPoint-Präsentation</vt:lpstr>
      <vt:lpstr>PowerPoint-Präsentation</vt:lpstr>
      <vt:lpstr>PowerPoint-Präsentation</vt:lpstr>
      <vt:lpstr>  1 Golf/Golf              Tecina Golf  </vt:lpstr>
      <vt:lpstr>2 Burro parque/Eselpark</vt:lpstr>
      <vt:lpstr> 3 + 4 Bola canaria/(Boccia-Spiel) </vt:lpstr>
      <vt:lpstr>5 Visita botánica/Botanik Besuch</vt:lpstr>
      <vt:lpstr>Rienda/Reiten</vt:lpstr>
      <vt:lpstr>PowerPoint-Präsentation</vt:lpstr>
    </vt:vector>
  </TitlesOfParts>
  <Company>Gobierno de Canarias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u_38011613</dc:creator>
  <cp:lastModifiedBy>karin</cp:lastModifiedBy>
  <cp:revision>21</cp:revision>
  <dcterms:created xsi:type="dcterms:W3CDTF">2014-03-06T09:11:35Z</dcterms:created>
  <dcterms:modified xsi:type="dcterms:W3CDTF">2015-04-03T09:41:22Z</dcterms:modified>
</cp:coreProperties>
</file>