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0" r:id="rId4"/>
    <p:sldId id="324" r:id="rId5"/>
    <p:sldId id="313" r:id="rId6"/>
    <p:sldId id="316" r:id="rId7"/>
    <p:sldId id="315" r:id="rId8"/>
    <p:sldId id="314" r:id="rId9"/>
    <p:sldId id="267" r:id="rId10"/>
    <p:sldId id="317" r:id="rId11"/>
    <p:sldId id="285" r:id="rId12"/>
    <p:sldId id="286" r:id="rId13"/>
    <p:sldId id="318" r:id="rId14"/>
    <p:sldId id="319" r:id="rId15"/>
    <p:sldId id="294" r:id="rId16"/>
    <p:sldId id="295" r:id="rId17"/>
    <p:sldId id="320" r:id="rId18"/>
    <p:sldId id="322" r:id="rId19"/>
    <p:sldId id="323" r:id="rId20"/>
    <p:sldId id="325" r:id="rId21"/>
    <p:sldId id="287" r:id="rId22"/>
    <p:sldId id="288" r:id="rId23"/>
    <p:sldId id="289" r:id="rId24"/>
    <p:sldId id="32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030" autoAdjust="0"/>
  </p:normalViewPr>
  <p:slideViewPr>
    <p:cSldViewPr snapToGrid="0" snapToObjects="1">
      <p:cViewPr varScale="1">
        <p:scale>
          <a:sx n="83" d="100"/>
          <a:sy n="83" d="100"/>
        </p:scale>
        <p:origin x="-3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A1479-4EFA-DD4A-A910-D5B97F935E89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D8E31-7674-AB4A-95D4-9C4C71E7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8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94F71-DE79-4EBE-9110-E92D613059A0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Sample</a:t>
            </a:r>
          </a:p>
          <a:p>
            <a:r>
              <a:rPr lang="en-US" dirty="0" smtClean="0"/>
              <a:t>Add Security</a:t>
            </a:r>
          </a:p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8E31-7674-AB4A-95D4-9C4C71E72A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7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password</a:t>
            </a:r>
          </a:p>
          <a:p>
            <a:r>
              <a:rPr lang="en-US" dirty="0" err="1" smtClean="0"/>
              <a:t>WebSecurityConfigurer</a:t>
            </a:r>
            <a:r>
              <a:rPr lang="en-US" baseline="0" dirty="0" err="1" smtClean="0"/>
              <a:t>Adapter</a:t>
            </a:r>
            <a:endParaRPr lang="en-US" baseline="0" dirty="0" smtClean="0"/>
          </a:p>
          <a:p>
            <a:r>
              <a:rPr lang="en-US" baseline="0" dirty="0" smtClean="0"/>
              <a:t>Log Out</a:t>
            </a:r>
            <a:endParaRPr lang="en-US" dirty="0" smtClean="0"/>
          </a:p>
          <a:p>
            <a:r>
              <a:rPr lang="en-US" baseline="0" dirty="0" smtClean="0"/>
              <a:t>Custom Log In Page</a:t>
            </a:r>
          </a:p>
          <a:p>
            <a:r>
              <a:rPr lang="en-US" dirty="0" smtClean="0"/>
              <a:t>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UserDetails</a:t>
            </a:r>
            <a:endParaRPr lang="en-US" baseline="0" dirty="0" smtClean="0"/>
          </a:p>
          <a:p>
            <a:r>
              <a:rPr lang="en-US" baseline="0" dirty="0" smtClean="0"/>
              <a:t>Add admin resource</a:t>
            </a:r>
          </a:p>
          <a:p>
            <a:r>
              <a:rPr lang="en-US" baseline="0" dirty="0" smtClean="0"/>
              <a:t>Catch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8E31-7674-AB4A-95D4-9C4C71E72A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7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92E20-9F85-46E3-8132-79ADBF2DCD92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92E20-9F85-46E3-8132-79ADBF2DCD92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92E20-9F85-46E3-8132-79ADBF2DCD92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8E31-7674-AB4A-95D4-9C4C71E72A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7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9036" cy="3333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1" y="786384"/>
            <a:ext cx="8539037" cy="5010912"/>
          </a:xfrm>
        </p:spPr>
        <p:txBody>
          <a:bodyPr/>
          <a:lstStyle>
            <a:lvl1pPr marL="233363" indent="-233363">
              <a:buClr>
                <a:srgbClr val="387C2C"/>
              </a:buClr>
              <a:buFont typeface="Wingdings" pitchFamily="2" charset="2"/>
              <a:buChar char="§"/>
              <a:defRPr/>
            </a:lvl1pPr>
            <a:lvl2pPr>
              <a:buClr>
                <a:srgbClr val="387C2C"/>
              </a:buClr>
              <a:defRPr/>
            </a:lvl2pPr>
            <a:lvl3pPr>
              <a:buClr>
                <a:srgbClr val="387C2C"/>
              </a:buClr>
              <a:defRPr/>
            </a:lvl3pPr>
            <a:lvl4pPr>
              <a:buClr>
                <a:srgbClr val="387C2C"/>
              </a:buClr>
              <a:defRPr/>
            </a:lvl4pPr>
            <a:lvl5pPr>
              <a:buClr>
                <a:srgbClr val="387C2C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40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5730-27B7-5648-A488-344FB414D66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9B65-66A8-8C4A-9883-DDDC975D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8000"/>
                </a:solidFill>
              </a:rPr>
              <a:t>Boot Hacks – Security Fundamentals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Rob </a:t>
            </a: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Winch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rob_winch</a:t>
            </a: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1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396875" y="2676525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87C2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FilterChainProxy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87C2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2725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70595"/>
            <a:ext cx="8539036" cy="3333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FilterChainProxy</a:t>
            </a:r>
            <a:r>
              <a:rPr lang="en-US" dirty="0" smtClean="0"/>
              <a:t>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751" y="1085529"/>
            <a:ext cx="8539037" cy="5010912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6538" y="1519932"/>
            <a:ext cx="8486775" cy="4170392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lIns="90000" tIns="49031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doFilter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ServletRequest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request, 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ServletResponse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response,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FilterChain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chain)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… {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Filter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[] delegates =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lookupDelegates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(request);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for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(Filter delegate : delegates) {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delegate.doFilter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(request, response, chain);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(delegate does not invoke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chain.doFilter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)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}</a:t>
            </a:r>
            <a:endParaRPr lang="en-US" sz="2000" dirty="0" smtClean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chain.doFilter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(request, response)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}</a:t>
            </a:r>
            <a:endParaRPr lang="en-US" sz="2000" dirty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22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86590"/>
            <a:ext cx="8539036" cy="33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Unauthenticated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63962" y="2250290"/>
            <a:ext cx="1630363" cy="495300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FilterChainProxy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293688" y="2509053"/>
            <a:ext cx="3452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3075" y="2129640"/>
            <a:ext cx="18415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sz="16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GET </a:t>
            </a:r>
            <a:r>
              <a:rPr lang="en-US" sz="16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/messages/</a:t>
            </a:r>
            <a:endParaRPr lang="en-US" sz="16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77111" y="2745591"/>
            <a:ext cx="45719" cy="8418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01"/>
              </a:cxn>
            </a:cxnLst>
            <a:rect l="0" t="0" r="r" b="b"/>
            <a:pathLst>
              <a:path w="1" h="1502">
                <a:moveTo>
                  <a:pt x="0" y="0"/>
                </a:moveTo>
                <a:lnTo>
                  <a:pt x="0" y="150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3075" y="1493053"/>
            <a:ext cx="1825625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4404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HTTP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43200" y="1493053"/>
            <a:ext cx="3932238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4404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Request Processing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786432" y="3587412"/>
            <a:ext cx="1554162" cy="495300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14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Exception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1400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TranslationFilter</a:t>
            </a:r>
            <a:endParaRPr lang="en-US" sz="1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21113" y="4553827"/>
            <a:ext cx="1554162" cy="495300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Security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FilterInterceptor</a:t>
            </a:r>
            <a:endParaRPr lang="en-US" sz="16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613025" y="1464478"/>
            <a:ext cx="6350" cy="475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362450" y="4117264"/>
            <a:ext cx="1588" cy="395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96"/>
              </a:cxn>
            </a:cxnLst>
            <a:rect l="0" t="0" r="r" b="b"/>
            <a:pathLst>
              <a:path w="1" h="1097">
                <a:moveTo>
                  <a:pt x="0" y="0"/>
                </a:moveTo>
                <a:lnTo>
                  <a:pt x="0" y="109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4889500" y="4126789"/>
            <a:ext cx="1588" cy="395288"/>
          </a:xfrm>
          <a:custGeom>
            <a:avLst/>
            <a:gdLst/>
            <a:ahLst/>
            <a:cxnLst>
              <a:cxn ang="0">
                <a:pos x="0" y="1096"/>
              </a:cxn>
              <a:cxn ang="0">
                <a:pos x="0" y="0"/>
              </a:cxn>
            </a:cxnLst>
            <a:rect l="0" t="0" r="r" b="b"/>
            <a:pathLst>
              <a:path w="1" h="1097">
                <a:moveTo>
                  <a:pt x="0" y="109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2208" y="3507435"/>
            <a:ext cx="3470275" cy="346075"/>
            <a:chOff x="282208" y="3507435"/>
            <a:chExt cx="3470275" cy="346075"/>
          </a:xfrm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82208" y="3805885"/>
              <a:ext cx="3470275" cy="0"/>
            </a:xfrm>
            <a:custGeom>
              <a:avLst/>
              <a:gdLst/>
              <a:ahLst/>
              <a:cxnLst>
                <a:cxn ang="0">
                  <a:pos x="9639" y="76"/>
                </a:cxn>
                <a:cxn ang="0">
                  <a:pos x="0" y="0"/>
                </a:cxn>
              </a:cxnLst>
              <a:rect l="0" t="0" r="r" b="b"/>
              <a:pathLst>
                <a:path w="9640" h="77">
                  <a:moveTo>
                    <a:pt x="9639" y="7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86983" y="3507435"/>
              <a:ext cx="2249488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0876" rIns="90000" bIns="45000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302</a:t>
              </a:r>
            </a:p>
            <a:p>
              <a:pPr>
                <a:tabLst>
                  <a:tab pos="723900" algn="l"/>
                  <a:tab pos="14478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/login</a:t>
              </a:r>
              <a:endParaRPr lang="en-US" sz="1600" dirty="0">
                <a:solidFill>
                  <a:srgbClr val="000000"/>
                </a:solidFill>
                <a:ea typeface="WenQuanYi Micro Hei" charset="0"/>
                <a:cs typeface="WenQuanYi Micro Hei" charset="0"/>
              </a:endParaRPr>
            </a:p>
          </p:txBody>
        </p:sp>
      </p:grp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4394496" y="2906475"/>
            <a:ext cx="365125" cy="128587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4394496" y="3068400"/>
            <a:ext cx="365125" cy="128587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4394496" y="3228737"/>
            <a:ext cx="365125" cy="128588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"/>
          <p:cNvSpPr>
            <a:spLocks noChangeArrowheads="1"/>
          </p:cNvSpPr>
          <p:nvPr/>
        </p:nvSpPr>
        <p:spPr bwMode="auto">
          <a:xfrm>
            <a:off x="5760666" y="3196987"/>
            <a:ext cx="2254704" cy="1348694"/>
          </a:xfrm>
          <a:prstGeom prst="cloudCallout">
            <a:avLst>
              <a:gd name="adj1" fmla="val -63097"/>
              <a:gd name="adj2" fmla="val 72171"/>
            </a:avLst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Not logged in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so throw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AccessDenied</a:t>
            </a:r>
            <a:endParaRPr lang="en-US" sz="16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Exception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58466" y="1865435"/>
            <a:ext cx="3596239" cy="1917700"/>
            <a:chOff x="5458466" y="1865435"/>
            <a:chExt cx="3596239" cy="1917700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auto">
            <a:xfrm>
              <a:off x="5458466" y="1865435"/>
              <a:ext cx="3596239" cy="1917700"/>
            </a:xfrm>
            <a:prstGeom prst="cloudCallout">
              <a:avLst>
                <a:gd name="adj1" fmla="val -47358"/>
                <a:gd name="adj2" fmla="val 51197"/>
              </a:avLst>
            </a:prstGeom>
            <a:noFill/>
            <a:ln w="9525">
              <a:solidFill>
                <a:srgbClr val="387C2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5777820" y="2256186"/>
              <a:ext cx="3148466" cy="1073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8528" rIns="90000" bIns="45000"/>
            <a:lstStyle/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1400" b="1" dirty="0">
                  <a:solidFill>
                    <a:srgbClr val="7F0055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catch</a:t>
              </a:r>
              <a:r>
                <a:rPr lang="en-US" sz="1400" dirty="0">
                  <a:solidFill>
                    <a:srgbClr val="000000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AccessDeniedException</a:t>
              </a:r>
              <a:r>
                <a:rPr lang="en-US" sz="1400" dirty="0">
                  <a:solidFill>
                    <a:srgbClr val="000000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 e){</a:t>
              </a:r>
            </a:p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  </a:t>
              </a:r>
              <a:r>
                <a:rPr lang="en-US" sz="1200" dirty="0">
                  <a:solidFill>
                    <a:srgbClr val="3F7F5F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// save HTTP request with </a:t>
              </a:r>
              <a:r>
                <a:rPr lang="en-US" sz="1200" dirty="0" err="1">
                  <a:solidFill>
                    <a:srgbClr val="3F7F5F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RequestCache</a:t>
              </a:r>
              <a:endParaRPr lang="en-US" sz="1200" dirty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endParaRPr>
            </a:p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1200" dirty="0">
                  <a:solidFill>
                    <a:srgbClr val="000000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  </a:t>
              </a:r>
              <a:r>
                <a:rPr lang="en-US" sz="1200" dirty="0">
                  <a:solidFill>
                    <a:srgbClr val="3F7F5F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// send to log in page w/</a:t>
              </a:r>
            </a:p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1200" dirty="0">
                  <a:solidFill>
                    <a:srgbClr val="000000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  </a:t>
              </a:r>
              <a:r>
                <a:rPr lang="en-US" sz="1200" dirty="0">
                  <a:solidFill>
                    <a:srgbClr val="3F7F5F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// </a:t>
              </a:r>
              <a:r>
                <a:rPr lang="en-US" sz="1200" dirty="0" err="1">
                  <a:solidFill>
                    <a:srgbClr val="3F7F5F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AuthenticationEntryPoint</a:t>
              </a:r>
              <a:endParaRPr lang="en-US" sz="1200" dirty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endParaRPr>
            </a:p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Monospace" pitchFamily="1" charset="0"/>
                  <a:ea typeface="Monospace" pitchFamily="1" charset="0"/>
                  <a:cs typeface="Monospace" pitchFamily="1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376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  <p:bldP spid="14" grpId="0" animBg="1"/>
      <p:bldP spid="15" grpId="0" animBg="1"/>
      <p:bldP spid="18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051320" y="2155397"/>
            <a:ext cx="1540349" cy="1803943"/>
            <a:chOff x="5048343" y="3926056"/>
            <a:chExt cx="1631692" cy="1233088"/>
          </a:xfrm>
        </p:grpSpPr>
        <p:sp>
          <p:nvSpPr>
            <p:cNvPr id="36" name="Freeform 25"/>
            <p:cNvSpPr>
              <a:spLocks noChangeArrowheads="1"/>
            </p:cNvSpPr>
            <p:nvPr/>
          </p:nvSpPr>
          <p:spPr bwMode="auto">
            <a:xfrm>
              <a:off x="5048343" y="3968791"/>
              <a:ext cx="0" cy="1190353"/>
            </a:xfrm>
            <a:custGeom>
              <a:avLst/>
              <a:gdLst/>
              <a:ahLst/>
              <a:cxnLst>
                <a:cxn ang="0">
                  <a:pos x="0" y="4474"/>
                </a:cxn>
                <a:cxn ang="0">
                  <a:pos x="55" y="0"/>
                </a:cxn>
              </a:cxnLst>
              <a:rect l="0" t="0" r="r" b="b"/>
              <a:pathLst>
                <a:path w="56" h="4475">
                  <a:moveTo>
                    <a:pt x="0" y="4474"/>
                  </a:moveTo>
                  <a:lnTo>
                    <a:pt x="5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 flipV="1">
              <a:off x="5051321" y="3926056"/>
              <a:ext cx="1628714" cy="45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3" y="0"/>
                </a:cxn>
              </a:cxnLst>
              <a:rect l="0" t="0" r="r" b="b"/>
              <a:pathLst>
                <a:path w="3014" h="1">
                  <a:moveTo>
                    <a:pt x="0" y="0"/>
                  </a:moveTo>
                  <a:lnTo>
                    <a:pt x="30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048343" y="5159144"/>
              <a:ext cx="1350396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V="1">
            <a:off x="4085996" y="3720672"/>
            <a:ext cx="250" cy="5305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3953496" y="3711487"/>
            <a:ext cx="1587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91230"/>
            <a:ext cx="8539036" cy="33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Authenticating via username &amp; password</a:t>
            </a:r>
            <a:endParaRPr lang="en-US" dirty="0"/>
          </a:p>
        </p:txBody>
      </p:sp>
      <p:sp>
        <p:nvSpPr>
          <p:cNvPr id="82" name="Rectangle 2"/>
          <p:cNvSpPr>
            <a:spLocks noChangeArrowheads="1"/>
          </p:cNvSpPr>
          <p:nvPr/>
        </p:nvSpPr>
        <p:spPr bwMode="auto">
          <a:xfrm>
            <a:off x="3246211" y="1880759"/>
            <a:ext cx="1554163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FilterChainProxy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83" name="Line 3"/>
          <p:cNvSpPr>
            <a:spLocks noChangeShapeType="1"/>
          </p:cNvSpPr>
          <p:nvPr/>
        </p:nvSpPr>
        <p:spPr bwMode="auto">
          <a:xfrm>
            <a:off x="458561" y="2139522"/>
            <a:ext cx="27971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350611" y="1506109"/>
            <a:ext cx="2446338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9112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POST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/login</a:t>
            </a:r>
            <a:endParaRPr lang="en-US" sz="16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85" name="Line 5"/>
          <p:cNvSpPr>
            <a:spLocks noChangeShapeType="1"/>
          </p:cNvSpPr>
          <p:nvPr/>
        </p:nvSpPr>
        <p:spPr bwMode="auto">
          <a:xfrm>
            <a:off x="4022499" y="2380822"/>
            <a:ext cx="1587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58561" y="1123522"/>
            <a:ext cx="1825625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4404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HTTP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2728686" y="1123522"/>
            <a:ext cx="3932238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4404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Request Processing</a:t>
            </a: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50611" y="2155397"/>
            <a:ext cx="244633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9112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=user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password</a:t>
            </a:r>
            <a:r>
              <a:rPr lang="en-US" sz="16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=secret</a:t>
            </a: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6071961" y="3130122"/>
            <a:ext cx="2327275" cy="1104900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8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Security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8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ContextHolder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97" name="Rectangle 18"/>
          <p:cNvSpPr>
            <a:spLocks noChangeArrowheads="1"/>
          </p:cNvSpPr>
          <p:nvPr/>
        </p:nvSpPr>
        <p:spPr bwMode="auto">
          <a:xfrm>
            <a:off x="2952036" y="2920572"/>
            <a:ext cx="21463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18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SecurityContext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18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PersistenceFilter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99" name="Rectangle 20"/>
          <p:cNvSpPr>
            <a:spLocks noChangeArrowheads="1"/>
          </p:cNvSpPr>
          <p:nvPr/>
        </p:nvSpPr>
        <p:spPr bwMode="auto">
          <a:xfrm>
            <a:off x="3841523" y="4000258"/>
            <a:ext cx="365125" cy="128587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3841523" y="3827828"/>
            <a:ext cx="365125" cy="128587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22"/>
          <p:cNvSpPr>
            <a:spLocks noChangeArrowheads="1"/>
          </p:cNvSpPr>
          <p:nvPr/>
        </p:nvSpPr>
        <p:spPr bwMode="auto">
          <a:xfrm>
            <a:off x="6070374" y="1690259"/>
            <a:ext cx="2327275" cy="823913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8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HttpSession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3838349" y="2646728"/>
            <a:ext cx="365125" cy="128587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3838349" y="2449878"/>
            <a:ext cx="365125" cy="128587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6417057" y="4955408"/>
            <a:ext cx="1621945" cy="667717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Authentication</a:t>
            </a:r>
            <a:br>
              <a:rPr lang="en-US" sz="18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</a:br>
            <a:r>
              <a:rPr lang="en-US" sz="18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Manager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59175" y="5051337"/>
            <a:ext cx="1421246" cy="970979"/>
            <a:chOff x="4959175" y="5051337"/>
            <a:chExt cx="1421246" cy="970979"/>
          </a:xfrm>
        </p:grpSpPr>
        <p:sp>
          <p:nvSpPr>
            <p:cNvPr id="48" name="Freeform 25"/>
            <p:cNvSpPr>
              <a:spLocks noChangeArrowheads="1"/>
            </p:cNvSpPr>
            <p:nvPr/>
          </p:nvSpPr>
          <p:spPr bwMode="auto">
            <a:xfrm flipH="1">
              <a:off x="4959175" y="5051337"/>
              <a:ext cx="0" cy="294120"/>
            </a:xfrm>
            <a:custGeom>
              <a:avLst/>
              <a:gdLst/>
              <a:ahLst/>
              <a:cxnLst>
                <a:cxn ang="0">
                  <a:pos x="0" y="4474"/>
                </a:cxn>
                <a:cxn ang="0">
                  <a:pos x="55" y="0"/>
                </a:cxn>
              </a:cxnLst>
              <a:rect l="0" t="0" r="r" b="b"/>
              <a:pathLst>
                <a:path w="56" h="4475">
                  <a:moveTo>
                    <a:pt x="0" y="4474"/>
                  </a:moveTo>
                  <a:lnTo>
                    <a:pt x="5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 flipV="1">
              <a:off x="4959978" y="5299738"/>
              <a:ext cx="1418595" cy="45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3" y="0"/>
                </a:cxn>
              </a:cxnLst>
              <a:rect l="0" t="0" r="r" b="b"/>
              <a:pathLst>
                <a:path w="3014" h="1">
                  <a:moveTo>
                    <a:pt x="0" y="0"/>
                  </a:moveTo>
                  <a:lnTo>
                    <a:pt x="30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77235" y="5375985"/>
              <a:ext cx="1403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Authenticate</a:t>
              </a:r>
            </a:p>
            <a:p>
              <a:pPr algn="ctr"/>
              <a:r>
                <a:rPr lang="en-US" dirty="0" smtClean="0"/>
                <a:t>user/secret</a:t>
              </a:r>
              <a:endParaRPr lang="en-US" dirty="0"/>
            </a:p>
          </p:txBody>
        </p:sp>
      </p:grpSp>
      <p:sp>
        <p:nvSpPr>
          <p:cNvPr id="96" name="Oval 17"/>
          <p:cNvSpPr>
            <a:spLocks noChangeArrowheads="1"/>
          </p:cNvSpPr>
          <p:nvPr/>
        </p:nvSpPr>
        <p:spPr bwMode="auto">
          <a:xfrm>
            <a:off x="6660924" y="3784172"/>
            <a:ext cx="1096962" cy="349250"/>
          </a:xfrm>
          <a:prstGeom prst="ellipse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user</a:t>
            </a: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48343" y="3926056"/>
            <a:ext cx="1631692" cy="1233088"/>
            <a:chOff x="5048343" y="3926056"/>
            <a:chExt cx="1631692" cy="1233088"/>
          </a:xfrm>
        </p:grpSpPr>
        <p:sp>
          <p:nvSpPr>
            <p:cNvPr id="58" name="Freeform 25"/>
            <p:cNvSpPr>
              <a:spLocks noChangeArrowheads="1"/>
            </p:cNvSpPr>
            <p:nvPr/>
          </p:nvSpPr>
          <p:spPr bwMode="auto">
            <a:xfrm>
              <a:off x="5048343" y="3968791"/>
              <a:ext cx="0" cy="1190353"/>
            </a:xfrm>
            <a:custGeom>
              <a:avLst/>
              <a:gdLst/>
              <a:ahLst/>
              <a:cxnLst>
                <a:cxn ang="0">
                  <a:pos x="0" y="4474"/>
                </a:cxn>
                <a:cxn ang="0">
                  <a:pos x="55" y="0"/>
                </a:cxn>
              </a:cxnLst>
              <a:rect l="0" t="0" r="r" b="b"/>
              <a:pathLst>
                <a:path w="56" h="4475">
                  <a:moveTo>
                    <a:pt x="0" y="4474"/>
                  </a:moveTo>
                  <a:lnTo>
                    <a:pt x="5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 flipV="1">
              <a:off x="5051321" y="3926056"/>
              <a:ext cx="1628714" cy="45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3" y="0"/>
                </a:cxn>
              </a:cxnLst>
              <a:rect l="0" t="0" r="r" b="b"/>
              <a:pathLst>
                <a:path w="3014" h="1">
                  <a:moveTo>
                    <a:pt x="0" y="0"/>
                  </a:moveTo>
                  <a:lnTo>
                    <a:pt x="30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48343" y="5159144"/>
              <a:ext cx="1350396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2951786" y="4251237"/>
            <a:ext cx="21463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UsernamePassword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AuthenticationFilter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8561" y="4310481"/>
            <a:ext cx="2493225" cy="646331"/>
            <a:chOff x="458561" y="4310481"/>
            <a:chExt cx="2493225" cy="646331"/>
          </a:xfrm>
        </p:grpSpPr>
        <p:cxnSp>
          <p:nvCxnSpPr>
            <p:cNvPr id="8" name="Straight Arrow Connector 7"/>
            <p:cNvCxnSpPr>
              <a:stCxn id="45" idx="1"/>
            </p:cNvCxnSpPr>
            <p:nvPr/>
          </p:nvCxnSpPr>
          <p:spPr>
            <a:xfrm flipH="1" flipV="1">
              <a:off x="458561" y="4627967"/>
              <a:ext cx="24932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41102" y="4310481"/>
              <a:ext cx="535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302</a:t>
              </a:r>
            </a:p>
            <a:p>
              <a:r>
                <a:rPr lang="en-US" dirty="0"/>
                <a:t>/</a:t>
              </a:r>
            </a:p>
          </p:txBody>
        </p:sp>
      </p:grpSp>
      <p:sp>
        <p:nvSpPr>
          <p:cNvPr id="39" name="Oval 17"/>
          <p:cNvSpPr>
            <a:spLocks noChangeArrowheads="1"/>
          </p:cNvSpPr>
          <p:nvPr/>
        </p:nvSpPr>
        <p:spPr bwMode="auto">
          <a:xfrm>
            <a:off x="6660924" y="2043291"/>
            <a:ext cx="1096962" cy="349250"/>
          </a:xfrm>
          <a:prstGeom prst="ellipse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user</a:t>
            </a: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126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2" grpId="0" animBg="1"/>
      <p:bldP spid="83" grpId="0" animBg="1"/>
      <p:bldP spid="84" grpId="0"/>
      <p:bldP spid="85" grpId="0" animBg="1"/>
      <p:bldP spid="93" grpId="0"/>
      <p:bldP spid="97" grpId="0" animBg="1"/>
      <p:bldP spid="99" grpId="0" animBg="1"/>
      <p:bldP spid="100" grpId="0" animBg="1"/>
      <p:bldP spid="43" grpId="0" animBg="1"/>
      <p:bldP spid="44" grpId="0" animBg="1"/>
      <p:bldP spid="46" grpId="0" animBg="1"/>
      <p:bldP spid="46" grpId="1" animBg="1"/>
      <p:bldP spid="96" grpId="0" animBg="1"/>
      <p:bldP spid="96" grpId="1" animBg="1"/>
      <p:bldP spid="45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51320" y="2217916"/>
            <a:ext cx="1537538" cy="1742410"/>
            <a:chOff x="5051320" y="2217916"/>
            <a:chExt cx="1537538" cy="1742410"/>
          </a:xfrm>
        </p:grpSpPr>
        <p:sp>
          <p:nvSpPr>
            <p:cNvPr id="36" name="Freeform 25"/>
            <p:cNvSpPr>
              <a:spLocks noChangeArrowheads="1"/>
            </p:cNvSpPr>
            <p:nvPr/>
          </p:nvSpPr>
          <p:spPr bwMode="auto">
            <a:xfrm>
              <a:off x="5051320" y="2217916"/>
              <a:ext cx="0" cy="1741424"/>
            </a:xfrm>
            <a:custGeom>
              <a:avLst/>
              <a:gdLst/>
              <a:ahLst/>
              <a:cxnLst>
                <a:cxn ang="0">
                  <a:pos x="0" y="4474"/>
                </a:cxn>
                <a:cxn ang="0">
                  <a:pos x="55" y="0"/>
                </a:cxn>
              </a:cxnLst>
              <a:rect l="0" t="0" r="r" b="b"/>
              <a:pathLst>
                <a:path w="56" h="4475">
                  <a:moveTo>
                    <a:pt x="0" y="4474"/>
                  </a:moveTo>
                  <a:lnTo>
                    <a:pt x="5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 flipV="1">
              <a:off x="5051320" y="3893442"/>
              <a:ext cx="1537538" cy="668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3" y="0"/>
                </a:cxn>
              </a:cxnLst>
              <a:rect l="0" t="0" r="r" b="b"/>
              <a:pathLst>
                <a:path w="3014" h="1">
                  <a:moveTo>
                    <a:pt x="0" y="0"/>
                  </a:moveTo>
                  <a:lnTo>
                    <a:pt x="30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051320" y="2217916"/>
              <a:ext cx="12748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V="1">
            <a:off x="4085996" y="3720672"/>
            <a:ext cx="250" cy="5305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91230"/>
            <a:ext cx="8539036" cy="33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Authenticated Request</a:t>
            </a:r>
            <a:endParaRPr lang="en-US" dirty="0"/>
          </a:p>
        </p:txBody>
      </p:sp>
      <p:sp>
        <p:nvSpPr>
          <p:cNvPr id="82" name="Rectangle 2"/>
          <p:cNvSpPr>
            <a:spLocks noChangeArrowheads="1"/>
          </p:cNvSpPr>
          <p:nvPr/>
        </p:nvSpPr>
        <p:spPr bwMode="auto">
          <a:xfrm>
            <a:off x="3246211" y="1880759"/>
            <a:ext cx="1554163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FilterChainProxy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83" name="Line 3"/>
          <p:cNvSpPr>
            <a:spLocks noChangeShapeType="1"/>
          </p:cNvSpPr>
          <p:nvPr/>
        </p:nvSpPr>
        <p:spPr bwMode="auto">
          <a:xfrm>
            <a:off x="458561" y="2139522"/>
            <a:ext cx="27971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350611" y="1506109"/>
            <a:ext cx="2446338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9112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GET</a:t>
            </a:r>
            <a:endParaRPr lang="en-US" sz="16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/home</a:t>
            </a:r>
            <a:endParaRPr lang="en-US" sz="16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85" name="Line 5"/>
          <p:cNvSpPr>
            <a:spLocks noChangeShapeType="1"/>
          </p:cNvSpPr>
          <p:nvPr/>
        </p:nvSpPr>
        <p:spPr bwMode="auto">
          <a:xfrm>
            <a:off x="4022499" y="2380822"/>
            <a:ext cx="1587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58561" y="1123522"/>
            <a:ext cx="1825625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4404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HTTP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2728686" y="1123522"/>
            <a:ext cx="3932238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4404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Request Processing</a:t>
            </a: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6071961" y="3130122"/>
            <a:ext cx="2327275" cy="1104900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8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Security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8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ContextHolder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97" name="Rectangle 18"/>
          <p:cNvSpPr>
            <a:spLocks noChangeArrowheads="1"/>
          </p:cNvSpPr>
          <p:nvPr/>
        </p:nvSpPr>
        <p:spPr bwMode="auto">
          <a:xfrm>
            <a:off x="2952036" y="2920572"/>
            <a:ext cx="21463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18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SecurityContext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18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PersistenceFilter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101" name="Rectangle 22"/>
          <p:cNvSpPr>
            <a:spLocks noChangeArrowheads="1"/>
          </p:cNvSpPr>
          <p:nvPr/>
        </p:nvSpPr>
        <p:spPr bwMode="auto">
          <a:xfrm>
            <a:off x="6070374" y="1690259"/>
            <a:ext cx="2327275" cy="823913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8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HttpSession</a:t>
            </a:r>
            <a:endParaRPr lang="en-US" sz="18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3838349" y="2646728"/>
            <a:ext cx="365125" cy="128587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3838349" y="2449878"/>
            <a:ext cx="365125" cy="128587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7"/>
          <p:cNvSpPr>
            <a:spLocks noChangeArrowheads="1"/>
          </p:cNvSpPr>
          <p:nvPr/>
        </p:nvSpPr>
        <p:spPr bwMode="auto">
          <a:xfrm>
            <a:off x="6660924" y="3784172"/>
            <a:ext cx="1096962" cy="349250"/>
          </a:xfrm>
          <a:prstGeom prst="ellipse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user</a:t>
            </a: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51786" y="3711487"/>
            <a:ext cx="2146300" cy="1339850"/>
            <a:chOff x="2951786" y="3711487"/>
            <a:chExt cx="2146300" cy="1339850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3953496" y="3711487"/>
              <a:ext cx="1587" cy="539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3841523" y="4000258"/>
              <a:ext cx="365125" cy="128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87C2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3841523" y="3827828"/>
              <a:ext cx="365125" cy="128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87C2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2951786" y="4251237"/>
              <a:ext cx="2146300" cy="800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87C2C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sz="1800" dirty="0" smtClean="0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Security</a:t>
              </a:r>
              <a:br>
                <a:rPr lang="en-US" sz="1800" dirty="0" smtClean="0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</a:br>
              <a:r>
                <a:rPr lang="en-US" sz="1800" dirty="0" err="1" smtClean="0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FilterInterceptor</a:t>
              </a:r>
              <a:endParaRPr lang="en-US" sz="1800" dirty="0">
                <a:solidFill>
                  <a:srgbClr val="000000"/>
                </a:solidFill>
                <a:ea typeface="WenQuanYi Micro Hei" charset="0"/>
                <a:cs typeface="WenQuanYi Micro Hei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5821" y="5566689"/>
            <a:ext cx="2002023" cy="369332"/>
            <a:chOff x="458561" y="4310481"/>
            <a:chExt cx="2493225" cy="369332"/>
          </a:xfrm>
        </p:grpSpPr>
        <p:cxnSp>
          <p:nvCxnSpPr>
            <p:cNvPr id="8" name="Straight Arrow Connector 7"/>
            <p:cNvCxnSpPr>
              <a:stCxn id="45" idx="1"/>
            </p:cNvCxnSpPr>
            <p:nvPr/>
          </p:nvCxnSpPr>
          <p:spPr>
            <a:xfrm flipH="1" flipV="1">
              <a:off x="458561" y="4627967"/>
              <a:ext cx="24932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41102" y="4310481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</a:t>
              </a:r>
            </a:p>
          </p:txBody>
        </p:sp>
      </p:grpSp>
      <p:sp>
        <p:nvSpPr>
          <p:cNvPr id="39" name="Oval 17"/>
          <p:cNvSpPr>
            <a:spLocks noChangeArrowheads="1"/>
          </p:cNvSpPr>
          <p:nvPr/>
        </p:nvSpPr>
        <p:spPr bwMode="auto">
          <a:xfrm>
            <a:off x="6660924" y="2043291"/>
            <a:ext cx="1096962" cy="349250"/>
          </a:xfrm>
          <a:prstGeom prst="ellipse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user</a:t>
            </a: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40" name="AutoShape 1"/>
          <p:cNvSpPr>
            <a:spLocks noChangeArrowheads="1"/>
          </p:cNvSpPr>
          <p:nvPr/>
        </p:nvSpPr>
        <p:spPr bwMode="auto">
          <a:xfrm>
            <a:off x="6070374" y="4961476"/>
            <a:ext cx="2254704" cy="1348694"/>
          </a:xfrm>
          <a:prstGeom prst="cloudCallout">
            <a:avLst>
              <a:gd name="adj1" fmla="val -91531"/>
              <a:gd name="adj2" fmla="val -50057"/>
            </a:avLst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Authenticated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16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So grant access</a:t>
            </a:r>
            <a:endParaRPr lang="en-US" sz="16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955083" y="5051337"/>
            <a:ext cx="1587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2480191" y="5622381"/>
            <a:ext cx="295295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RequestMapping</a:t>
            </a: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(“/home”)</a:t>
            </a: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086246" y="5076669"/>
            <a:ext cx="250" cy="5305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60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/>
      <p:bldP spid="85" grpId="0" animBg="1"/>
      <p:bldP spid="97" grpId="0" animBg="1"/>
      <p:bldP spid="43" grpId="0" animBg="1"/>
      <p:bldP spid="44" grpId="0" animBg="1"/>
      <p:bldP spid="96" grpId="0" animBg="1"/>
      <p:bldP spid="96" grpId="1" animBg="1"/>
      <p:bldP spid="40" grpId="0" animBg="1"/>
      <p:bldP spid="40" grpId="1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Security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Filter has a specific task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Filter acts as a controller. This is useful because Filter’s are not coupled to any MVC implementation and still have the ability to intercept selected URLs.</a:t>
            </a:r>
          </a:p>
          <a:p>
            <a:r>
              <a:rPr lang="en-US" dirty="0" smtClean="0"/>
              <a:t>Logic in Filter’s can be implemented in a controller of the framework of your choice (i.e. Spring MVC, JSF, Struts, etc). For example the logic in the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UsernamePasswordAuthenticationFilter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could be implemented in a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35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Security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04775"/>
              </p:ext>
            </p:extLst>
          </p:nvPr>
        </p:nvGraphicFramePr>
        <p:xfrm>
          <a:off x="203200" y="691304"/>
          <a:ext cx="8737600" cy="56372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7125"/>
                <a:gridCol w="4840475"/>
              </a:tblGrid>
              <a:tr h="716582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SecurityContextPersistenceFilter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Adds/removes the </a:t>
                      </a:r>
                      <a:r>
                        <a:rPr lang="en-US" b="0" dirty="0" err="1" smtClean="0"/>
                        <a:t>SecurityContext</a:t>
                      </a:r>
                      <a:r>
                        <a:rPr lang="en-US" b="0" dirty="0" smtClean="0"/>
                        <a:t> from</a:t>
                      </a:r>
                      <a:r>
                        <a:rPr lang="en-US" b="0" baseline="0" dirty="0" smtClean="0"/>
                        <a:t> the Security </a:t>
                      </a:r>
                      <a:r>
                        <a:rPr lang="en-US" b="0" baseline="0" dirty="0" err="1" smtClean="0"/>
                        <a:t>ContextHolder</a:t>
                      </a:r>
                      <a:r>
                        <a:rPr lang="en-US" b="0" baseline="0" dirty="0" smtClean="0"/>
                        <a:t> on every request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5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HeaderWriterFilter</a:t>
                      </a:r>
                      <a:endParaRPr lang="en-US" b="0" dirty="0" smtClean="0"/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Adds security</a:t>
                      </a:r>
                      <a:r>
                        <a:rPr lang="en-US" b="0" baseline="0" dirty="0" smtClean="0"/>
                        <a:t> related HTTP response headers</a:t>
                      </a:r>
                      <a:endParaRPr lang="en-US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582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CsrfFilter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Provides</a:t>
                      </a:r>
                      <a:r>
                        <a:rPr lang="en-US" b="0" baseline="0" dirty="0" smtClean="0"/>
                        <a:t> CSRF protection</a:t>
                      </a:r>
                      <a:endParaRPr lang="en-US" b="0" dirty="0" smtClean="0"/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LogoutFilter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Processes a log out request by listening</a:t>
                      </a:r>
                      <a:r>
                        <a:rPr lang="en-US" b="0" baseline="0" dirty="0" smtClean="0"/>
                        <a:t> to a configured URL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392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UsernamePasswordAuthentication</a:t>
                      </a:r>
                      <a:r>
                        <a:rPr lang="en-US" b="0" dirty="0" smtClean="0"/>
                        <a:t/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Filter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Processes a log in request by listening to a configured URL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941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DefaultLoginPageGeneratingFilter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Renders a log in page if no log in page is configured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434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BasicAuthenticationFilter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Processes a log in request using Basic Authentication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8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ExceptionTranslationFilter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Translates an Exception</a:t>
                      </a:r>
                      <a:r>
                        <a:rPr lang="en-US" b="0" baseline="0" dirty="0" smtClean="0"/>
                        <a:t> into an action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15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FilterSecurityInterceptor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Performs</a:t>
                      </a:r>
                      <a:r>
                        <a:rPr lang="en-US" b="0" baseline="0" dirty="0" smtClean="0"/>
                        <a:t> authorization by URL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9262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SecurityContext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8613" y="1257732"/>
            <a:ext cx="8486775" cy="1422582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lIns="90000" tIns="49031" rIns="90000" bIns="45000"/>
          <a:lstStyle/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Authentication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getAuthentication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latin typeface="Monaco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setAuthentication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(Authentication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auth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224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8613" y="1257731"/>
            <a:ext cx="8486775" cy="4377643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lIns="90000" tIns="49031" rIns="90000" bIns="45000"/>
          <a:lstStyle/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Object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getPrincipal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Object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getCredentials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Collection&lt;?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GrantedAuthority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getAuthorities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Object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getDetails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latin typeface="Monaco"/>
            </a:endParaRPr>
          </a:p>
          <a:p>
            <a:r>
              <a:rPr lang="en-US" sz="2000" b="1" dirty="0" err="1" smtClean="0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isAuthenticated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latin typeface="Monaco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setAuthenticated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 smtClean="0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isAuthenticated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827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SecurityFilterInterceptor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8613" y="1257731"/>
            <a:ext cx="8486775" cy="4377643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lIns="90000" tIns="49031" rIns="90000" bIns="45000"/>
          <a:lstStyle/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Authentication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auth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SecurityContextHolder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		.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getAuthentication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Collection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attrs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getAttributes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err="1" smtClean="0">
                <a:solidFill>
                  <a:srgbClr val="6A3E3E"/>
                </a:solidFill>
                <a:latin typeface="Monaco"/>
              </a:rPr>
              <a:t>httpServletRequest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 smtClean="0">
              <a:latin typeface="Monaco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(!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check(</a:t>
            </a:r>
            <a:r>
              <a:rPr lang="en-US" sz="2000" b="1" i="1" dirty="0" err="1" smtClean="0">
                <a:solidFill>
                  <a:srgbClr val="6A3E3E"/>
                </a:solidFill>
                <a:latin typeface="Monaco"/>
              </a:rPr>
              <a:t>auth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i="1" dirty="0" err="1" smtClean="0">
                <a:solidFill>
                  <a:srgbClr val="6A3E3E"/>
                </a:solidFill>
                <a:latin typeface="Monaco"/>
              </a:rPr>
              <a:t>attrs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))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AccessDeniedException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952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Tell me about Spring Security</a:t>
            </a:r>
          </a:p>
        </p:txBody>
      </p:sp>
      <p:sp>
        <p:nvSpPr>
          <p:cNvPr id="4100" name="Rectangle 11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Formerly known as </a:t>
            </a:r>
            <a:r>
              <a:rPr lang="en-US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Acegi</a:t>
            </a: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Security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Authentication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Database, LDAP, CAS, </a:t>
            </a:r>
            <a:r>
              <a:rPr lang="en-US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OpenID</a:t>
            </a: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, Pre-Authentication, custom, etc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Authorization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URL based, Method Based (AOP)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Protection Against Common Exploits</a:t>
            </a: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Simple yet powerful</a:t>
            </a:r>
          </a:p>
          <a:p>
            <a:pPr>
              <a:defRPr/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defRPr/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lvl="1">
              <a:defRPr/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lvl="1">
              <a:defRPr/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lvl="1">
              <a:defRPr/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9579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396875" y="2676525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87C2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Making it Yours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87C2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47288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 Patterns</a:t>
            </a:r>
          </a:p>
        </p:txBody>
      </p:sp>
      <p:sp>
        <p:nvSpPr>
          <p:cNvPr id="19459" name="Rectangle 11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Spring Security uses an </a:t>
            </a:r>
            <a:r>
              <a:rPr lang="en-US" dirty="0" err="1" smtClean="0">
                <a:solidFill>
                  <a:srgbClr val="000000"/>
                </a:solidFill>
                <a:latin typeface="CourierNew" pitchFamily="49" charset="0"/>
                <a:ea typeface="WenQuanYi Micro Hei" charset="0"/>
                <a:cs typeface="WenQuanYi Micro Hei" charset="0"/>
              </a:rPr>
              <a:t>AntPathRequestMatcher</a:t>
            </a:r>
            <a:r>
              <a:rPr lang="en-US" dirty="0" smtClean="0">
                <a:solidFill>
                  <a:srgbClr val="000000"/>
                </a:solidFill>
                <a:latin typeface="CourierNew" pitchFamily="49" charset="0"/>
                <a:ea typeface="WenQuanYi Micro Hei" charset="0"/>
                <a:cs typeface="WenQuanYi Micro Hei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 determine if a URL matches the current URL. The following rules are used when matching:</a:t>
            </a: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Query parameters are not included in the match</a:t>
            </a: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The context path is not included in the match</a:t>
            </a: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? Matches on character</a:t>
            </a: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* matches zero or more characters</a:t>
            </a: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** matches zero or more ‘directories’ in a path</a:t>
            </a: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18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 Patterns - Examples</a:t>
            </a:r>
          </a:p>
        </p:txBody>
      </p:sp>
      <p:sp>
        <p:nvSpPr>
          <p:cNvPr id="19459" name="Rectangle 11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Some Ant Pattern examples that assume a context path of /messages:</a:t>
            </a:r>
          </a:p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graphicFrame>
        <p:nvGraphicFramePr>
          <p:cNvPr id="282" name="Table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67069"/>
              </p:ext>
            </p:extLst>
          </p:nvPr>
        </p:nvGraphicFramePr>
        <p:xfrm>
          <a:off x="457201" y="2165014"/>
          <a:ext cx="8229599" cy="3493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9257"/>
                <a:gridCol w="2039257"/>
                <a:gridCol w="2467428"/>
                <a:gridCol w="1683657"/>
              </a:tblGrid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Pattern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Full Path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Path</a:t>
                      </a:r>
                      <a:r>
                        <a:rPr lang="en-US" b="1" baseline="0" dirty="0" smtClean="0"/>
                        <a:t> Minus Context Root</a:t>
                      </a:r>
                      <a:endParaRPr lang="en-US" b="1" dirty="0"/>
                    </a:p>
                  </a:txBody>
                  <a:tcPr anchor="ctr"/>
                </a:tc>
              </a:tr>
              <a:tr h="899995">
                <a:tc>
                  <a:txBody>
                    <a:bodyPr/>
                    <a:lstStyle/>
                    <a:p>
                      <a:r>
                        <a:rPr lang="en-US" dirty="0" smtClean="0"/>
                        <a:t>/**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anything in root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/messages/1</a:t>
                      </a:r>
                    </a:p>
                    <a:p>
                      <a:r>
                        <a:rPr lang="en-US" dirty="0" smtClean="0"/>
                        <a:t>/messages/1/</a:t>
                      </a:r>
                    </a:p>
                    <a:p>
                      <a:r>
                        <a:rPr lang="en-US" dirty="0" smtClean="0"/>
                        <a:t>/messages/1/view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87C2C"/>
                          </a:solidFill>
                        </a:rPr>
                        <a:t>/1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/1/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/1/view</a:t>
                      </a:r>
                    </a:p>
                  </a:txBody>
                  <a:tcPr/>
                </a:tc>
              </a:tr>
              <a:tr h="1939038">
                <a:tc>
                  <a:txBody>
                    <a:bodyPr/>
                    <a:lstStyle/>
                    <a:p>
                      <a:r>
                        <a:rPr lang="en-US" dirty="0" smtClean="0"/>
                        <a:t>/1/**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anything that starts with 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/messages/1/view</a:t>
                      </a:r>
                    </a:p>
                    <a:p>
                      <a:r>
                        <a:rPr lang="en-US" dirty="0" smtClean="0"/>
                        <a:t>/messages/1/view/this</a:t>
                      </a:r>
                    </a:p>
                    <a:p>
                      <a:r>
                        <a:rPr lang="en-US" dirty="0" smtClean="0"/>
                        <a:t>/messages/1/</a:t>
                      </a:r>
                    </a:p>
                    <a:p>
                      <a:r>
                        <a:rPr lang="en-US" dirty="0" smtClean="0"/>
                        <a:t>/messages/1</a:t>
                      </a:r>
                    </a:p>
                    <a:p>
                      <a:r>
                        <a:rPr lang="en-US" dirty="0" smtClean="0"/>
                        <a:t>/messages/</a:t>
                      </a:r>
                    </a:p>
                    <a:p>
                      <a:r>
                        <a:rPr lang="en-US" dirty="0" smtClean="0"/>
                        <a:t>/messages/2/view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87C2C"/>
                          </a:solidFill>
                        </a:rPr>
                        <a:t>/1/view</a:t>
                      </a:r>
                    </a:p>
                    <a:p>
                      <a:r>
                        <a:rPr lang="en-US" b="1" dirty="0" smtClean="0">
                          <a:solidFill>
                            <a:srgbClr val="387C2C"/>
                          </a:solidFill>
                        </a:rPr>
                        <a:t>/1/view/this</a:t>
                      </a:r>
                    </a:p>
                    <a:p>
                      <a:r>
                        <a:rPr lang="en-US" b="1" dirty="0" smtClean="0">
                          <a:solidFill>
                            <a:srgbClr val="387C2C"/>
                          </a:solidFill>
                        </a:rPr>
                        <a:t>/1/</a:t>
                      </a:r>
                    </a:p>
                    <a:p>
                      <a:r>
                        <a:rPr lang="en-US" b="1" dirty="0" smtClean="0">
                          <a:solidFill>
                            <a:srgbClr val="387C2C"/>
                          </a:solidFill>
                        </a:rPr>
                        <a:t>/1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/2/view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44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 Patterns - Examples</a:t>
            </a:r>
          </a:p>
        </p:txBody>
      </p:sp>
      <p:sp>
        <p:nvSpPr>
          <p:cNvPr id="19459" name="Rectangle 11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1751" y="786384"/>
            <a:ext cx="8539037" cy="58121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Be careful when using pattern matching</a:t>
            </a:r>
          </a:p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400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4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The </a:t>
            </a:r>
            <a:r>
              <a:rPr lang="en-US" sz="34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less restrictive the mapping the easier it is for a malicious user to bypass</a:t>
            </a: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400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SpringMVC</a:t>
            </a:r>
            <a:r>
              <a:rPr lang="en-US" sz="34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will treat/1.css the same as /1, so a malicious user can use this to bypass security constraints</a:t>
            </a: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4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Other ways to bypass, like path variables, non-normalized URLs, etc but Spring Security does have things in place to help protect you. </a:t>
            </a:r>
          </a:p>
          <a:p>
            <a:pPr marL="382587" lvl="1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4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Best to combine URL Security with to provide defense in depth.</a:t>
            </a:r>
          </a:p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/>
        </p:nvGraphicFramePr>
        <p:xfrm>
          <a:off x="485773" y="1425575"/>
          <a:ext cx="8115300" cy="215437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019177"/>
                <a:gridCol w="1866900"/>
                <a:gridCol w="3200398"/>
                <a:gridCol w="2028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Minus </a:t>
                      </a:r>
                      <a:r>
                        <a:rPr lang="en-US" dirty="0" err="1" smtClean="0"/>
                        <a:t>ContextRoot</a:t>
                      </a:r>
                      <a:endParaRPr lang="en-US" dirty="0"/>
                    </a:p>
                  </a:txBody>
                  <a:tcPr/>
                </a:tc>
              </a:tr>
              <a:tr h="503374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/**/*.css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Matches any URL that ends with .</a:t>
                      </a:r>
                      <a:r>
                        <a:rPr lang="en-US" dirty="0" err="1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/messages/styles/main.css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87C2C"/>
                          </a:solidFill>
                        </a:rPr>
                        <a:t>/styles/main.css</a:t>
                      </a:r>
                      <a:endParaRPr lang="en-US" b="1" dirty="0">
                        <a:solidFill>
                          <a:srgbClr val="387C2C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/messages/1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/messages/1.css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87C2C"/>
                          </a:solidFill>
                        </a:rPr>
                        <a:t>/1.css</a:t>
                      </a:r>
                      <a:endParaRPr lang="en-US" b="1" dirty="0">
                        <a:solidFill>
                          <a:srgbClr val="387C2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7927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396875" y="2676525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87C2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Accessing the Current User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87C2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27180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396875" y="2676525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87C2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Hello Security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87C2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8823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396875" y="2676525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87C2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Servlet Filter Review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87C2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1022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Servlet Filter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36538" y="1010344"/>
            <a:ext cx="8539037" cy="5010912"/>
          </a:xfrm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480" y="1635863"/>
            <a:ext cx="8486775" cy="2319279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lIns="90000" tIns="49031" rIns="90000" bIns="45000"/>
          <a:lstStyle/>
          <a:p>
            <a:endParaRPr lang="en-US" sz="2400" dirty="0" smtClean="0">
              <a:latin typeface="Monaco"/>
            </a:endParaRPr>
          </a:p>
          <a:p>
            <a:r>
              <a:rPr lang="en-US" sz="2400" dirty="0" smtClean="0">
                <a:solidFill>
                  <a:srgbClr val="646464"/>
                </a:solidFill>
                <a:latin typeface="Monaco"/>
              </a:rPr>
              <a:t>@Bean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Monaco"/>
              </a:rPr>
              <a:t> Filter1 filter1()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4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Monaco"/>
              </a:rPr>
              <a:t> Filter1();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2400" dirty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995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Servlet Filter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36538" y="1010344"/>
            <a:ext cx="8539037" cy="50109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Filter1.java</a:t>
            </a:r>
          </a:p>
          <a:p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480" y="1635864"/>
            <a:ext cx="8486775" cy="3413382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lIns="90000" tIns="49031" rIns="90000" bIns="45000"/>
          <a:lstStyle/>
          <a:p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doFilter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ServletRequest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6A3E3E"/>
                </a:solidFill>
                <a:latin typeface="Monaco"/>
              </a:rPr>
              <a:t>request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ServletResponse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6A3E3E"/>
                </a:solidFill>
                <a:latin typeface="Monaco"/>
              </a:rPr>
              <a:t>response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FilterChain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6A3E3E"/>
                </a:solidFill>
                <a:latin typeface="Monaco"/>
              </a:rPr>
              <a:t>chain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…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3F7F5F"/>
                </a:solidFill>
                <a:latin typeface="Monaco"/>
              </a:rPr>
              <a:t>// …</a:t>
            </a:r>
            <a:endParaRPr lang="en-US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3F7F5F"/>
                </a:solidFill>
                <a:latin typeface="Monaco"/>
              </a:rPr>
              <a:t>// do something before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Monaco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Monaco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b="1" i="1" dirty="0" smtClean="0">
                <a:solidFill>
                  <a:srgbClr val="2A00FF"/>
                </a:solidFill>
                <a:latin typeface="Monaco"/>
              </a:rPr>
              <a:t>&gt; "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2000" b="1" i="1" dirty="0" err="1" smtClean="0">
                <a:solidFill>
                  <a:srgbClr val="6A3E3E"/>
                </a:solidFill>
                <a:latin typeface="Monaco"/>
              </a:rPr>
              <a:t>requestUrl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3F7F5F"/>
                </a:solidFill>
                <a:latin typeface="Monaco"/>
              </a:rPr>
              <a:t>// run rest of application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chain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.doFilter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request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response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3F7F5F"/>
                </a:solidFill>
                <a:latin typeface="Monaco"/>
              </a:rPr>
              <a:t>// cleanup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Monaco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Monaco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b="1" i="1" dirty="0" smtClean="0">
                <a:solidFill>
                  <a:srgbClr val="2A00FF"/>
                </a:solidFill>
                <a:latin typeface="Monaco"/>
              </a:rPr>
              <a:t>&lt; "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2000" b="1" i="1" dirty="0" err="1" smtClean="0">
                <a:solidFill>
                  <a:srgbClr val="6A3E3E"/>
                </a:solidFill>
                <a:latin typeface="Monaco"/>
              </a:rPr>
              <a:t>requestUrl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614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Servlet Filter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36538" y="1010344"/>
            <a:ext cx="8539037" cy="50109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FilterChain</a:t>
            </a:r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endParaRPr lang="en-US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480" y="1635864"/>
            <a:ext cx="8486775" cy="2436812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lIns="90000" tIns="49031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b="1" dirty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doFilter</a:t>
            </a:r>
            <a:r>
              <a:rPr lang="en-US" sz="2000" dirty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ServletRequest</a:t>
            </a:r>
            <a:r>
              <a:rPr lang="en-US" sz="2000" dirty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request, 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ServletResponse</a:t>
            </a:r>
            <a:r>
              <a:rPr lang="en-US" sz="2000" dirty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response) </a:t>
            </a:r>
            <a:r>
              <a:rPr lang="en-US" sz="2000" dirty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… {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// run the rest of my application</a:t>
            </a:r>
            <a:b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</a:br>
            <a:endParaRPr lang="en-US" sz="2000" dirty="0" smtClean="0">
              <a:solidFill>
                <a:srgbClr val="3F7F5F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}</a:t>
            </a:r>
            <a:endParaRPr lang="en-US" sz="2000" dirty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2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Servlet Filter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68563" y="1554163"/>
            <a:ext cx="6327094" cy="4398962"/>
          </a:xfrm>
          <a:prstGeom prst="rect">
            <a:avLst/>
          </a:prstGeom>
          <a:solidFill>
            <a:srgbClr val="E6E6E6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51125" y="3431455"/>
            <a:ext cx="4297363" cy="1548760"/>
          </a:xfrm>
          <a:prstGeom prst="rect">
            <a:avLst/>
          </a:prstGeom>
          <a:solidFill>
            <a:srgbClr val="E6E6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8542" y="2014538"/>
            <a:ext cx="2622324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b="1" i="1" dirty="0" err="1" smtClean="0">
                <a:solidFill>
                  <a:srgbClr val="000000"/>
                </a:solidFill>
                <a:latin typeface="Monaco"/>
              </a:rPr>
              <a:t>println</a:t>
            </a:r>
            <a:r>
              <a:rPr lang="en-US" b="1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Monaco"/>
              </a:rPr>
              <a:t>"&gt; "</a:t>
            </a:r>
            <a:r>
              <a:rPr lang="en-US" b="1" i="1" dirty="0" smtClean="0">
                <a:solidFill>
                  <a:srgbClr val="000000"/>
                </a:solidFill>
                <a:latin typeface="Monaco"/>
              </a:rPr>
              <a:t> …)</a:t>
            </a:r>
            <a:r>
              <a:rPr lang="en-US" b="1" i="1" dirty="0" smtClean="0">
                <a:solidFill>
                  <a:srgbClr val="2A00FF"/>
                </a:solidFill>
                <a:latin typeface="Monaco"/>
              </a:rPr>
              <a:t> </a:t>
            </a: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93689" y="1724504"/>
            <a:ext cx="217487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3075" y="1333073"/>
            <a:ext cx="18415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GET /home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73075" y="651576"/>
            <a:ext cx="1825625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4404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HTTP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450138" y="2038350"/>
            <a:ext cx="10128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&gt; </a:t>
            </a: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/home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743200" y="651576"/>
            <a:ext cx="3932238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4404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Request Processing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299325" y="651576"/>
            <a:ext cx="1371600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4404" rIns="90000" bIns="45000" anchor="ctr" anchorCtr="1"/>
          <a:lstStyle/>
          <a:p>
            <a:pPr algn="ctr">
              <a:tabLst>
                <a:tab pos="723900" algn="l"/>
              </a:tabLst>
            </a:pPr>
            <a:r>
              <a:rPr lang="en-US" sz="2200" b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STDOUT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159625" y="1077914"/>
            <a:ext cx="0" cy="4875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298699" y="1077913"/>
            <a:ext cx="0" cy="4875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489200" y="1573213"/>
            <a:ext cx="4570413" cy="261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54072" rIns="90000" bIns="45000"/>
          <a:lstStyle/>
          <a:p>
            <a:pPr>
              <a:lnSpc>
                <a:spcPct val="9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WenQuanYi Micro Hei" charset="0"/>
                <a:cs typeface="WenQuanYi Micro Hei" charset="0"/>
              </a:rPr>
              <a:t>Filter1.doFilter(request, response,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WenQuanYi Micro Hei" charset="0"/>
                <a:cs typeface="WenQuanYi Micro Hei" charset="0"/>
              </a:rPr>
              <a:t>chain)</a:t>
            </a:r>
            <a:endParaRPr lang="en-US" sz="1200" dirty="0">
              <a:solidFill>
                <a:srgbClr val="000000"/>
              </a:solidFill>
              <a:latin typeface="Courier New" pitchFamily="49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293689" y="4443887"/>
            <a:ext cx="3078480" cy="0"/>
          </a:xfrm>
          <a:custGeom>
            <a:avLst/>
            <a:gdLst/>
            <a:ahLst/>
            <a:cxnLst>
              <a:cxn ang="0">
                <a:pos x="10341" y="76"/>
              </a:cxn>
              <a:cxn ang="0">
                <a:pos x="0" y="0"/>
              </a:cxn>
            </a:cxnLst>
            <a:rect l="0" t="0" r="r" b="b"/>
            <a:pathLst>
              <a:path w="10342" h="77">
                <a:moveTo>
                  <a:pt x="10341" y="7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3075" y="4069238"/>
            <a:ext cx="18415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OK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464653" y="5290253"/>
            <a:ext cx="10128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&lt; /home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735263" y="3580679"/>
            <a:ext cx="4176712" cy="280987"/>
          </a:xfrm>
          <a:prstGeom prst="rect">
            <a:avLst/>
          </a:prstGeom>
          <a:solidFill>
            <a:srgbClr val="E6E6FF"/>
          </a:solidFill>
          <a:ln w="9525">
            <a:noFill/>
            <a:round/>
            <a:headEnd/>
            <a:tailEnd/>
          </a:ln>
          <a:effectLst/>
        </p:spPr>
        <p:txBody>
          <a:bodyPr lIns="90000" tIns="48276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13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FilterChain.doFilter</a:t>
            </a:r>
            <a:r>
              <a:rPr lang="en-US" sz="1300" dirty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(request, response</a:t>
            </a:r>
            <a:r>
              <a:rPr lang="en-US" sz="13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)</a:t>
            </a:r>
            <a:endParaRPr lang="en-US" sz="1300" dirty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3372169" y="4189888"/>
            <a:ext cx="295295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RequestMapping</a:t>
            </a:r>
            <a:r>
              <a:rPr lang="en-US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(“/home”)</a:t>
            </a: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485806" y="5260544"/>
            <a:ext cx="2622324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b="1" i="1" dirty="0" err="1" smtClean="0">
                <a:solidFill>
                  <a:srgbClr val="000000"/>
                </a:solidFill>
                <a:latin typeface="Monaco"/>
              </a:rPr>
              <a:t>println</a:t>
            </a:r>
            <a:r>
              <a:rPr lang="en-US" b="1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Monaco"/>
              </a:rPr>
              <a:t>"&lt; "</a:t>
            </a:r>
            <a:r>
              <a:rPr lang="en-US" b="1" i="1" dirty="0" smtClean="0">
                <a:solidFill>
                  <a:srgbClr val="000000"/>
                </a:solidFill>
                <a:latin typeface="Monaco"/>
              </a:rPr>
              <a:t> …)</a:t>
            </a:r>
            <a:r>
              <a:rPr lang="en-US" b="1" i="1" dirty="0" smtClean="0">
                <a:solidFill>
                  <a:srgbClr val="2A00FF"/>
                </a:solidFill>
                <a:latin typeface="Monaco"/>
              </a:rPr>
              <a:t> </a:t>
            </a: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469471" y="2682166"/>
            <a:ext cx="2622324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6A3E3E"/>
                </a:solidFill>
                <a:latin typeface="Monaco"/>
              </a:rPr>
              <a:t>chain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.doFilter</a:t>
            </a: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127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3" grpId="0"/>
      <p:bldP spid="19" grpId="0"/>
      <p:bldP spid="21" grpId="0" animBg="1"/>
      <p:bldP spid="22" grpId="0"/>
      <p:bldP spid="23" grpId="0"/>
      <p:bldP spid="25" grpId="0" animBg="1"/>
      <p:bldP spid="47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Servlet Filter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7338" y="1154111"/>
            <a:ext cx="8567737" cy="4926963"/>
          </a:xfrm>
          <a:prstGeom prst="rect">
            <a:avLst/>
          </a:prstGeom>
          <a:noFill/>
          <a:ln w="9525">
            <a:solidFill>
              <a:srgbClr val="387C2C"/>
            </a:solidFill>
            <a:round/>
            <a:headEnd/>
            <a:tailEnd/>
          </a:ln>
          <a:effectLst/>
        </p:spPr>
        <p:txBody>
          <a:bodyPr lIns="90000" tIns="49031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doFilter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ServletRequest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request, 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ServletResponse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response,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FilterChain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chain)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… {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// do something before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try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{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// run rest of application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chain.doFilter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(request, response)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securityFilter.doFilter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(request, response, c</a:t>
            </a:r>
            <a:r>
              <a:rPr lang="en-US" sz="20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hain);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// @</a:t>
            </a:r>
            <a:r>
              <a:rPr lang="en-US" sz="2000" dirty="0" err="1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RequetMapping</a:t>
            </a:r>
            <a: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(“/”)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}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SecurityException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e) {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// handle error by sending to login page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}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finally</a:t>
            </a: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{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  </a:t>
            </a:r>
            <a:r>
              <a:rPr lang="en-US" sz="2000" dirty="0" smtClean="0">
                <a:solidFill>
                  <a:srgbClr val="3F7F5F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// cleanup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  }</a:t>
            </a: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Monospace" pitchFamily="1" charset="0"/>
                <a:ea typeface="Monospace" pitchFamily="1" charset="0"/>
                <a:cs typeface="Monospace" pitchFamily="1" charset="0"/>
              </a:rPr>
              <a:t>}</a:t>
            </a:r>
            <a:endParaRPr lang="en-US" sz="2000" dirty="0">
              <a:solidFill>
                <a:srgbClr val="000000"/>
              </a:solidFill>
              <a:latin typeface="Monospace" pitchFamily="1" charset="0"/>
              <a:ea typeface="Monospace" pitchFamily="1" charset="0"/>
              <a:cs typeface="Monospace" pitchFamily="1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0786" y="2869670"/>
            <a:ext cx="32564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5263" y="3161620"/>
            <a:ext cx="56209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587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1039</Words>
  <Application>Microsoft Macintosh PowerPoint</Application>
  <PresentationFormat>On-screen Show (4:3)</PresentationFormat>
  <Paragraphs>301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Boot Hacks – Security Fundamentals</vt:lpstr>
      <vt:lpstr>Tell me about Spring Security</vt:lpstr>
      <vt:lpstr>PowerPoint Presentation</vt:lpstr>
      <vt:lpstr>PowerPoint Presentation</vt:lpstr>
      <vt:lpstr>Java Servlet Filter Review</vt:lpstr>
      <vt:lpstr>Java Servlet Filter Review</vt:lpstr>
      <vt:lpstr>Java Servlet Filter Review</vt:lpstr>
      <vt:lpstr>Java Servlet Filter Review</vt:lpstr>
      <vt:lpstr>Java Servlet Filter Review</vt:lpstr>
      <vt:lpstr>PowerPoint Presentation</vt:lpstr>
      <vt:lpstr>FilterChainProxy Pseudocode</vt:lpstr>
      <vt:lpstr>Unauthenticated Request</vt:lpstr>
      <vt:lpstr>Authenticating via username &amp; password</vt:lpstr>
      <vt:lpstr>Authenticated Request</vt:lpstr>
      <vt:lpstr>Spring Security Filters</vt:lpstr>
      <vt:lpstr>Spring Security Filters</vt:lpstr>
      <vt:lpstr>SecurityContext</vt:lpstr>
      <vt:lpstr>Authentication</vt:lpstr>
      <vt:lpstr>SecurityFilterInterceptor</vt:lpstr>
      <vt:lpstr>PowerPoint Presentation</vt:lpstr>
      <vt:lpstr>Ant Patterns</vt:lpstr>
      <vt:lpstr>Ant Patterns - Examples</vt:lpstr>
      <vt:lpstr>Ant Patterns - Examples</vt:lpstr>
      <vt:lpstr>PowerPoint Presentation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Fundamentals</dc:title>
  <dc:creator>Rob Winch</dc:creator>
  <cp:lastModifiedBy>Rob Winch</cp:lastModifiedBy>
  <cp:revision>61</cp:revision>
  <dcterms:created xsi:type="dcterms:W3CDTF">2015-10-14T14:17:13Z</dcterms:created>
  <dcterms:modified xsi:type="dcterms:W3CDTF">2015-10-15T20:55:24Z</dcterms:modified>
</cp:coreProperties>
</file>