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61" r:id="rId3"/>
    <p:sldId id="296" r:id="rId4"/>
    <p:sldId id="262" r:id="rId5"/>
    <p:sldId id="297" r:id="rId6"/>
    <p:sldId id="299" r:id="rId7"/>
    <p:sldId id="298" r:id="rId8"/>
    <p:sldId id="300" r:id="rId9"/>
    <p:sldId id="301" r:id="rId10"/>
    <p:sldId id="275" r:id="rId11"/>
    <p:sldId id="303" r:id="rId12"/>
  </p:sldIdLst>
  <p:sldSz cx="9144000" cy="5143500" type="screen16x9"/>
  <p:notesSz cx="6858000" cy="9144000"/>
  <p:embeddedFontLst>
    <p:embeddedFont>
      <p:font typeface="Gill Sans" panose="020B0604020202020204" charset="0"/>
      <p:regular r:id="rId14"/>
      <p:bold r:id="rId15"/>
    </p:embeddedFont>
    <p:embeddedFont>
      <p:font typeface="Proxima Nova" panose="020B060402020202020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0" autoAdjust="0"/>
    <p:restoredTop sz="94637"/>
  </p:normalViewPr>
  <p:slideViewPr>
    <p:cSldViewPr snapToGrid="0" snapToObjects="1">
      <p:cViewPr varScale="1">
        <p:scale>
          <a:sx n="144" d="100"/>
          <a:sy n="144" d="100"/>
        </p:scale>
        <p:origin x="8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8B92DF-B957-47DD-86C8-E351E4E6D5CC}" type="doc">
      <dgm:prSet loTypeId="urn:microsoft.com/office/officeart/2005/8/layout/hList7" loCatId="list" qsTypeId="urn:microsoft.com/office/officeart/2005/8/quickstyle/simple1" qsCatId="simple" csTypeId="urn:microsoft.com/office/officeart/2005/8/colors/colorful1" csCatId="colorful" phldr="1"/>
      <dgm:spPr/>
    </dgm:pt>
    <dgm:pt modelId="{C2EBBE29-1609-4C74-80D4-2DD6AD412C82}">
      <dgm:prSet phldrT="[Text]"/>
      <dgm:spPr>
        <a:xfrm>
          <a:off x="3201" y="0"/>
          <a:ext cx="3355237" cy="5845886"/>
        </a:xfrm>
        <a:prstGeom prst="roundRect">
          <a:avLst>
            <a:gd name="adj" fmla="val 10000"/>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alibri"/>
              <a:ea typeface="+mn-ea"/>
              <a:cs typeface="+mn-cs"/>
            </a:rPr>
            <a:t>Product </a:t>
          </a:r>
          <a:r>
            <a:rPr lang="en-US" dirty="0" smtClean="0">
              <a:solidFill>
                <a:sysClr val="window" lastClr="FFFFFF"/>
              </a:solidFill>
              <a:latin typeface="Calibri"/>
              <a:ea typeface="+mn-ea"/>
              <a:cs typeface="+mn-cs"/>
            </a:rPr>
            <a:t>Catalog</a:t>
          </a:r>
          <a:endParaRPr lang="en-US" dirty="0">
            <a:solidFill>
              <a:sysClr val="window" lastClr="FFFFFF"/>
            </a:solidFill>
            <a:latin typeface="Calibri"/>
            <a:ea typeface="+mn-ea"/>
            <a:cs typeface="+mn-cs"/>
          </a:endParaRPr>
        </a:p>
      </dgm:t>
    </dgm:pt>
    <dgm:pt modelId="{9CEEE2A0-7133-4A72-B14D-FFFAFAD7E3D7}" type="parTrans" cxnId="{60721A73-3EC2-4343-91C0-E4F62F250C78}">
      <dgm:prSet/>
      <dgm:spPr/>
      <dgm:t>
        <a:bodyPr/>
        <a:lstStyle/>
        <a:p>
          <a:endParaRPr lang="en-US"/>
        </a:p>
      </dgm:t>
    </dgm:pt>
    <dgm:pt modelId="{1C77C208-DD69-494F-8993-7FA8963C1A2E}" type="sibTrans" cxnId="{60721A73-3EC2-4343-91C0-E4F62F250C78}">
      <dgm:prSet/>
      <dgm:spPr/>
      <dgm:t>
        <a:bodyPr/>
        <a:lstStyle/>
        <a:p>
          <a:endParaRPr lang="en-US"/>
        </a:p>
      </dgm:t>
    </dgm:pt>
    <dgm:pt modelId="{F9BEBCD6-2487-4183-97DE-13AED9982444}">
      <dgm:prSet phldrT="[Text]"/>
      <dgm:spPr>
        <a:xfrm>
          <a:off x="3459096" y="0"/>
          <a:ext cx="3355237" cy="5845886"/>
        </a:xfrm>
        <a:prstGeom prst="roundRect">
          <a:avLst>
            <a:gd name="adj" fmla="val 10000"/>
          </a:avLst>
        </a:prstGeo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alibri"/>
              <a:ea typeface="+mn-ea"/>
              <a:cs typeface="+mn-cs"/>
            </a:rPr>
            <a:t>Product Filtering</a:t>
          </a:r>
          <a:endParaRPr lang="en-US" dirty="0">
            <a:solidFill>
              <a:sysClr val="window" lastClr="FFFFFF"/>
            </a:solidFill>
            <a:latin typeface="Calibri"/>
            <a:ea typeface="+mn-ea"/>
            <a:cs typeface="+mn-cs"/>
          </a:endParaRPr>
        </a:p>
      </dgm:t>
    </dgm:pt>
    <dgm:pt modelId="{B8B21C72-3212-489F-845D-1591BC079C44}" type="parTrans" cxnId="{6F55F51B-885E-4AFE-9141-5CD1E7117F0F}">
      <dgm:prSet/>
      <dgm:spPr/>
      <dgm:t>
        <a:bodyPr/>
        <a:lstStyle/>
        <a:p>
          <a:endParaRPr lang="en-US"/>
        </a:p>
      </dgm:t>
    </dgm:pt>
    <dgm:pt modelId="{6727580B-9F34-4F6A-B9AC-0469C3AA38EE}" type="sibTrans" cxnId="{6F55F51B-885E-4AFE-9141-5CD1E7117F0F}">
      <dgm:prSet/>
      <dgm:spPr/>
      <dgm:t>
        <a:bodyPr/>
        <a:lstStyle/>
        <a:p>
          <a:endParaRPr lang="en-US"/>
        </a:p>
      </dgm:t>
    </dgm:pt>
    <dgm:pt modelId="{FCF29083-7E2B-4C60-B631-C5876A8F80EA}">
      <dgm:prSet phldrT="[Text]"/>
      <dgm:spPr>
        <a:xfrm>
          <a:off x="6914991" y="0"/>
          <a:ext cx="3355237" cy="5845886"/>
        </a:xfrm>
        <a:prstGeom prst="roundRect">
          <a:avLst>
            <a:gd name="adj" fmla="val 10000"/>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alibri"/>
              <a:ea typeface="+mn-ea"/>
              <a:cs typeface="+mn-cs"/>
            </a:rPr>
            <a:t>Vehicle Capability</a:t>
          </a:r>
          <a:endParaRPr lang="en-US" dirty="0">
            <a:solidFill>
              <a:sysClr val="window" lastClr="FFFFFF"/>
            </a:solidFill>
            <a:latin typeface="Calibri"/>
            <a:ea typeface="+mn-ea"/>
            <a:cs typeface="+mn-cs"/>
          </a:endParaRPr>
        </a:p>
      </dgm:t>
    </dgm:pt>
    <dgm:pt modelId="{5BE8B138-952B-42AF-A0A0-D09408C5EA0A}" type="parTrans" cxnId="{715B9D5E-08C4-4F78-93F3-CA220D223F09}">
      <dgm:prSet/>
      <dgm:spPr/>
      <dgm:t>
        <a:bodyPr/>
        <a:lstStyle/>
        <a:p>
          <a:endParaRPr lang="en-US"/>
        </a:p>
      </dgm:t>
    </dgm:pt>
    <dgm:pt modelId="{DD84624C-82EE-4106-98EE-2EC6D45B3074}" type="sibTrans" cxnId="{715B9D5E-08C4-4F78-93F3-CA220D223F09}">
      <dgm:prSet/>
      <dgm:spPr/>
      <dgm:t>
        <a:bodyPr/>
        <a:lstStyle/>
        <a:p>
          <a:endParaRPr lang="en-US"/>
        </a:p>
      </dgm:t>
    </dgm:pt>
    <dgm:pt modelId="{6F007799-CAB9-435D-8C20-A07376415B44}">
      <dgm:prSet phldrT="[Text]"/>
      <dgm:spPr>
        <a:xfrm>
          <a:off x="10370886" y="0"/>
          <a:ext cx="3355237" cy="5845886"/>
        </a:xfrm>
        <a:prstGeom prst="roundRect">
          <a:avLst>
            <a:gd name="adj" fmla="val 10000"/>
          </a:avLst>
        </a:prstGeom>
        <a:solidFill>
          <a:srgbClr val="4BACC6">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alibri"/>
              <a:ea typeface="+mn-ea"/>
              <a:cs typeface="+mn-cs"/>
            </a:rPr>
            <a:t>Localization</a:t>
          </a:r>
          <a:endParaRPr lang="en-US" dirty="0">
            <a:solidFill>
              <a:sysClr val="window" lastClr="FFFFFF"/>
            </a:solidFill>
            <a:latin typeface="Calibri"/>
            <a:ea typeface="+mn-ea"/>
            <a:cs typeface="+mn-cs"/>
          </a:endParaRPr>
        </a:p>
      </dgm:t>
    </dgm:pt>
    <dgm:pt modelId="{6B9E647A-0661-4B36-8902-ED4061535F80}" type="parTrans" cxnId="{DF46F51B-0E3B-4E91-8FCB-384A004491E4}">
      <dgm:prSet/>
      <dgm:spPr/>
      <dgm:t>
        <a:bodyPr/>
        <a:lstStyle/>
        <a:p>
          <a:endParaRPr lang="en-US"/>
        </a:p>
      </dgm:t>
    </dgm:pt>
    <dgm:pt modelId="{A69B516C-299F-419B-9A35-3B2A255A82DF}" type="sibTrans" cxnId="{DF46F51B-0E3B-4E91-8FCB-384A004491E4}">
      <dgm:prSet/>
      <dgm:spPr/>
      <dgm:t>
        <a:bodyPr/>
        <a:lstStyle/>
        <a:p>
          <a:endParaRPr lang="en-US"/>
        </a:p>
      </dgm:t>
    </dgm:pt>
    <dgm:pt modelId="{F80328B8-DFED-4DA0-A5A5-BFD2EE6EBDBD}" type="pres">
      <dgm:prSet presAssocID="{928B92DF-B957-47DD-86C8-E351E4E6D5CC}" presName="Name0" presStyleCnt="0">
        <dgm:presLayoutVars>
          <dgm:dir/>
          <dgm:resizeHandles val="exact"/>
        </dgm:presLayoutVars>
      </dgm:prSet>
      <dgm:spPr/>
    </dgm:pt>
    <dgm:pt modelId="{F0838E2C-06C0-4600-95A0-4C80EE99BED0}" type="pres">
      <dgm:prSet presAssocID="{928B92DF-B957-47DD-86C8-E351E4E6D5CC}" presName="fgShape" presStyleLbl="fgShp" presStyleIdx="0" presStyleCnt="1"/>
      <dgm:spPr>
        <a:xfrm>
          <a:off x="549172" y="4676708"/>
          <a:ext cx="12630979" cy="876882"/>
        </a:xfrm>
        <a:prstGeom prst="leftRightArrow">
          <a:avLst/>
        </a:prstGeom>
        <a:solidFill>
          <a:schemeClr val="accent1">
            <a:lumMod val="50000"/>
          </a:schemeClr>
        </a:solidFill>
        <a:ln w="25400" cap="flat" cmpd="sng" algn="ctr">
          <a:solidFill>
            <a:sysClr val="window" lastClr="FFFFFF">
              <a:hueOff val="0"/>
              <a:satOff val="0"/>
              <a:lumOff val="0"/>
              <a:alphaOff val="0"/>
            </a:sysClr>
          </a:solidFill>
          <a:prstDash val="solid"/>
        </a:ln>
        <a:effectLst/>
      </dgm:spPr>
    </dgm:pt>
    <dgm:pt modelId="{B541D5E0-D5BC-4EBB-887D-5E54A95F38ED}" type="pres">
      <dgm:prSet presAssocID="{928B92DF-B957-47DD-86C8-E351E4E6D5CC}" presName="linComp" presStyleCnt="0"/>
      <dgm:spPr/>
    </dgm:pt>
    <dgm:pt modelId="{1A48A1C2-3BAD-4DD8-8E21-F33DCCF88482}" type="pres">
      <dgm:prSet presAssocID="{C2EBBE29-1609-4C74-80D4-2DD6AD412C82}" presName="compNode" presStyleCnt="0"/>
      <dgm:spPr/>
    </dgm:pt>
    <dgm:pt modelId="{FD520100-76CB-4B6C-B110-4097026B887C}" type="pres">
      <dgm:prSet presAssocID="{C2EBBE29-1609-4C74-80D4-2DD6AD412C82}" presName="bkgdShape" presStyleLbl="node1" presStyleIdx="0" presStyleCnt="4"/>
      <dgm:spPr/>
      <dgm:t>
        <a:bodyPr/>
        <a:lstStyle/>
        <a:p>
          <a:endParaRPr lang="en-US"/>
        </a:p>
      </dgm:t>
    </dgm:pt>
    <dgm:pt modelId="{BB22F102-2F13-449E-98E8-A48BC5E96D6B}" type="pres">
      <dgm:prSet presAssocID="{C2EBBE29-1609-4C74-80D4-2DD6AD412C82}" presName="nodeTx" presStyleLbl="node1" presStyleIdx="0" presStyleCnt="4">
        <dgm:presLayoutVars>
          <dgm:bulletEnabled val="1"/>
        </dgm:presLayoutVars>
      </dgm:prSet>
      <dgm:spPr/>
      <dgm:t>
        <a:bodyPr/>
        <a:lstStyle/>
        <a:p>
          <a:endParaRPr lang="en-US"/>
        </a:p>
      </dgm:t>
    </dgm:pt>
    <dgm:pt modelId="{0FA17A1B-1086-41B3-B660-874C98E8118C}" type="pres">
      <dgm:prSet presAssocID="{C2EBBE29-1609-4C74-80D4-2DD6AD412C82}" presName="invisiNode" presStyleLbl="node1" presStyleIdx="0" presStyleCnt="4"/>
      <dgm:spPr/>
    </dgm:pt>
    <dgm:pt modelId="{566CB5C9-C4CA-471D-8A47-C5AA9799FBE7}" type="pres">
      <dgm:prSet presAssocID="{C2EBBE29-1609-4C74-80D4-2DD6AD412C82}" presName="imagNode" presStyleLbl="fgImgPlace1" presStyleIdx="0" presStyleCnt="4"/>
      <dgm:spPr>
        <a:xfrm>
          <a:off x="707479" y="350753"/>
          <a:ext cx="1946680" cy="194668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ysClr val="window" lastClr="FFFFFF">
              <a:hueOff val="0"/>
              <a:satOff val="0"/>
              <a:lumOff val="0"/>
              <a:alphaOff val="0"/>
            </a:sysClr>
          </a:solidFill>
          <a:prstDash val="solid"/>
        </a:ln>
        <a:effectLst/>
      </dgm:spPr>
    </dgm:pt>
    <dgm:pt modelId="{8920A019-5590-47D5-8962-CEFC5E15AE8B}" type="pres">
      <dgm:prSet presAssocID="{1C77C208-DD69-494F-8993-7FA8963C1A2E}" presName="sibTrans" presStyleLbl="sibTrans2D1" presStyleIdx="0" presStyleCnt="0"/>
      <dgm:spPr/>
      <dgm:t>
        <a:bodyPr/>
        <a:lstStyle/>
        <a:p>
          <a:endParaRPr lang="en-US"/>
        </a:p>
      </dgm:t>
    </dgm:pt>
    <dgm:pt modelId="{B1875AB4-E0D8-407A-B79B-6C8E33E49F1B}" type="pres">
      <dgm:prSet presAssocID="{F9BEBCD6-2487-4183-97DE-13AED9982444}" presName="compNode" presStyleCnt="0"/>
      <dgm:spPr/>
    </dgm:pt>
    <dgm:pt modelId="{A14459B1-D3F4-467B-9CD6-CDC45C0DE4CA}" type="pres">
      <dgm:prSet presAssocID="{F9BEBCD6-2487-4183-97DE-13AED9982444}" presName="bkgdShape" presStyleLbl="node1" presStyleIdx="1" presStyleCnt="4"/>
      <dgm:spPr/>
      <dgm:t>
        <a:bodyPr/>
        <a:lstStyle/>
        <a:p>
          <a:endParaRPr lang="en-US"/>
        </a:p>
      </dgm:t>
    </dgm:pt>
    <dgm:pt modelId="{8F0E0B67-4C82-444F-8D2E-9BA8C6AC7AD8}" type="pres">
      <dgm:prSet presAssocID="{F9BEBCD6-2487-4183-97DE-13AED9982444}" presName="nodeTx" presStyleLbl="node1" presStyleIdx="1" presStyleCnt="4">
        <dgm:presLayoutVars>
          <dgm:bulletEnabled val="1"/>
        </dgm:presLayoutVars>
      </dgm:prSet>
      <dgm:spPr/>
      <dgm:t>
        <a:bodyPr/>
        <a:lstStyle/>
        <a:p>
          <a:endParaRPr lang="en-US"/>
        </a:p>
      </dgm:t>
    </dgm:pt>
    <dgm:pt modelId="{1CAF0129-58B3-4493-8159-77CA09F0B6D0}" type="pres">
      <dgm:prSet presAssocID="{F9BEBCD6-2487-4183-97DE-13AED9982444}" presName="invisiNode" presStyleLbl="node1" presStyleIdx="1" presStyleCnt="4"/>
      <dgm:spPr/>
    </dgm:pt>
    <dgm:pt modelId="{510A2D0F-924E-4725-971A-00A5EA680C80}" type="pres">
      <dgm:prSet presAssocID="{F9BEBCD6-2487-4183-97DE-13AED9982444}" presName="imagNode" presStyleLbl="fgImgPlace1" presStyleIdx="1" presStyleCnt="4"/>
      <dgm:spPr>
        <a:xfrm>
          <a:off x="4163374" y="350753"/>
          <a:ext cx="1946680" cy="194668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ysClr val="window" lastClr="FFFFFF">
              <a:hueOff val="0"/>
              <a:satOff val="0"/>
              <a:lumOff val="0"/>
              <a:alphaOff val="0"/>
            </a:sysClr>
          </a:solidFill>
          <a:prstDash val="solid"/>
        </a:ln>
        <a:effectLst/>
      </dgm:spPr>
    </dgm:pt>
    <dgm:pt modelId="{AD778A45-88D6-4909-9F5F-C2DBCE03DF6E}" type="pres">
      <dgm:prSet presAssocID="{6727580B-9F34-4F6A-B9AC-0469C3AA38EE}" presName="sibTrans" presStyleLbl="sibTrans2D1" presStyleIdx="0" presStyleCnt="0"/>
      <dgm:spPr/>
      <dgm:t>
        <a:bodyPr/>
        <a:lstStyle/>
        <a:p>
          <a:endParaRPr lang="en-US"/>
        </a:p>
      </dgm:t>
    </dgm:pt>
    <dgm:pt modelId="{D2E224B9-754F-4DB8-8EC7-51E0B8CA6038}" type="pres">
      <dgm:prSet presAssocID="{FCF29083-7E2B-4C60-B631-C5876A8F80EA}" presName="compNode" presStyleCnt="0"/>
      <dgm:spPr/>
    </dgm:pt>
    <dgm:pt modelId="{5E30E0EF-B395-425E-BCFE-5BF9E005738F}" type="pres">
      <dgm:prSet presAssocID="{FCF29083-7E2B-4C60-B631-C5876A8F80EA}" presName="bkgdShape" presStyleLbl="node1" presStyleIdx="2" presStyleCnt="4"/>
      <dgm:spPr/>
      <dgm:t>
        <a:bodyPr/>
        <a:lstStyle/>
        <a:p>
          <a:endParaRPr lang="en-US"/>
        </a:p>
      </dgm:t>
    </dgm:pt>
    <dgm:pt modelId="{63C0534D-A4AC-4D6F-AD6A-292714A2EA60}" type="pres">
      <dgm:prSet presAssocID="{FCF29083-7E2B-4C60-B631-C5876A8F80EA}" presName="nodeTx" presStyleLbl="node1" presStyleIdx="2" presStyleCnt="4">
        <dgm:presLayoutVars>
          <dgm:bulletEnabled val="1"/>
        </dgm:presLayoutVars>
      </dgm:prSet>
      <dgm:spPr/>
      <dgm:t>
        <a:bodyPr/>
        <a:lstStyle/>
        <a:p>
          <a:endParaRPr lang="en-US"/>
        </a:p>
      </dgm:t>
    </dgm:pt>
    <dgm:pt modelId="{8219EAAF-3676-48EE-85AD-BA5831C6AE51}" type="pres">
      <dgm:prSet presAssocID="{FCF29083-7E2B-4C60-B631-C5876A8F80EA}" presName="invisiNode" presStyleLbl="node1" presStyleIdx="2" presStyleCnt="4"/>
      <dgm:spPr/>
    </dgm:pt>
    <dgm:pt modelId="{F182B02B-7865-40D5-9433-CD0B8618F721}" type="pres">
      <dgm:prSet presAssocID="{FCF29083-7E2B-4C60-B631-C5876A8F80EA}" presName="imagNode" presStyleLbl="fgImgPlace1" presStyleIdx="2" presStyleCnt="4"/>
      <dgm:spPr>
        <a:xfrm>
          <a:off x="7619269" y="350753"/>
          <a:ext cx="1946680" cy="194668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ysClr val="window" lastClr="FFFFFF">
              <a:hueOff val="0"/>
              <a:satOff val="0"/>
              <a:lumOff val="0"/>
              <a:alphaOff val="0"/>
            </a:sysClr>
          </a:solidFill>
          <a:prstDash val="solid"/>
        </a:ln>
        <a:effectLst/>
      </dgm:spPr>
    </dgm:pt>
    <dgm:pt modelId="{C0F64529-E2FD-4E3F-BE01-0B7F4B55A25F}" type="pres">
      <dgm:prSet presAssocID="{DD84624C-82EE-4106-98EE-2EC6D45B3074}" presName="sibTrans" presStyleLbl="sibTrans2D1" presStyleIdx="0" presStyleCnt="0"/>
      <dgm:spPr/>
      <dgm:t>
        <a:bodyPr/>
        <a:lstStyle/>
        <a:p>
          <a:endParaRPr lang="en-US"/>
        </a:p>
      </dgm:t>
    </dgm:pt>
    <dgm:pt modelId="{411687EB-8A11-4822-BD9E-7433CEA4A3F3}" type="pres">
      <dgm:prSet presAssocID="{6F007799-CAB9-435D-8C20-A07376415B44}" presName="compNode" presStyleCnt="0"/>
      <dgm:spPr/>
    </dgm:pt>
    <dgm:pt modelId="{B18786EB-292A-43E0-B607-BF2D9BB492E6}" type="pres">
      <dgm:prSet presAssocID="{6F007799-CAB9-435D-8C20-A07376415B44}" presName="bkgdShape" presStyleLbl="node1" presStyleIdx="3" presStyleCnt="4"/>
      <dgm:spPr/>
      <dgm:t>
        <a:bodyPr/>
        <a:lstStyle/>
        <a:p>
          <a:endParaRPr lang="en-US"/>
        </a:p>
      </dgm:t>
    </dgm:pt>
    <dgm:pt modelId="{7BE88FEA-C879-4918-98CA-708177BED00F}" type="pres">
      <dgm:prSet presAssocID="{6F007799-CAB9-435D-8C20-A07376415B44}" presName="nodeTx" presStyleLbl="node1" presStyleIdx="3" presStyleCnt="4">
        <dgm:presLayoutVars>
          <dgm:bulletEnabled val="1"/>
        </dgm:presLayoutVars>
      </dgm:prSet>
      <dgm:spPr/>
      <dgm:t>
        <a:bodyPr/>
        <a:lstStyle/>
        <a:p>
          <a:endParaRPr lang="en-US"/>
        </a:p>
      </dgm:t>
    </dgm:pt>
    <dgm:pt modelId="{AAADE7F4-3A52-44DE-83DA-CC3467ADD3A9}" type="pres">
      <dgm:prSet presAssocID="{6F007799-CAB9-435D-8C20-A07376415B44}" presName="invisiNode" presStyleLbl="node1" presStyleIdx="3" presStyleCnt="4"/>
      <dgm:spPr/>
    </dgm:pt>
    <dgm:pt modelId="{DCE5662A-8C3E-417F-ABAD-980E839369E4}" type="pres">
      <dgm:prSet presAssocID="{6F007799-CAB9-435D-8C20-A07376415B44}" presName="imagNode" presStyleLbl="fgImgPlace1" presStyleIdx="3" presStyleCnt="4"/>
      <dgm:spPr>
        <a:xfrm>
          <a:off x="11075164" y="350753"/>
          <a:ext cx="1946680" cy="194668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ysClr val="window" lastClr="FFFFFF">
              <a:hueOff val="0"/>
              <a:satOff val="0"/>
              <a:lumOff val="0"/>
              <a:alphaOff val="0"/>
            </a:sysClr>
          </a:solidFill>
          <a:prstDash val="solid"/>
        </a:ln>
        <a:effectLst/>
      </dgm:spPr>
    </dgm:pt>
  </dgm:ptLst>
  <dgm:cxnLst>
    <dgm:cxn modelId="{6F55F51B-885E-4AFE-9141-5CD1E7117F0F}" srcId="{928B92DF-B957-47DD-86C8-E351E4E6D5CC}" destId="{F9BEBCD6-2487-4183-97DE-13AED9982444}" srcOrd="1" destOrd="0" parTransId="{B8B21C72-3212-489F-845D-1591BC079C44}" sibTransId="{6727580B-9F34-4F6A-B9AC-0469C3AA38EE}"/>
    <dgm:cxn modelId="{5A8833D9-0E03-4F48-AFC2-F5F4EF942CBD}" type="presOf" srcId="{FCF29083-7E2B-4C60-B631-C5876A8F80EA}" destId="{5E30E0EF-B395-425E-BCFE-5BF9E005738F}" srcOrd="0" destOrd="0" presId="urn:microsoft.com/office/officeart/2005/8/layout/hList7"/>
    <dgm:cxn modelId="{46429BFA-58E3-4D94-B4AC-C0D3861CCD7B}" type="presOf" srcId="{6F007799-CAB9-435D-8C20-A07376415B44}" destId="{B18786EB-292A-43E0-B607-BF2D9BB492E6}" srcOrd="0" destOrd="0" presId="urn:microsoft.com/office/officeart/2005/8/layout/hList7"/>
    <dgm:cxn modelId="{353F5D0A-AD6C-40D0-AF86-C39F25B315C5}" type="presOf" srcId="{928B92DF-B957-47DD-86C8-E351E4E6D5CC}" destId="{F80328B8-DFED-4DA0-A5A5-BFD2EE6EBDBD}" srcOrd="0" destOrd="0" presId="urn:microsoft.com/office/officeart/2005/8/layout/hList7"/>
    <dgm:cxn modelId="{10D6AB3D-8A04-43BB-B494-E1AAB384C000}" type="presOf" srcId="{C2EBBE29-1609-4C74-80D4-2DD6AD412C82}" destId="{FD520100-76CB-4B6C-B110-4097026B887C}" srcOrd="0" destOrd="0" presId="urn:microsoft.com/office/officeart/2005/8/layout/hList7"/>
    <dgm:cxn modelId="{715B9D5E-08C4-4F78-93F3-CA220D223F09}" srcId="{928B92DF-B957-47DD-86C8-E351E4E6D5CC}" destId="{FCF29083-7E2B-4C60-B631-C5876A8F80EA}" srcOrd="2" destOrd="0" parTransId="{5BE8B138-952B-42AF-A0A0-D09408C5EA0A}" sibTransId="{DD84624C-82EE-4106-98EE-2EC6D45B3074}"/>
    <dgm:cxn modelId="{4C66000C-6D2A-479F-9028-C0BEB0B4F129}" type="presOf" srcId="{DD84624C-82EE-4106-98EE-2EC6D45B3074}" destId="{C0F64529-E2FD-4E3F-BE01-0B7F4B55A25F}" srcOrd="0" destOrd="0" presId="urn:microsoft.com/office/officeart/2005/8/layout/hList7"/>
    <dgm:cxn modelId="{60721A73-3EC2-4343-91C0-E4F62F250C78}" srcId="{928B92DF-B957-47DD-86C8-E351E4E6D5CC}" destId="{C2EBBE29-1609-4C74-80D4-2DD6AD412C82}" srcOrd="0" destOrd="0" parTransId="{9CEEE2A0-7133-4A72-B14D-FFFAFAD7E3D7}" sibTransId="{1C77C208-DD69-494F-8993-7FA8963C1A2E}"/>
    <dgm:cxn modelId="{C803C53A-6DD3-4070-8572-BB792B8B2E46}" type="presOf" srcId="{FCF29083-7E2B-4C60-B631-C5876A8F80EA}" destId="{63C0534D-A4AC-4D6F-AD6A-292714A2EA60}" srcOrd="1" destOrd="0" presId="urn:microsoft.com/office/officeart/2005/8/layout/hList7"/>
    <dgm:cxn modelId="{485A3850-28EE-4B59-8EB2-43F88CF3F27D}" type="presOf" srcId="{1C77C208-DD69-494F-8993-7FA8963C1A2E}" destId="{8920A019-5590-47D5-8962-CEFC5E15AE8B}" srcOrd="0" destOrd="0" presId="urn:microsoft.com/office/officeart/2005/8/layout/hList7"/>
    <dgm:cxn modelId="{DFB9177D-CC70-4534-83CC-324A0C279412}" type="presOf" srcId="{C2EBBE29-1609-4C74-80D4-2DD6AD412C82}" destId="{BB22F102-2F13-449E-98E8-A48BC5E96D6B}" srcOrd="1" destOrd="0" presId="urn:microsoft.com/office/officeart/2005/8/layout/hList7"/>
    <dgm:cxn modelId="{D7E47A74-16B1-4D91-9880-A878C9A589B0}" type="presOf" srcId="{F9BEBCD6-2487-4183-97DE-13AED9982444}" destId="{A14459B1-D3F4-467B-9CD6-CDC45C0DE4CA}" srcOrd="0" destOrd="0" presId="urn:microsoft.com/office/officeart/2005/8/layout/hList7"/>
    <dgm:cxn modelId="{E1FACBFA-DB1D-497C-AD95-E85602473A16}" type="presOf" srcId="{F9BEBCD6-2487-4183-97DE-13AED9982444}" destId="{8F0E0B67-4C82-444F-8D2E-9BA8C6AC7AD8}" srcOrd="1" destOrd="0" presId="urn:microsoft.com/office/officeart/2005/8/layout/hList7"/>
    <dgm:cxn modelId="{9E25BC61-1DF8-4BF0-A37B-657E2C5A8D32}" type="presOf" srcId="{6727580B-9F34-4F6A-B9AC-0469C3AA38EE}" destId="{AD778A45-88D6-4909-9F5F-C2DBCE03DF6E}" srcOrd="0" destOrd="0" presId="urn:microsoft.com/office/officeart/2005/8/layout/hList7"/>
    <dgm:cxn modelId="{B0BC2EEB-B110-4416-A79C-075D769DB927}" type="presOf" srcId="{6F007799-CAB9-435D-8C20-A07376415B44}" destId="{7BE88FEA-C879-4918-98CA-708177BED00F}" srcOrd="1" destOrd="0" presId="urn:microsoft.com/office/officeart/2005/8/layout/hList7"/>
    <dgm:cxn modelId="{DF46F51B-0E3B-4E91-8FCB-384A004491E4}" srcId="{928B92DF-B957-47DD-86C8-E351E4E6D5CC}" destId="{6F007799-CAB9-435D-8C20-A07376415B44}" srcOrd="3" destOrd="0" parTransId="{6B9E647A-0661-4B36-8902-ED4061535F80}" sibTransId="{A69B516C-299F-419B-9A35-3B2A255A82DF}"/>
    <dgm:cxn modelId="{63655C4D-F711-49AD-8252-0DA848425A4E}" type="presParOf" srcId="{F80328B8-DFED-4DA0-A5A5-BFD2EE6EBDBD}" destId="{F0838E2C-06C0-4600-95A0-4C80EE99BED0}" srcOrd="0" destOrd="0" presId="urn:microsoft.com/office/officeart/2005/8/layout/hList7"/>
    <dgm:cxn modelId="{FA55954E-4B7E-4276-B135-A3CA39D3EFD5}" type="presParOf" srcId="{F80328B8-DFED-4DA0-A5A5-BFD2EE6EBDBD}" destId="{B541D5E0-D5BC-4EBB-887D-5E54A95F38ED}" srcOrd="1" destOrd="0" presId="urn:microsoft.com/office/officeart/2005/8/layout/hList7"/>
    <dgm:cxn modelId="{AAF8DC69-7C8E-42E4-8135-29761BB46196}" type="presParOf" srcId="{B541D5E0-D5BC-4EBB-887D-5E54A95F38ED}" destId="{1A48A1C2-3BAD-4DD8-8E21-F33DCCF88482}" srcOrd="0" destOrd="0" presId="urn:microsoft.com/office/officeart/2005/8/layout/hList7"/>
    <dgm:cxn modelId="{7D66162A-C71F-47D0-84D3-CC5B0055FDD6}" type="presParOf" srcId="{1A48A1C2-3BAD-4DD8-8E21-F33DCCF88482}" destId="{FD520100-76CB-4B6C-B110-4097026B887C}" srcOrd="0" destOrd="0" presId="urn:microsoft.com/office/officeart/2005/8/layout/hList7"/>
    <dgm:cxn modelId="{665B5C3F-A8EF-47E8-AEAE-3D59FB095AF4}" type="presParOf" srcId="{1A48A1C2-3BAD-4DD8-8E21-F33DCCF88482}" destId="{BB22F102-2F13-449E-98E8-A48BC5E96D6B}" srcOrd="1" destOrd="0" presId="urn:microsoft.com/office/officeart/2005/8/layout/hList7"/>
    <dgm:cxn modelId="{B6055627-718C-4560-9305-F7BD54CCBA5B}" type="presParOf" srcId="{1A48A1C2-3BAD-4DD8-8E21-F33DCCF88482}" destId="{0FA17A1B-1086-41B3-B660-874C98E8118C}" srcOrd="2" destOrd="0" presId="urn:microsoft.com/office/officeart/2005/8/layout/hList7"/>
    <dgm:cxn modelId="{5F1A4556-CCBE-4CA1-A75A-EFDA02FA0FBF}" type="presParOf" srcId="{1A48A1C2-3BAD-4DD8-8E21-F33DCCF88482}" destId="{566CB5C9-C4CA-471D-8A47-C5AA9799FBE7}" srcOrd="3" destOrd="0" presId="urn:microsoft.com/office/officeart/2005/8/layout/hList7"/>
    <dgm:cxn modelId="{4788331D-8CE3-4A4A-9C19-F2DC7119D594}" type="presParOf" srcId="{B541D5E0-D5BC-4EBB-887D-5E54A95F38ED}" destId="{8920A019-5590-47D5-8962-CEFC5E15AE8B}" srcOrd="1" destOrd="0" presId="urn:microsoft.com/office/officeart/2005/8/layout/hList7"/>
    <dgm:cxn modelId="{84B71DC8-0AAC-4A97-B5B0-51A9ECA16722}" type="presParOf" srcId="{B541D5E0-D5BC-4EBB-887D-5E54A95F38ED}" destId="{B1875AB4-E0D8-407A-B79B-6C8E33E49F1B}" srcOrd="2" destOrd="0" presId="urn:microsoft.com/office/officeart/2005/8/layout/hList7"/>
    <dgm:cxn modelId="{6BC407E9-97B0-4EED-A5A1-A5A3FA882157}" type="presParOf" srcId="{B1875AB4-E0D8-407A-B79B-6C8E33E49F1B}" destId="{A14459B1-D3F4-467B-9CD6-CDC45C0DE4CA}" srcOrd="0" destOrd="0" presId="urn:microsoft.com/office/officeart/2005/8/layout/hList7"/>
    <dgm:cxn modelId="{0C9F0990-D20B-40D1-81DE-3EA372C2BE99}" type="presParOf" srcId="{B1875AB4-E0D8-407A-B79B-6C8E33E49F1B}" destId="{8F0E0B67-4C82-444F-8D2E-9BA8C6AC7AD8}" srcOrd="1" destOrd="0" presId="urn:microsoft.com/office/officeart/2005/8/layout/hList7"/>
    <dgm:cxn modelId="{DC9D8567-1F2F-420A-A241-2EC57D6217F7}" type="presParOf" srcId="{B1875AB4-E0D8-407A-B79B-6C8E33E49F1B}" destId="{1CAF0129-58B3-4493-8159-77CA09F0B6D0}" srcOrd="2" destOrd="0" presId="urn:microsoft.com/office/officeart/2005/8/layout/hList7"/>
    <dgm:cxn modelId="{DEADC74A-BC6D-4D25-B31E-FBEBD7A7AA78}" type="presParOf" srcId="{B1875AB4-E0D8-407A-B79B-6C8E33E49F1B}" destId="{510A2D0F-924E-4725-971A-00A5EA680C80}" srcOrd="3" destOrd="0" presId="urn:microsoft.com/office/officeart/2005/8/layout/hList7"/>
    <dgm:cxn modelId="{37B33654-9CC1-4DD6-9123-B0460F64D8BC}" type="presParOf" srcId="{B541D5E0-D5BC-4EBB-887D-5E54A95F38ED}" destId="{AD778A45-88D6-4909-9F5F-C2DBCE03DF6E}" srcOrd="3" destOrd="0" presId="urn:microsoft.com/office/officeart/2005/8/layout/hList7"/>
    <dgm:cxn modelId="{69125558-1837-41E4-9E26-B0267C7F5A78}" type="presParOf" srcId="{B541D5E0-D5BC-4EBB-887D-5E54A95F38ED}" destId="{D2E224B9-754F-4DB8-8EC7-51E0B8CA6038}" srcOrd="4" destOrd="0" presId="urn:microsoft.com/office/officeart/2005/8/layout/hList7"/>
    <dgm:cxn modelId="{11AD813F-5644-4D78-AD18-166914BFCD4B}" type="presParOf" srcId="{D2E224B9-754F-4DB8-8EC7-51E0B8CA6038}" destId="{5E30E0EF-B395-425E-BCFE-5BF9E005738F}" srcOrd="0" destOrd="0" presId="urn:microsoft.com/office/officeart/2005/8/layout/hList7"/>
    <dgm:cxn modelId="{2B577544-C1BB-4DC5-9262-FD448D358645}" type="presParOf" srcId="{D2E224B9-754F-4DB8-8EC7-51E0B8CA6038}" destId="{63C0534D-A4AC-4D6F-AD6A-292714A2EA60}" srcOrd="1" destOrd="0" presId="urn:microsoft.com/office/officeart/2005/8/layout/hList7"/>
    <dgm:cxn modelId="{B51A504F-25B1-49EF-A10C-4FB6836F4B02}" type="presParOf" srcId="{D2E224B9-754F-4DB8-8EC7-51E0B8CA6038}" destId="{8219EAAF-3676-48EE-85AD-BA5831C6AE51}" srcOrd="2" destOrd="0" presId="urn:microsoft.com/office/officeart/2005/8/layout/hList7"/>
    <dgm:cxn modelId="{8DDD1A59-217A-467D-8334-301F4274BDA8}" type="presParOf" srcId="{D2E224B9-754F-4DB8-8EC7-51E0B8CA6038}" destId="{F182B02B-7865-40D5-9433-CD0B8618F721}" srcOrd="3" destOrd="0" presId="urn:microsoft.com/office/officeart/2005/8/layout/hList7"/>
    <dgm:cxn modelId="{7D4EA4FC-5DA9-4BA8-A1B2-091704A1A678}" type="presParOf" srcId="{B541D5E0-D5BC-4EBB-887D-5E54A95F38ED}" destId="{C0F64529-E2FD-4E3F-BE01-0B7F4B55A25F}" srcOrd="5" destOrd="0" presId="urn:microsoft.com/office/officeart/2005/8/layout/hList7"/>
    <dgm:cxn modelId="{31FCBA43-8CF8-4D88-9A1E-F5FCD9037DB0}" type="presParOf" srcId="{B541D5E0-D5BC-4EBB-887D-5E54A95F38ED}" destId="{411687EB-8A11-4822-BD9E-7433CEA4A3F3}" srcOrd="6" destOrd="0" presId="urn:microsoft.com/office/officeart/2005/8/layout/hList7"/>
    <dgm:cxn modelId="{49F4C102-E598-4DEC-B975-5AE0DF929ADB}" type="presParOf" srcId="{411687EB-8A11-4822-BD9E-7433CEA4A3F3}" destId="{B18786EB-292A-43E0-B607-BF2D9BB492E6}" srcOrd="0" destOrd="0" presId="urn:microsoft.com/office/officeart/2005/8/layout/hList7"/>
    <dgm:cxn modelId="{977CE6DB-0DB8-4EFC-A4BE-227D799FDED5}" type="presParOf" srcId="{411687EB-8A11-4822-BD9E-7433CEA4A3F3}" destId="{7BE88FEA-C879-4918-98CA-708177BED00F}" srcOrd="1" destOrd="0" presId="urn:microsoft.com/office/officeart/2005/8/layout/hList7"/>
    <dgm:cxn modelId="{B8C319BF-D73B-4C6F-A864-43AC065664B3}" type="presParOf" srcId="{411687EB-8A11-4822-BD9E-7433CEA4A3F3}" destId="{AAADE7F4-3A52-44DE-83DA-CC3467ADD3A9}" srcOrd="2" destOrd="0" presId="urn:microsoft.com/office/officeart/2005/8/layout/hList7"/>
    <dgm:cxn modelId="{78F43D03-9C47-4533-B6D5-084F39961C54}" type="presParOf" srcId="{411687EB-8A11-4822-BD9E-7433CEA4A3F3}" destId="{DCE5662A-8C3E-417F-ABAD-980E839369E4}"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20100-76CB-4B6C-B110-4097026B887C}">
      <dsp:nvSpPr>
        <dsp:cNvPr id="0" name=""/>
        <dsp:cNvSpPr/>
      </dsp:nvSpPr>
      <dsp:spPr>
        <a:xfrm>
          <a:off x="1055" y="0"/>
          <a:ext cx="1106751" cy="1757238"/>
        </a:xfrm>
        <a:prstGeom prst="roundRect">
          <a:avLst>
            <a:gd name="adj" fmla="val 10000"/>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solidFill>
                <a:sysClr val="window" lastClr="FFFFFF"/>
              </a:solidFill>
              <a:latin typeface="Calibri"/>
              <a:ea typeface="+mn-ea"/>
              <a:cs typeface="+mn-cs"/>
            </a:rPr>
            <a:t>Product </a:t>
          </a:r>
          <a:r>
            <a:rPr lang="en-US" sz="1400" kern="1200" dirty="0" smtClean="0">
              <a:solidFill>
                <a:sysClr val="window" lastClr="FFFFFF"/>
              </a:solidFill>
              <a:latin typeface="Calibri"/>
              <a:ea typeface="+mn-ea"/>
              <a:cs typeface="+mn-cs"/>
            </a:rPr>
            <a:t>Catalog</a:t>
          </a:r>
          <a:endParaRPr lang="en-US" sz="1400" kern="1200" dirty="0">
            <a:solidFill>
              <a:sysClr val="window" lastClr="FFFFFF"/>
            </a:solidFill>
            <a:latin typeface="Calibri"/>
            <a:ea typeface="+mn-ea"/>
            <a:cs typeface="+mn-cs"/>
          </a:endParaRPr>
        </a:p>
      </dsp:txBody>
      <dsp:txXfrm>
        <a:off x="21642" y="723482"/>
        <a:ext cx="1065577" cy="661721"/>
      </dsp:txXfrm>
    </dsp:sp>
    <dsp:sp modelId="{566CB5C9-C4CA-471D-8A47-C5AA9799FBE7}">
      <dsp:nvSpPr>
        <dsp:cNvPr id="0" name=""/>
        <dsp:cNvSpPr/>
      </dsp:nvSpPr>
      <dsp:spPr>
        <a:xfrm>
          <a:off x="261851" y="105434"/>
          <a:ext cx="585160" cy="5851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dsp:style>
    </dsp:sp>
    <dsp:sp modelId="{A14459B1-D3F4-467B-9CD6-CDC45C0DE4CA}">
      <dsp:nvSpPr>
        <dsp:cNvPr id="0" name=""/>
        <dsp:cNvSpPr/>
      </dsp:nvSpPr>
      <dsp:spPr>
        <a:xfrm>
          <a:off x="1141009" y="0"/>
          <a:ext cx="1106751" cy="1757238"/>
        </a:xfrm>
        <a:prstGeom prst="roundRect">
          <a:avLst>
            <a:gd name="adj" fmla="val 10000"/>
          </a:avLst>
        </a:prstGeo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solidFill>
                <a:sysClr val="window" lastClr="FFFFFF"/>
              </a:solidFill>
              <a:latin typeface="Calibri"/>
              <a:ea typeface="+mn-ea"/>
              <a:cs typeface="+mn-cs"/>
            </a:rPr>
            <a:t>Product Filtering</a:t>
          </a:r>
          <a:endParaRPr lang="en-US" sz="1400" kern="1200" dirty="0">
            <a:solidFill>
              <a:sysClr val="window" lastClr="FFFFFF"/>
            </a:solidFill>
            <a:latin typeface="Calibri"/>
            <a:ea typeface="+mn-ea"/>
            <a:cs typeface="+mn-cs"/>
          </a:endParaRPr>
        </a:p>
      </dsp:txBody>
      <dsp:txXfrm>
        <a:off x="1161596" y="723482"/>
        <a:ext cx="1065577" cy="661721"/>
      </dsp:txXfrm>
    </dsp:sp>
    <dsp:sp modelId="{510A2D0F-924E-4725-971A-00A5EA680C80}">
      <dsp:nvSpPr>
        <dsp:cNvPr id="0" name=""/>
        <dsp:cNvSpPr/>
      </dsp:nvSpPr>
      <dsp:spPr>
        <a:xfrm>
          <a:off x="1401805" y="105434"/>
          <a:ext cx="585160" cy="5851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dsp:style>
    </dsp:sp>
    <dsp:sp modelId="{5E30E0EF-B395-425E-BCFE-5BF9E005738F}">
      <dsp:nvSpPr>
        <dsp:cNvPr id="0" name=""/>
        <dsp:cNvSpPr/>
      </dsp:nvSpPr>
      <dsp:spPr>
        <a:xfrm>
          <a:off x="2280963" y="0"/>
          <a:ext cx="1106751" cy="1757238"/>
        </a:xfrm>
        <a:prstGeom prst="roundRect">
          <a:avLst>
            <a:gd name="adj" fmla="val 10000"/>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solidFill>
                <a:sysClr val="window" lastClr="FFFFFF"/>
              </a:solidFill>
              <a:latin typeface="Calibri"/>
              <a:ea typeface="+mn-ea"/>
              <a:cs typeface="+mn-cs"/>
            </a:rPr>
            <a:t>Vehicle Capability</a:t>
          </a:r>
          <a:endParaRPr lang="en-US" sz="1400" kern="1200" dirty="0">
            <a:solidFill>
              <a:sysClr val="window" lastClr="FFFFFF"/>
            </a:solidFill>
            <a:latin typeface="Calibri"/>
            <a:ea typeface="+mn-ea"/>
            <a:cs typeface="+mn-cs"/>
          </a:endParaRPr>
        </a:p>
      </dsp:txBody>
      <dsp:txXfrm>
        <a:off x="2301550" y="723482"/>
        <a:ext cx="1065577" cy="661721"/>
      </dsp:txXfrm>
    </dsp:sp>
    <dsp:sp modelId="{F182B02B-7865-40D5-9433-CD0B8618F721}">
      <dsp:nvSpPr>
        <dsp:cNvPr id="0" name=""/>
        <dsp:cNvSpPr/>
      </dsp:nvSpPr>
      <dsp:spPr>
        <a:xfrm>
          <a:off x="2541758" y="105434"/>
          <a:ext cx="585160" cy="5851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dsp:style>
    </dsp:sp>
    <dsp:sp modelId="{B18786EB-292A-43E0-B607-BF2D9BB492E6}">
      <dsp:nvSpPr>
        <dsp:cNvPr id="0" name=""/>
        <dsp:cNvSpPr/>
      </dsp:nvSpPr>
      <dsp:spPr>
        <a:xfrm>
          <a:off x="3420916" y="0"/>
          <a:ext cx="1106751" cy="1757238"/>
        </a:xfrm>
        <a:prstGeom prst="roundRect">
          <a:avLst>
            <a:gd name="adj" fmla="val 10000"/>
          </a:avLst>
        </a:prstGeom>
        <a:solidFill>
          <a:srgbClr val="4BACC6">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solidFill>
                <a:sysClr val="window" lastClr="FFFFFF"/>
              </a:solidFill>
              <a:latin typeface="Calibri"/>
              <a:ea typeface="+mn-ea"/>
              <a:cs typeface="+mn-cs"/>
            </a:rPr>
            <a:t>Localization</a:t>
          </a:r>
          <a:endParaRPr lang="en-US" sz="1400" kern="1200" dirty="0">
            <a:solidFill>
              <a:sysClr val="window" lastClr="FFFFFF"/>
            </a:solidFill>
            <a:latin typeface="Calibri"/>
            <a:ea typeface="+mn-ea"/>
            <a:cs typeface="+mn-cs"/>
          </a:endParaRPr>
        </a:p>
      </dsp:txBody>
      <dsp:txXfrm>
        <a:off x="3441503" y="723482"/>
        <a:ext cx="1065577" cy="661721"/>
      </dsp:txXfrm>
    </dsp:sp>
    <dsp:sp modelId="{DCE5662A-8C3E-417F-ABAD-980E839369E4}">
      <dsp:nvSpPr>
        <dsp:cNvPr id="0" name=""/>
        <dsp:cNvSpPr/>
      </dsp:nvSpPr>
      <dsp:spPr>
        <a:xfrm>
          <a:off x="3681712" y="105434"/>
          <a:ext cx="585160" cy="5851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dsp:style>
    </dsp:sp>
    <dsp:sp modelId="{F0838E2C-06C0-4600-95A0-4C80EE99BED0}">
      <dsp:nvSpPr>
        <dsp:cNvPr id="0" name=""/>
        <dsp:cNvSpPr/>
      </dsp:nvSpPr>
      <dsp:spPr>
        <a:xfrm>
          <a:off x="181148" y="1405790"/>
          <a:ext cx="4166426" cy="263585"/>
        </a:xfrm>
        <a:prstGeom prst="leftRightArrow">
          <a:avLst/>
        </a:prstGeom>
        <a:solidFill>
          <a:schemeClr val="accent1">
            <a:lumMod val="50000"/>
          </a:scheme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8" name="Shape 4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...and this is what an iteration looks like.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65478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Shape 8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8" name="Shape 8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So we know what were moving away from. What models can we look to as examples of something to emulate? Netflix, The Gilt Groupe, and Twitter are examples of some of the recognized leaders in pioneering micro service architecture successfully. Their proof positive of the kind of innovation the scalability and the resiliency that we can achieve using micro services and a more practical level we can learn from patterns that have enabled these companies to employ micro service architecture successfully and in some cases directly benefit from code that they have made available to the open source community. I’ll give a few examples later on the presentation.</a:t>
            </a:r>
            <a:endParaRPr/>
          </a:p>
          <a:p>
            <a:pPr marL="0" lvl="0" indent="0" rtl="0">
              <a:spcBef>
                <a:spcPts val="0"/>
              </a:spcBef>
              <a:spcAft>
                <a:spcPts val="0"/>
              </a:spcAft>
              <a:buNone/>
            </a:pPr>
            <a:endParaRPr/>
          </a:p>
          <a:p>
            <a:pPr marL="0" lvl="0" indent="0" rtl="0">
              <a:spcBef>
                <a:spcPts val="0"/>
              </a:spcBef>
              <a:spcAft>
                <a:spcPts val="0"/>
              </a:spcAft>
              <a:buNone/>
            </a:pPr>
            <a:r>
              <a:rPr lang="en"/>
              <a:t>So these images can be inspirational, but they also give us some insight into some new challenges we might face in managing highly distributed micro service architectures.</a:t>
            </a:r>
            <a:endParaRPr/>
          </a:p>
        </p:txBody>
      </p:sp>
    </p:spTree>
    <p:extLst>
      <p:ext uri="{BB962C8B-B14F-4D97-AF65-F5344CB8AC3E}">
        <p14:creationId xmlns:p14="http://schemas.microsoft.com/office/powerpoint/2010/main" val="1399391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84337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78799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60656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02993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808739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 – Title">
  <p:cSld name="Divider">
    <p:bg>
      <p:bgPr>
        <a:solidFill>
          <a:schemeClr val="lt2"/>
        </a:solidFill>
        <a:effectLst/>
      </p:bgPr>
    </p:bg>
    <p:spTree>
      <p:nvGrpSpPr>
        <p:cNvPr id="1" name="Shape 6"/>
        <p:cNvGrpSpPr/>
        <p:nvPr/>
      </p:nvGrpSpPr>
      <p:grpSpPr>
        <a:xfrm>
          <a:off x="0" y="0"/>
          <a:ext cx="0" cy="0"/>
          <a:chOff x="0" y="0"/>
          <a:chExt cx="0" cy="0"/>
        </a:xfrm>
      </p:grpSpPr>
      <p:pic>
        <p:nvPicPr>
          <p:cNvPr id="7" name="Shape 7" descr="IMG_0276.jpg"/>
          <p:cNvPicPr preferRelativeResize="0"/>
          <p:nvPr/>
        </p:nvPicPr>
        <p:blipFill rotWithShape="1">
          <a:blip r:embed="rId2">
            <a:alphaModFix/>
          </a:blip>
          <a:srcRect l="-1871" t="8284" r="9671" b="8284"/>
          <a:stretch/>
        </p:blipFill>
        <p:spPr>
          <a:xfrm>
            <a:off x="614426" y="0"/>
            <a:ext cx="8529600" cy="5143500"/>
          </a:xfrm>
          <a:prstGeom prst="rect">
            <a:avLst/>
          </a:prstGeom>
          <a:noFill/>
          <a:ln>
            <a:noFill/>
          </a:ln>
        </p:spPr>
      </p:pic>
      <p:sp>
        <p:nvSpPr>
          <p:cNvPr id="8" name="Shape 8"/>
          <p:cNvSpPr/>
          <p:nvPr/>
        </p:nvSpPr>
        <p:spPr>
          <a:xfrm>
            <a:off x="0" y="-25"/>
            <a:ext cx="9144000" cy="5143500"/>
          </a:xfrm>
          <a:prstGeom prst="rect">
            <a:avLst/>
          </a:prstGeom>
          <a:gradFill>
            <a:gsLst>
              <a:gs pos="0">
                <a:srgbClr val="1AB9A5"/>
              </a:gs>
              <a:gs pos="10000">
                <a:srgbClr val="1AB9A5"/>
              </a:gs>
              <a:gs pos="100000">
                <a:srgbClr val="1AB9A5">
                  <a:alpha val="74509"/>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A9DBD6"/>
              </a:solidFill>
              <a:latin typeface="Arial"/>
              <a:ea typeface="Arial"/>
              <a:cs typeface="Arial"/>
              <a:sym typeface="Arial"/>
            </a:endParaRPr>
          </a:p>
        </p:txBody>
      </p:sp>
      <p:cxnSp>
        <p:nvCxnSpPr>
          <p:cNvPr id="9" name="Shape 9"/>
          <p:cNvCxnSpPr/>
          <p:nvPr/>
        </p:nvCxnSpPr>
        <p:spPr>
          <a:xfrm>
            <a:off x="633275" y="3110100"/>
            <a:ext cx="738900" cy="0"/>
          </a:xfrm>
          <a:prstGeom prst="straightConnector1">
            <a:avLst/>
          </a:prstGeom>
          <a:noFill/>
          <a:ln w="38100" cap="flat" cmpd="sng">
            <a:solidFill>
              <a:schemeClr val="accent6"/>
            </a:solidFill>
            <a:prstDash val="solid"/>
            <a:round/>
            <a:headEnd type="none" w="sm" len="sm"/>
            <a:tailEnd type="none" w="sm" len="sm"/>
          </a:ln>
        </p:spPr>
      </p:cxnSp>
      <p:sp>
        <p:nvSpPr>
          <p:cNvPr id="10" name="Shape 10"/>
          <p:cNvSpPr txBox="1">
            <a:spLocks noGrp="1"/>
          </p:cNvSpPr>
          <p:nvPr>
            <p:ph type="title"/>
          </p:nvPr>
        </p:nvSpPr>
        <p:spPr>
          <a:xfrm>
            <a:off x="523203" y="1737025"/>
            <a:ext cx="6158400" cy="1191600"/>
          </a:xfrm>
          <a:prstGeom prst="rect">
            <a:avLst/>
          </a:prstGeom>
          <a:noFill/>
          <a:ln>
            <a:noFill/>
          </a:ln>
        </p:spPr>
        <p:txBody>
          <a:bodyPr spcFirstLastPara="1" wrap="square" lIns="91425" tIns="91425" rIns="91425" bIns="91425" anchor="b" anchorCtr="0"/>
          <a:lstStyle>
            <a:lvl1pPr lvl="0" rtl="0">
              <a:spcBef>
                <a:spcPts val="0"/>
              </a:spcBef>
              <a:spcAft>
                <a:spcPts val="0"/>
              </a:spcAft>
              <a:buNone/>
              <a:defRPr sz="40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1" name="Shape 11"/>
          <p:cNvSpPr txBox="1"/>
          <p:nvPr/>
        </p:nvSpPr>
        <p:spPr>
          <a:xfrm>
            <a:off x="5133546" y="4782050"/>
            <a:ext cx="3926100" cy="19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chemeClr val="dk1"/>
                </a:solidFill>
                <a:latin typeface="Proxima Nova"/>
                <a:ea typeface="Proxima Nova"/>
                <a:cs typeface="Proxima Nova"/>
                <a:sym typeface="Proxima Nova"/>
              </a:rPr>
              <a:t>© Copyright 2018 Pivotal Software, Inc. All rights Reserved. Version 1.0</a:t>
            </a:r>
            <a:endParaRPr sz="600">
              <a:solidFill>
                <a:schemeClr val="dk1"/>
              </a:solidFill>
              <a:latin typeface="Proxima Nova"/>
              <a:ea typeface="Proxima Nova"/>
              <a:cs typeface="Proxima Nova"/>
              <a:sym typeface="Proxima Nova"/>
            </a:endParaRPr>
          </a:p>
          <a:p>
            <a:pPr marL="0" lvl="0" indent="0" rtl="0">
              <a:spcBef>
                <a:spcPts val="0"/>
              </a:spcBef>
              <a:spcAft>
                <a:spcPts val="0"/>
              </a:spcAft>
              <a:buNone/>
            </a:pPr>
            <a:endParaRPr sz="600">
              <a:solidFill>
                <a:schemeClr val="dk1"/>
              </a:solidFill>
              <a:latin typeface="Proxima Nova"/>
              <a:ea typeface="Proxima Nova"/>
              <a:cs typeface="Proxima Nova"/>
              <a:sym typeface="Proxima Nova"/>
            </a:endParaRPr>
          </a:p>
        </p:txBody>
      </p:sp>
      <p:grpSp>
        <p:nvGrpSpPr>
          <p:cNvPr id="12" name="Shape 12"/>
          <p:cNvGrpSpPr/>
          <p:nvPr/>
        </p:nvGrpSpPr>
        <p:grpSpPr>
          <a:xfrm>
            <a:off x="634507" y="819388"/>
            <a:ext cx="1337013" cy="313170"/>
            <a:chOff x="1841475" y="2392725"/>
            <a:chExt cx="3928925" cy="920275"/>
          </a:xfrm>
        </p:grpSpPr>
        <p:sp>
          <p:nvSpPr>
            <p:cNvPr id="13" name="Shape 13"/>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4" name="Shape 14"/>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 name="Shape 15"/>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 name="Shape 16"/>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 name="Shape 17"/>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8" name="Shape 18"/>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9" name="Shape 19"/>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0" name="Shape 20"/>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sp>
        <p:nvSpPr>
          <p:cNvPr id="21" name="Shape 21"/>
          <p:cNvSpPr txBox="1">
            <a:spLocks noGrp="1"/>
          </p:cNvSpPr>
          <p:nvPr>
            <p:ph type="subTitle" idx="1"/>
          </p:nvPr>
        </p:nvSpPr>
        <p:spPr>
          <a:xfrm>
            <a:off x="523200" y="3306700"/>
            <a:ext cx="4173600" cy="1409700"/>
          </a:xfrm>
          <a:prstGeom prst="rect">
            <a:avLst/>
          </a:prstGeom>
          <a:noFill/>
          <a:ln>
            <a:noFill/>
          </a:ln>
        </p:spPr>
        <p:txBody>
          <a:bodyPr spcFirstLastPara="1" wrap="square" lIns="91425" tIns="91425" rIns="91425" bIns="91425" anchor="t" anchorCtr="0"/>
          <a:lstStyle>
            <a:lvl1pPr lvl="0" rtl="0">
              <a:lnSpc>
                <a:spcPct val="110000"/>
              </a:lnSpc>
              <a:spcBef>
                <a:spcPts val="0"/>
              </a:spcBef>
              <a:spcAft>
                <a:spcPts val="0"/>
              </a:spcAft>
              <a:buNone/>
              <a:defRPr sz="1500">
                <a:solidFill>
                  <a:srgbClr val="FFFFFF"/>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026" name="Picture 2" descr="https://www.perficient.com/-/media/media-kit-files/2015-logo-horizontal-with-tag-media-kit-page.jpg?la=en&amp;hash=1A6267815E9B6905CF0CDC3322B900CA5E25C0D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47920" y="799382"/>
            <a:ext cx="998168" cy="3478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 – Standard">
  <p:cSld name="Title Slide">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54" name="Shape 54"/>
          <p:cNvGrpSpPr/>
          <p:nvPr/>
        </p:nvGrpSpPr>
        <p:grpSpPr>
          <a:xfrm>
            <a:off x="287525" y="4854556"/>
            <a:ext cx="634914" cy="148716"/>
            <a:chOff x="1841475" y="2392725"/>
            <a:chExt cx="3928925" cy="920275"/>
          </a:xfrm>
        </p:grpSpPr>
        <p:sp>
          <p:nvSpPr>
            <p:cNvPr id="55" name="Shape 55"/>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3" name="Shape 63"/>
          <p:cNvSpPr txBox="1">
            <a:spLocks noGrp="1"/>
          </p:cNvSpPr>
          <p:nvPr>
            <p:ph type="body" idx="1"/>
          </p:nvPr>
        </p:nvSpPr>
        <p:spPr>
          <a:xfrm>
            <a:off x="915400" y="900400"/>
            <a:ext cx="7333200" cy="3769500"/>
          </a:xfrm>
          <a:prstGeom prst="rect">
            <a:avLst/>
          </a:prstGeom>
          <a:noFill/>
          <a:ln>
            <a:noFill/>
          </a:ln>
        </p:spPr>
        <p:txBody>
          <a:bodyPr spcFirstLastPara="1" wrap="square" lIns="91425" tIns="91425" rIns="91425" bIns="91425" anchor="t" anchorCtr="0"/>
          <a:lstStyle>
            <a:lvl1pPr marL="457200" lvl="0" indent="-317500" rtl="0">
              <a:lnSpc>
                <a:spcPct val="110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1pPr>
            <a:lvl2pPr marL="914400" lvl="1"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marL="1371600" lvl="2"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marL="1828800" lvl="3"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marL="2286000" lvl="4"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marL="2743200" lvl="5"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marL="3200400" lvl="6"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marL="3657600" lvl="7"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marL="4114800" lvl="8" indent="-317500" rtl="0">
              <a:lnSpc>
                <a:spcPct val="110000"/>
              </a:lnSpc>
              <a:spcBef>
                <a:spcPts val="1000"/>
              </a:spcBef>
              <a:spcAft>
                <a:spcPts val="100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a:endParaRPr/>
          </a:p>
        </p:txBody>
      </p:sp>
      <p:pic>
        <p:nvPicPr>
          <p:cNvPr id="13" name="Picture 2" descr="https://www.perficient.com/-/media/media-kit-files/2015-logo-horizontal-with-tag-media-kit-page.jpg?la=en&amp;hash=1A6267815E9B6905CF0CDC3322B900CA5E25C0D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54360" y="4753723"/>
            <a:ext cx="998168" cy="3478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 – Design Grid">
  <p:cSld name="Title Slide_3">
    <p:spTree>
      <p:nvGrpSpPr>
        <p:cNvPr id="1" name="Shape 80"/>
        <p:cNvGrpSpPr/>
        <p:nvPr/>
      </p:nvGrpSpPr>
      <p:grpSpPr>
        <a:xfrm>
          <a:off x="0" y="0"/>
          <a:ext cx="0" cy="0"/>
          <a:chOff x="0" y="0"/>
          <a:chExt cx="0" cy="0"/>
        </a:xfrm>
      </p:grpSpPr>
      <p:pic>
        <p:nvPicPr>
          <p:cNvPr id="81" name="Shape 81"/>
          <p:cNvPicPr preferRelativeResize="0"/>
          <p:nvPr/>
        </p:nvPicPr>
        <p:blipFill>
          <a:blip r:embed="rId2">
            <a:alphaModFix/>
          </a:blip>
          <a:stretch>
            <a:fillRect/>
          </a:stretch>
        </p:blipFill>
        <p:spPr>
          <a:xfrm>
            <a:off x="0" y="0"/>
            <a:ext cx="9144000" cy="5143489"/>
          </a:xfrm>
          <a:prstGeom prst="rect">
            <a:avLst/>
          </a:prstGeom>
          <a:noFill/>
          <a:ln>
            <a:noFill/>
          </a:ln>
        </p:spPr>
      </p:pic>
      <p:sp>
        <p:nvSpPr>
          <p:cNvPr id="82" name="Shape 82"/>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83" name="Shape 83"/>
          <p:cNvGrpSpPr/>
          <p:nvPr/>
        </p:nvGrpSpPr>
        <p:grpSpPr>
          <a:xfrm>
            <a:off x="287525" y="4854556"/>
            <a:ext cx="634914" cy="148716"/>
            <a:chOff x="1841475" y="2392725"/>
            <a:chExt cx="3928925" cy="920275"/>
          </a:xfrm>
        </p:grpSpPr>
        <p:sp>
          <p:nvSpPr>
            <p:cNvPr id="84" name="Shape 84"/>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13" name="Picture 2" descr="https://www.perficient.com/-/media/media-kit-files/2015-logo-horizontal-with-tag-media-kit-page.jpg?la=en&amp;hash=1A6267815E9B6905CF0CDC3322B900CA5E25C0D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73954" y="4753723"/>
            <a:ext cx="998168" cy="3478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5 – Split w/ Image">
  <p:cSld name="CUSTOM_8_2">
    <p:spTree>
      <p:nvGrpSpPr>
        <p:cNvPr id="1" name="Shape 133"/>
        <p:cNvGrpSpPr/>
        <p:nvPr/>
      </p:nvGrpSpPr>
      <p:grpSpPr>
        <a:xfrm>
          <a:off x="0" y="0"/>
          <a:ext cx="0" cy="0"/>
          <a:chOff x="0" y="0"/>
          <a:chExt cx="0" cy="0"/>
        </a:xfrm>
      </p:grpSpPr>
      <p:sp>
        <p:nvSpPr>
          <p:cNvPr id="134" name="Shape 134"/>
          <p:cNvSpPr/>
          <p:nvPr/>
        </p:nvSpPr>
        <p:spPr>
          <a:xfrm>
            <a:off x="4572000" y="0"/>
            <a:ext cx="4572000" cy="5143500"/>
          </a:xfrm>
          <a:prstGeom prst="rect">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Cover w/ Image</a:t>
            </a:r>
            <a:endParaRPr sz="1000">
              <a:solidFill>
                <a:schemeClr val="dk1"/>
              </a:solidFill>
              <a:latin typeface="Proxima Nova"/>
              <a:ea typeface="Proxima Nova"/>
              <a:cs typeface="Proxima Nova"/>
              <a:sym typeface="Proxima Nova"/>
            </a:endParaRPr>
          </a:p>
        </p:txBody>
      </p:sp>
      <p:cxnSp>
        <p:nvCxnSpPr>
          <p:cNvPr id="135" name="Shape 135"/>
          <p:cNvCxnSpPr/>
          <p:nvPr/>
        </p:nvCxnSpPr>
        <p:spPr>
          <a:xfrm>
            <a:off x="4572000" y="-214525"/>
            <a:ext cx="0" cy="119700"/>
          </a:xfrm>
          <a:prstGeom prst="straightConnector1">
            <a:avLst/>
          </a:prstGeom>
          <a:noFill/>
          <a:ln w="9525" cap="flat" cmpd="sng">
            <a:solidFill>
              <a:srgbClr val="D9D9D9"/>
            </a:solidFill>
            <a:prstDash val="solid"/>
            <a:round/>
            <a:headEnd type="none" w="med" len="med"/>
            <a:tailEnd type="none" w="med" len="med"/>
          </a:ln>
        </p:spPr>
      </p:cxnSp>
      <p:grpSp>
        <p:nvGrpSpPr>
          <p:cNvPr id="136" name="Shape 136"/>
          <p:cNvGrpSpPr/>
          <p:nvPr/>
        </p:nvGrpSpPr>
        <p:grpSpPr>
          <a:xfrm>
            <a:off x="287525" y="4854556"/>
            <a:ext cx="634914" cy="148716"/>
            <a:chOff x="1841475" y="2392725"/>
            <a:chExt cx="3928925" cy="920275"/>
          </a:xfrm>
        </p:grpSpPr>
        <p:sp>
          <p:nvSpPr>
            <p:cNvPr id="137" name="Shape 137"/>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5" name="Shape 145"/>
          <p:cNvSpPr txBox="1">
            <a:spLocks noGrp="1"/>
          </p:cNvSpPr>
          <p:nvPr>
            <p:ph type="title"/>
          </p:nvPr>
        </p:nvSpPr>
        <p:spPr>
          <a:xfrm>
            <a:off x="192475" y="151275"/>
            <a:ext cx="42813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6" name="Shape 146"/>
          <p:cNvSpPr txBox="1">
            <a:spLocks noGrp="1"/>
          </p:cNvSpPr>
          <p:nvPr>
            <p:ph type="body" idx="1"/>
          </p:nvPr>
        </p:nvSpPr>
        <p:spPr>
          <a:xfrm>
            <a:off x="192475" y="900400"/>
            <a:ext cx="4254600" cy="3769500"/>
          </a:xfrm>
          <a:prstGeom prst="rect">
            <a:avLst/>
          </a:prstGeom>
          <a:noFill/>
          <a:ln>
            <a:noFill/>
          </a:ln>
        </p:spPr>
        <p:txBody>
          <a:bodyPr spcFirstLastPara="1" wrap="square" lIns="91425" tIns="91425" rIns="91425" bIns="91425" anchor="t" anchorCtr="0"/>
          <a:lstStyle>
            <a:lvl1pPr marL="457200" lvl="0" indent="-330200" rtl="0">
              <a:lnSpc>
                <a:spcPct val="110000"/>
              </a:lnSpc>
              <a:spcBef>
                <a:spcPts val="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1pPr>
            <a:lvl2pPr marL="914400" lvl="1"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2pPr>
            <a:lvl3pPr marL="1371600" lvl="2"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3pPr>
            <a:lvl4pPr marL="1828800" lvl="3"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4pPr>
            <a:lvl5pPr marL="2286000" lvl="4"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5pPr>
            <a:lvl6pPr marL="2743200" lvl="5"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6pPr>
            <a:lvl7pPr marL="3200400" lvl="6"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7pPr>
            <a:lvl8pPr marL="3657600" lvl="7"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8pPr>
            <a:lvl9pPr marL="4114800" lvl="8" indent="-330200" rtl="0">
              <a:lnSpc>
                <a:spcPct val="110000"/>
              </a:lnSpc>
              <a:spcBef>
                <a:spcPts val="1000"/>
              </a:spcBef>
              <a:spcAft>
                <a:spcPts val="1000"/>
              </a:spcAft>
              <a:buClr>
                <a:schemeClr val="dk1"/>
              </a:buClr>
              <a:buSzPts val="1600"/>
              <a:buFont typeface="Proxima Nova"/>
              <a:buChar char="■"/>
              <a:defRPr sz="1600">
                <a:solidFill>
                  <a:schemeClr val="dk1"/>
                </a:solidFill>
                <a:latin typeface="Proxima Nova"/>
                <a:ea typeface="Proxima Nova"/>
                <a:cs typeface="Proxima Nova"/>
                <a:sym typeface="Proxima Nova"/>
              </a:defRPr>
            </a:lvl9pPr>
          </a:lstStyle>
          <a:p>
            <a:endParaRPr/>
          </a:p>
        </p:txBody>
      </p:sp>
      <p:pic>
        <p:nvPicPr>
          <p:cNvPr id="15" name="Picture 2" descr="https://www.perficient.com/-/media/media-kit-files/2015-logo-horizontal-with-tag-media-kit-page.jpg?la=en&amp;hash=1A6267815E9B6905CF0CDC3322B900CA5E25C0D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73832" y="4777718"/>
            <a:ext cx="998168" cy="3478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 – Divider">
  <p:cSld name="1 – Divider">
    <p:bg>
      <p:bgPr>
        <a:solidFill>
          <a:schemeClr val="lt2"/>
        </a:solid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668800" y="2365150"/>
            <a:ext cx="7796700" cy="1702500"/>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Clr>
                <a:schemeClr val="dk1"/>
              </a:buClr>
              <a:buSzPts val="4000"/>
              <a:buFont typeface="Proxima Nova"/>
              <a:buNone/>
              <a:defRPr sz="4000" b="1" i="0" u="none" strike="noStrike" cap="none">
                <a:solidFill>
                  <a:schemeClr val="dk1"/>
                </a:solidFill>
                <a:latin typeface="Proxima Nova"/>
                <a:ea typeface="Proxima Nova"/>
                <a:cs typeface="Proxima Nova"/>
                <a:sym typeface="Proxima Nova"/>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grpSp>
        <p:nvGrpSpPr>
          <p:cNvPr id="24" name="Shape 24"/>
          <p:cNvGrpSpPr/>
          <p:nvPr/>
        </p:nvGrpSpPr>
        <p:grpSpPr>
          <a:xfrm>
            <a:off x="287525" y="4854556"/>
            <a:ext cx="634914" cy="148716"/>
            <a:chOff x="1841475" y="2392725"/>
            <a:chExt cx="3928925" cy="920275"/>
          </a:xfrm>
        </p:grpSpPr>
        <p:sp>
          <p:nvSpPr>
            <p:cNvPr id="25" name="Shape 25"/>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cxnSp>
        <p:nvCxnSpPr>
          <p:cNvPr id="33" name="Shape 33"/>
          <p:cNvCxnSpPr/>
          <p:nvPr/>
        </p:nvCxnSpPr>
        <p:spPr>
          <a:xfrm rot="10800000">
            <a:off x="4309650" y="2255484"/>
            <a:ext cx="524700" cy="0"/>
          </a:xfrm>
          <a:prstGeom prst="straightConnector1">
            <a:avLst/>
          </a:prstGeom>
          <a:noFill/>
          <a:ln w="28575" cap="flat" cmpd="sng">
            <a:solidFill>
              <a:schemeClr val="accent6"/>
            </a:solidFill>
            <a:prstDash val="solid"/>
            <a:round/>
            <a:headEnd type="none" w="med" len="med"/>
            <a:tailEnd type="none" w="med" len="med"/>
          </a:ln>
        </p:spPr>
      </p:cxnSp>
      <p:sp>
        <p:nvSpPr>
          <p:cNvPr id="34" name="Shape 34"/>
          <p:cNvSpPr txBox="1">
            <a:spLocks noGrp="1"/>
          </p:cNvSpPr>
          <p:nvPr>
            <p:ph type="subTitle" idx="1"/>
          </p:nvPr>
        </p:nvSpPr>
        <p:spPr>
          <a:xfrm>
            <a:off x="1740900" y="1801250"/>
            <a:ext cx="5662200" cy="377400"/>
          </a:xfrm>
          <a:prstGeom prst="rect">
            <a:avLst/>
          </a:prstGeom>
          <a:noFill/>
          <a:ln>
            <a:noFill/>
          </a:ln>
        </p:spPr>
        <p:txBody>
          <a:bodyPr spcFirstLastPara="1" wrap="square" lIns="91425" tIns="91425" rIns="91425" bIns="91425" anchor="b" anchorCtr="0"/>
          <a:lstStyle>
            <a:lvl1pPr lvl="0" algn="ctr" rtl="0">
              <a:lnSpc>
                <a:spcPct val="110000"/>
              </a:lnSpc>
              <a:spcBef>
                <a:spcPts val="0"/>
              </a:spcBef>
              <a:spcAft>
                <a:spcPts val="0"/>
              </a:spcAft>
              <a:buNone/>
              <a:defRPr sz="1200" b="1">
                <a:solidFill>
                  <a:srgbClr val="FFFFFF"/>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4" name="Picture 2" descr="https://www.perficient.com/-/media/media-kit-files/2015-logo-horizontal-with-tag-media-kit-page.jpg?la=en&amp;hash=1A6267815E9B6905CF0CDC3322B900CA5E25C0D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60892" y="4718442"/>
            <a:ext cx="998168" cy="347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754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8" r:id="rId4"/>
    <p:sldLayoutId id="2147483661"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subTitle" idx="1"/>
          </p:nvPr>
        </p:nvSpPr>
        <p:spPr>
          <a:xfrm>
            <a:off x="523200" y="3306700"/>
            <a:ext cx="4173600" cy="1409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April 2018</a:t>
            </a:r>
            <a:endParaRPr dirty="0"/>
          </a:p>
        </p:txBody>
      </p:sp>
      <p:sp>
        <p:nvSpPr>
          <p:cNvPr id="171" name="Shape 171"/>
          <p:cNvSpPr txBox="1">
            <a:spLocks noGrp="1"/>
          </p:cNvSpPr>
          <p:nvPr>
            <p:ph type="title"/>
          </p:nvPr>
        </p:nvSpPr>
        <p:spPr>
          <a:xfrm>
            <a:off x="523200" y="1737025"/>
            <a:ext cx="6643200" cy="1191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smtClean="0"/>
              <a:t>Ford Motor Company - Monetization Platform</a:t>
            </a:r>
            <a:endParaRPr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p:nvPr/>
        </p:nvSpPr>
        <p:spPr>
          <a:xfrm>
            <a:off x="316084" y="907200"/>
            <a:ext cx="2055600" cy="3762000"/>
          </a:xfrm>
          <a:prstGeom prst="rect">
            <a:avLst/>
          </a:prstGeom>
          <a:solidFill>
            <a:srgbClr val="1AB9A5">
              <a:alpha val="731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1" name="Shape 491"/>
          <p:cNvSpPr/>
          <p:nvPr/>
        </p:nvSpPr>
        <p:spPr>
          <a:xfrm>
            <a:off x="4630208" y="907200"/>
            <a:ext cx="2055600" cy="3762000"/>
          </a:xfrm>
          <a:prstGeom prst="rect">
            <a:avLst/>
          </a:prstGeom>
          <a:solidFill>
            <a:srgbClr val="1AB9A5">
              <a:alpha val="731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2" name="Shape 492"/>
          <p:cNvSpPr/>
          <p:nvPr/>
        </p:nvSpPr>
        <p:spPr>
          <a:xfrm>
            <a:off x="2459416" y="907200"/>
            <a:ext cx="2055600" cy="3762000"/>
          </a:xfrm>
          <a:prstGeom prst="rect">
            <a:avLst/>
          </a:prstGeom>
          <a:solidFill>
            <a:srgbClr val="1AB9A5">
              <a:alpha val="731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3" name="Shape 493"/>
          <p:cNvSpPr/>
          <p:nvPr/>
        </p:nvSpPr>
        <p:spPr>
          <a:xfrm>
            <a:off x="6800974" y="907200"/>
            <a:ext cx="2055600" cy="3762000"/>
          </a:xfrm>
          <a:prstGeom prst="rect">
            <a:avLst/>
          </a:prstGeom>
          <a:solidFill>
            <a:srgbClr val="1AB9A5">
              <a:alpha val="731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4" name="Shape 494"/>
          <p:cNvSpPr txBox="1"/>
          <p:nvPr/>
        </p:nvSpPr>
        <p:spPr>
          <a:xfrm>
            <a:off x="2593784" y="1470669"/>
            <a:ext cx="1779776" cy="5068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1500" b="1">
                <a:solidFill>
                  <a:schemeClr val="dk1"/>
                </a:solidFill>
                <a:latin typeface="Proxima Nova"/>
                <a:ea typeface="Proxima Nova"/>
                <a:cs typeface="Proxima Nova"/>
              </a:defRPr>
            </a:lvl1pPr>
          </a:lstStyle>
          <a:p>
            <a:r>
              <a:rPr lang="en" dirty="0">
                <a:sym typeface="Proxima Nova"/>
              </a:rPr>
              <a:t>TDD</a:t>
            </a:r>
            <a:endParaRPr dirty="0">
              <a:sym typeface="Proxima Nova"/>
            </a:endParaRPr>
          </a:p>
        </p:txBody>
      </p:sp>
      <p:sp>
        <p:nvSpPr>
          <p:cNvPr id="495" name="Shape 495"/>
          <p:cNvSpPr txBox="1"/>
          <p:nvPr/>
        </p:nvSpPr>
        <p:spPr>
          <a:xfrm>
            <a:off x="2349616" y="1978135"/>
            <a:ext cx="2165400" cy="1825500"/>
          </a:xfrm>
          <a:prstGeom prst="rect">
            <a:avLst/>
          </a:prstGeom>
          <a:noFill/>
          <a:ln>
            <a:noFill/>
          </a:ln>
        </p:spPr>
        <p:txBody>
          <a:bodyPr spcFirstLastPara="1" wrap="square" lIns="91425" tIns="91425" rIns="91425" bIns="91425" anchor="t" anchorCtr="0">
            <a:noAutofit/>
          </a:bodyPr>
          <a:lstStyle/>
          <a:p>
            <a:pPr marL="457200" lvl="1" indent="-298450">
              <a:spcBef>
                <a:spcPts val="100"/>
              </a:spcBef>
              <a:buSzPts val="1100"/>
              <a:buFont typeface="Proxima Nova"/>
              <a:buChar char="●"/>
              <a:defRPr/>
            </a:pPr>
            <a:r>
              <a:rPr lang="en-US" sz="1100" dirty="0" smtClean="0">
                <a:latin typeface="Proxima Nova"/>
                <a:ea typeface="Proxima Nova"/>
                <a:cs typeface="Proxima Nova"/>
              </a:rPr>
              <a:t>Team follows </a:t>
            </a:r>
            <a:r>
              <a:rPr lang="en-US" sz="1100" dirty="0">
                <a:latin typeface="Proxima Nova"/>
                <a:ea typeface="Proxima Nova"/>
                <a:cs typeface="Proxima Nova"/>
              </a:rPr>
              <a:t>Test Driven Development (TDD)</a:t>
            </a:r>
          </a:p>
          <a:p>
            <a:pPr marL="457200" lvl="1" indent="-298450">
              <a:spcBef>
                <a:spcPts val="100"/>
              </a:spcBef>
              <a:buSzPts val="1100"/>
              <a:buFont typeface="Proxima Nova"/>
              <a:buChar char="●"/>
              <a:defRPr/>
            </a:pPr>
            <a:r>
              <a:rPr lang="en-US" sz="1100" dirty="0">
                <a:latin typeface="Proxima Nova"/>
                <a:ea typeface="Proxima Nova"/>
                <a:cs typeface="Proxima Nova"/>
                <a:sym typeface="Ford Antenna Regular"/>
              </a:rPr>
              <a:t>Ensures high quality of code with minimal defects</a:t>
            </a:r>
          </a:p>
          <a:p>
            <a:pPr marL="457200" lvl="1" indent="-298450">
              <a:spcBef>
                <a:spcPts val="100"/>
              </a:spcBef>
              <a:buSzPts val="1100"/>
              <a:buFont typeface="Proxima Nova"/>
              <a:buChar char="●"/>
              <a:defRPr/>
            </a:pPr>
            <a:r>
              <a:rPr lang="en-US" sz="1100" dirty="0">
                <a:latin typeface="Proxima Nova"/>
                <a:ea typeface="Proxima Nova"/>
                <a:cs typeface="Proxima Nova"/>
              </a:rPr>
              <a:t>R0 , PEC, TT Releases : ZERO defects</a:t>
            </a:r>
          </a:p>
        </p:txBody>
      </p:sp>
      <p:sp>
        <p:nvSpPr>
          <p:cNvPr id="496" name="Shape 496"/>
          <p:cNvSpPr txBox="1"/>
          <p:nvPr/>
        </p:nvSpPr>
        <p:spPr>
          <a:xfrm>
            <a:off x="293950" y="1600248"/>
            <a:ext cx="2055600" cy="21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dirty="0" smtClean="0">
                <a:solidFill>
                  <a:schemeClr val="dk1"/>
                </a:solidFill>
                <a:latin typeface="Proxima Nova"/>
                <a:ea typeface="Proxima Nova"/>
                <a:cs typeface="Proxima Nova"/>
                <a:sym typeface="Proxima Nova"/>
              </a:rPr>
              <a:t>Agile</a:t>
            </a:r>
            <a:endParaRPr sz="1500" b="1" dirty="0">
              <a:solidFill>
                <a:schemeClr val="dk1"/>
              </a:solidFill>
              <a:latin typeface="Proxima Nova"/>
              <a:ea typeface="Proxima Nova"/>
              <a:cs typeface="Proxima Nova"/>
              <a:sym typeface="Proxima Nova"/>
            </a:endParaRPr>
          </a:p>
        </p:txBody>
      </p:sp>
      <p:sp>
        <p:nvSpPr>
          <p:cNvPr id="497" name="Shape 497"/>
          <p:cNvSpPr txBox="1"/>
          <p:nvPr/>
        </p:nvSpPr>
        <p:spPr>
          <a:xfrm>
            <a:off x="4631250" y="1600248"/>
            <a:ext cx="2055600" cy="24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dirty="0" smtClean="0">
                <a:solidFill>
                  <a:schemeClr val="dk1"/>
                </a:solidFill>
                <a:latin typeface="Proxima Nova"/>
                <a:ea typeface="Proxima Nova"/>
                <a:cs typeface="Proxima Nova"/>
                <a:sym typeface="Proxima Nova"/>
              </a:rPr>
              <a:t>Pair Programming</a:t>
            </a:r>
            <a:endParaRPr sz="1500" b="1" dirty="0">
              <a:solidFill>
                <a:schemeClr val="dk1"/>
              </a:solidFill>
              <a:latin typeface="Proxima Nova"/>
              <a:ea typeface="Proxima Nova"/>
              <a:cs typeface="Proxima Nova"/>
              <a:sym typeface="Proxima Nova"/>
            </a:endParaRPr>
          </a:p>
        </p:txBody>
      </p:sp>
      <p:sp>
        <p:nvSpPr>
          <p:cNvPr id="498" name="Shape 498"/>
          <p:cNvSpPr/>
          <p:nvPr/>
        </p:nvSpPr>
        <p:spPr>
          <a:xfrm>
            <a:off x="1090088" y="1038946"/>
            <a:ext cx="452700" cy="453300"/>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60000" y="0"/>
                </a:moveTo>
                <a:cubicBezTo>
                  <a:pt x="26866" y="0"/>
                  <a:pt x="0" y="26866"/>
                  <a:pt x="0" y="60000"/>
                </a:cubicBezTo>
                <a:cubicBezTo>
                  <a:pt x="0" y="93138"/>
                  <a:pt x="26866" y="120000"/>
                  <a:pt x="60000" y="120000"/>
                </a:cubicBezTo>
                <a:cubicBezTo>
                  <a:pt x="93133" y="120000"/>
                  <a:pt x="120000" y="93138"/>
                  <a:pt x="120000" y="60000"/>
                </a:cubicBezTo>
                <a:cubicBezTo>
                  <a:pt x="120000" y="26866"/>
                  <a:pt x="93133" y="0"/>
                  <a:pt x="60000" y="0"/>
                </a:cubicBezTo>
                <a:moveTo>
                  <a:pt x="79088" y="93066"/>
                </a:moveTo>
                <a:cubicBezTo>
                  <a:pt x="77783" y="93816"/>
                  <a:pt x="77338" y="95488"/>
                  <a:pt x="78094" y="96788"/>
                </a:cubicBezTo>
                <a:cubicBezTo>
                  <a:pt x="78844" y="98100"/>
                  <a:pt x="80516" y="98544"/>
                  <a:pt x="81816" y="97788"/>
                </a:cubicBezTo>
                <a:cubicBezTo>
                  <a:pt x="83122" y="97038"/>
                  <a:pt x="83566" y="95372"/>
                  <a:pt x="82816" y="94066"/>
                </a:cubicBezTo>
                <a:cubicBezTo>
                  <a:pt x="82061" y="92761"/>
                  <a:pt x="80400" y="92316"/>
                  <a:pt x="79088" y="93066"/>
                </a:cubicBezTo>
                <a:moveTo>
                  <a:pt x="60000" y="65455"/>
                </a:moveTo>
                <a:cubicBezTo>
                  <a:pt x="56988" y="65455"/>
                  <a:pt x="54544" y="63011"/>
                  <a:pt x="54544" y="60000"/>
                </a:cubicBezTo>
                <a:cubicBezTo>
                  <a:pt x="54544" y="56988"/>
                  <a:pt x="56988" y="54544"/>
                  <a:pt x="60000" y="54544"/>
                </a:cubicBezTo>
                <a:cubicBezTo>
                  <a:pt x="63011" y="54544"/>
                  <a:pt x="65455" y="56988"/>
                  <a:pt x="65455" y="60000"/>
                </a:cubicBezTo>
                <a:cubicBezTo>
                  <a:pt x="65455" y="63011"/>
                  <a:pt x="63011" y="65455"/>
                  <a:pt x="60000" y="65455"/>
                </a:cubicBezTo>
                <a:moveTo>
                  <a:pt x="84544" y="57272"/>
                </a:moveTo>
                <a:lnTo>
                  <a:pt x="70522" y="57272"/>
                </a:lnTo>
                <a:cubicBezTo>
                  <a:pt x="69527" y="53466"/>
                  <a:pt x="66544" y="50466"/>
                  <a:pt x="62727" y="49477"/>
                </a:cubicBezTo>
                <a:lnTo>
                  <a:pt x="62727" y="19088"/>
                </a:lnTo>
                <a:cubicBezTo>
                  <a:pt x="62727" y="17588"/>
                  <a:pt x="61505" y="16361"/>
                  <a:pt x="60000" y="16361"/>
                </a:cubicBezTo>
                <a:cubicBezTo>
                  <a:pt x="58494" y="16361"/>
                  <a:pt x="57272" y="17588"/>
                  <a:pt x="57272" y="19088"/>
                </a:cubicBezTo>
                <a:lnTo>
                  <a:pt x="57272" y="49477"/>
                </a:lnTo>
                <a:cubicBezTo>
                  <a:pt x="52577" y="50694"/>
                  <a:pt x="49088" y="54922"/>
                  <a:pt x="49088" y="60000"/>
                </a:cubicBezTo>
                <a:cubicBezTo>
                  <a:pt x="49088" y="66027"/>
                  <a:pt x="53977" y="70911"/>
                  <a:pt x="60000" y="70911"/>
                </a:cubicBezTo>
                <a:cubicBezTo>
                  <a:pt x="65077" y="70911"/>
                  <a:pt x="69311" y="67427"/>
                  <a:pt x="70522" y="62727"/>
                </a:cubicBezTo>
                <a:lnTo>
                  <a:pt x="84544" y="62727"/>
                </a:lnTo>
                <a:cubicBezTo>
                  <a:pt x="86050" y="62727"/>
                  <a:pt x="87272" y="61511"/>
                  <a:pt x="87272" y="60000"/>
                </a:cubicBezTo>
                <a:cubicBezTo>
                  <a:pt x="87272" y="58494"/>
                  <a:pt x="86050" y="57272"/>
                  <a:pt x="84544" y="57272"/>
                </a:cubicBezTo>
                <a:moveTo>
                  <a:pt x="94066" y="37183"/>
                </a:moveTo>
                <a:cubicBezTo>
                  <a:pt x="92761" y="37938"/>
                  <a:pt x="92311" y="39605"/>
                  <a:pt x="93066" y="40911"/>
                </a:cubicBezTo>
                <a:cubicBezTo>
                  <a:pt x="93816" y="42216"/>
                  <a:pt x="95488" y="42661"/>
                  <a:pt x="96788" y="41905"/>
                </a:cubicBezTo>
                <a:cubicBezTo>
                  <a:pt x="98094" y="41155"/>
                  <a:pt x="98538" y="39488"/>
                  <a:pt x="97788" y="38183"/>
                </a:cubicBezTo>
                <a:cubicBezTo>
                  <a:pt x="97038" y="36877"/>
                  <a:pt x="95366" y="36427"/>
                  <a:pt x="94066" y="37183"/>
                </a:cubicBezTo>
                <a:moveTo>
                  <a:pt x="60000" y="98183"/>
                </a:moveTo>
                <a:cubicBezTo>
                  <a:pt x="58494" y="98183"/>
                  <a:pt x="57272" y="99405"/>
                  <a:pt x="57272" y="100911"/>
                </a:cubicBezTo>
                <a:cubicBezTo>
                  <a:pt x="57272" y="102416"/>
                  <a:pt x="58494" y="103638"/>
                  <a:pt x="60000" y="103638"/>
                </a:cubicBezTo>
                <a:cubicBezTo>
                  <a:pt x="61505" y="103638"/>
                  <a:pt x="62727" y="102416"/>
                  <a:pt x="62727" y="100911"/>
                </a:cubicBezTo>
                <a:cubicBezTo>
                  <a:pt x="62727" y="99405"/>
                  <a:pt x="61505" y="98183"/>
                  <a:pt x="60000" y="98183"/>
                </a:cubicBezTo>
                <a:moveTo>
                  <a:pt x="96788" y="78094"/>
                </a:moveTo>
                <a:cubicBezTo>
                  <a:pt x="95488" y="77338"/>
                  <a:pt x="93816" y="77783"/>
                  <a:pt x="93066" y="79088"/>
                </a:cubicBezTo>
                <a:cubicBezTo>
                  <a:pt x="92311" y="80400"/>
                  <a:pt x="92761" y="82066"/>
                  <a:pt x="94066" y="82816"/>
                </a:cubicBezTo>
                <a:cubicBezTo>
                  <a:pt x="95366" y="83572"/>
                  <a:pt x="97038" y="83122"/>
                  <a:pt x="97788" y="81816"/>
                </a:cubicBezTo>
                <a:cubicBezTo>
                  <a:pt x="98538" y="80511"/>
                  <a:pt x="98094" y="78844"/>
                  <a:pt x="96788" y="78094"/>
                </a:cubicBezTo>
                <a:moveTo>
                  <a:pt x="25933" y="37183"/>
                </a:moveTo>
                <a:cubicBezTo>
                  <a:pt x="24627" y="36427"/>
                  <a:pt x="22961" y="36877"/>
                  <a:pt x="22211" y="38183"/>
                </a:cubicBezTo>
                <a:cubicBezTo>
                  <a:pt x="21461" y="39488"/>
                  <a:pt x="21900" y="41155"/>
                  <a:pt x="23211" y="41905"/>
                </a:cubicBezTo>
                <a:cubicBezTo>
                  <a:pt x="24511" y="42661"/>
                  <a:pt x="26183" y="42216"/>
                  <a:pt x="26933" y="40911"/>
                </a:cubicBezTo>
                <a:cubicBezTo>
                  <a:pt x="27688" y="39605"/>
                  <a:pt x="27238" y="37938"/>
                  <a:pt x="25933" y="37183"/>
                </a:cubicBezTo>
                <a:moveTo>
                  <a:pt x="79088" y="26933"/>
                </a:moveTo>
                <a:cubicBezTo>
                  <a:pt x="80400" y="27688"/>
                  <a:pt x="82061" y="27238"/>
                  <a:pt x="82816" y="25938"/>
                </a:cubicBezTo>
                <a:cubicBezTo>
                  <a:pt x="83566" y="24633"/>
                  <a:pt x="83122" y="22966"/>
                  <a:pt x="81816" y="22211"/>
                </a:cubicBezTo>
                <a:cubicBezTo>
                  <a:pt x="80516" y="21461"/>
                  <a:pt x="78844" y="21905"/>
                  <a:pt x="78094" y="23211"/>
                </a:cubicBezTo>
                <a:cubicBezTo>
                  <a:pt x="77338" y="24511"/>
                  <a:pt x="77783" y="26183"/>
                  <a:pt x="79088" y="26933"/>
                </a:cubicBezTo>
                <a:moveTo>
                  <a:pt x="19088" y="57272"/>
                </a:moveTo>
                <a:cubicBezTo>
                  <a:pt x="17588" y="57272"/>
                  <a:pt x="16361" y="58494"/>
                  <a:pt x="16361" y="60000"/>
                </a:cubicBezTo>
                <a:cubicBezTo>
                  <a:pt x="16361" y="61511"/>
                  <a:pt x="17588" y="62727"/>
                  <a:pt x="19088" y="62727"/>
                </a:cubicBezTo>
                <a:cubicBezTo>
                  <a:pt x="20594" y="62727"/>
                  <a:pt x="21816" y="61511"/>
                  <a:pt x="21816" y="60000"/>
                </a:cubicBezTo>
                <a:cubicBezTo>
                  <a:pt x="21816" y="58494"/>
                  <a:pt x="20594" y="57272"/>
                  <a:pt x="19088" y="57272"/>
                </a:cubicBezTo>
                <a:moveTo>
                  <a:pt x="38183" y="22211"/>
                </a:moveTo>
                <a:cubicBezTo>
                  <a:pt x="36877" y="22966"/>
                  <a:pt x="36433" y="24633"/>
                  <a:pt x="37183" y="25938"/>
                </a:cubicBezTo>
                <a:cubicBezTo>
                  <a:pt x="37938" y="27238"/>
                  <a:pt x="39605" y="27688"/>
                  <a:pt x="40911" y="26933"/>
                </a:cubicBezTo>
                <a:cubicBezTo>
                  <a:pt x="42216" y="26183"/>
                  <a:pt x="42661" y="24511"/>
                  <a:pt x="41905" y="23211"/>
                </a:cubicBezTo>
                <a:cubicBezTo>
                  <a:pt x="41155" y="21905"/>
                  <a:pt x="39488" y="21461"/>
                  <a:pt x="38183" y="22211"/>
                </a:cubicBezTo>
                <a:moveTo>
                  <a:pt x="23211" y="78094"/>
                </a:moveTo>
                <a:cubicBezTo>
                  <a:pt x="21900" y="78844"/>
                  <a:pt x="21461" y="80511"/>
                  <a:pt x="22211" y="81816"/>
                </a:cubicBezTo>
                <a:cubicBezTo>
                  <a:pt x="22961" y="83122"/>
                  <a:pt x="24627" y="83572"/>
                  <a:pt x="25933" y="82816"/>
                </a:cubicBezTo>
                <a:cubicBezTo>
                  <a:pt x="27238" y="82066"/>
                  <a:pt x="27688" y="80400"/>
                  <a:pt x="26933" y="79088"/>
                </a:cubicBezTo>
                <a:cubicBezTo>
                  <a:pt x="26183" y="77783"/>
                  <a:pt x="24511" y="77338"/>
                  <a:pt x="23211" y="78094"/>
                </a:cubicBezTo>
                <a:moveTo>
                  <a:pt x="40911" y="93066"/>
                </a:moveTo>
                <a:cubicBezTo>
                  <a:pt x="39605" y="92316"/>
                  <a:pt x="37938" y="92761"/>
                  <a:pt x="37183" y="94066"/>
                </a:cubicBezTo>
                <a:cubicBezTo>
                  <a:pt x="36433" y="95372"/>
                  <a:pt x="36877" y="97038"/>
                  <a:pt x="38183" y="97788"/>
                </a:cubicBezTo>
                <a:cubicBezTo>
                  <a:pt x="39488" y="98544"/>
                  <a:pt x="41155" y="98100"/>
                  <a:pt x="41905" y="96788"/>
                </a:cubicBezTo>
                <a:cubicBezTo>
                  <a:pt x="42661" y="95488"/>
                  <a:pt x="42216" y="93816"/>
                  <a:pt x="40911" y="93066"/>
                </a:cubicBezTo>
                <a:moveTo>
                  <a:pt x="100911" y="57272"/>
                </a:moveTo>
                <a:cubicBezTo>
                  <a:pt x="99405" y="57272"/>
                  <a:pt x="98183" y="58494"/>
                  <a:pt x="98183" y="60000"/>
                </a:cubicBezTo>
                <a:cubicBezTo>
                  <a:pt x="98183" y="61511"/>
                  <a:pt x="99405" y="62727"/>
                  <a:pt x="100911" y="62727"/>
                </a:cubicBezTo>
                <a:cubicBezTo>
                  <a:pt x="102411" y="62727"/>
                  <a:pt x="103638" y="61511"/>
                  <a:pt x="103638" y="60000"/>
                </a:cubicBezTo>
                <a:cubicBezTo>
                  <a:pt x="103638" y="58494"/>
                  <a:pt x="102411" y="57272"/>
                  <a:pt x="100911" y="57272"/>
                </a:cubicBezTo>
              </a:path>
            </a:pathLst>
          </a:custGeom>
          <a:solidFill>
            <a:schemeClr val="lt2"/>
          </a:solidFill>
          <a:ln>
            <a:noFill/>
          </a:ln>
        </p:spPr>
        <p:txBody>
          <a:bodyPr spcFirstLastPara="1" wrap="square" lIns="14275" tIns="14275" rIns="14275" bIns="14275" anchor="ctr" anchorCtr="0">
            <a:noAutofit/>
          </a:bodyPr>
          <a:lstStyle/>
          <a:p>
            <a:pPr marL="0" marR="0" lvl="0" indent="0" algn="l" rtl="0">
              <a:lnSpc>
                <a:spcPct val="100000"/>
              </a:lnSpc>
              <a:spcBef>
                <a:spcPts val="0"/>
              </a:spcBef>
              <a:spcAft>
                <a:spcPts val="0"/>
              </a:spcAft>
              <a:buClr>
                <a:srgbClr val="FFFFFF"/>
              </a:buClr>
              <a:buFont typeface="Gill Sans"/>
              <a:buNone/>
            </a:pPr>
            <a:endParaRPr sz="1100" b="0" i="0" u="none" strike="noStrike" cap="none">
              <a:solidFill>
                <a:srgbClr val="FFFFFF"/>
              </a:solidFill>
              <a:latin typeface="Gill Sans"/>
              <a:ea typeface="Gill Sans"/>
              <a:cs typeface="Gill Sans"/>
              <a:sym typeface="Gill Sans"/>
            </a:endParaRPr>
          </a:p>
        </p:txBody>
      </p:sp>
      <p:sp>
        <p:nvSpPr>
          <p:cNvPr id="499" name="Shape 499"/>
          <p:cNvSpPr/>
          <p:nvPr/>
        </p:nvSpPr>
        <p:spPr>
          <a:xfrm>
            <a:off x="7565655" y="1040775"/>
            <a:ext cx="526800" cy="478500"/>
          </a:xfrm>
          <a:custGeom>
            <a:avLst/>
            <a:gdLst/>
            <a:ahLst/>
            <a:cxnLst/>
            <a:rect l="0" t="0" r="0" b="0"/>
            <a:pathLst>
              <a:path w="120000" h="120000" extrusionOk="0">
                <a:moveTo>
                  <a:pt x="43638" y="105000"/>
                </a:moveTo>
                <a:cubicBezTo>
                  <a:pt x="40438" y="105000"/>
                  <a:pt x="37133" y="104594"/>
                  <a:pt x="33811" y="103794"/>
                </a:cubicBezTo>
                <a:cubicBezTo>
                  <a:pt x="33427" y="103700"/>
                  <a:pt x="33033" y="103655"/>
                  <a:pt x="32644" y="103655"/>
                </a:cubicBezTo>
                <a:cubicBezTo>
                  <a:pt x="31977" y="103655"/>
                  <a:pt x="31311" y="103788"/>
                  <a:pt x="30683" y="104050"/>
                </a:cubicBezTo>
                <a:lnTo>
                  <a:pt x="16427" y="110083"/>
                </a:lnTo>
                <a:lnTo>
                  <a:pt x="18694" y="101350"/>
                </a:lnTo>
                <a:cubicBezTo>
                  <a:pt x="19300" y="99038"/>
                  <a:pt x="18583" y="96555"/>
                  <a:pt x="16883" y="95044"/>
                </a:cubicBezTo>
                <a:cubicBezTo>
                  <a:pt x="9511" y="88477"/>
                  <a:pt x="5455" y="79766"/>
                  <a:pt x="5455" y="70500"/>
                </a:cubicBezTo>
                <a:cubicBezTo>
                  <a:pt x="5455" y="51477"/>
                  <a:pt x="22583" y="36000"/>
                  <a:pt x="43638" y="36000"/>
                </a:cubicBezTo>
                <a:cubicBezTo>
                  <a:pt x="64688" y="36000"/>
                  <a:pt x="81816" y="51477"/>
                  <a:pt x="81816" y="70500"/>
                </a:cubicBezTo>
                <a:cubicBezTo>
                  <a:pt x="81816" y="89522"/>
                  <a:pt x="64688" y="105000"/>
                  <a:pt x="43638" y="105000"/>
                </a:cubicBezTo>
                <a:moveTo>
                  <a:pt x="43638" y="30000"/>
                </a:moveTo>
                <a:cubicBezTo>
                  <a:pt x="19538" y="30000"/>
                  <a:pt x="0" y="48133"/>
                  <a:pt x="0" y="70500"/>
                </a:cubicBezTo>
                <a:cubicBezTo>
                  <a:pt x="0" y="81988"/>
                  <a:pt x="5177" y="92333"/>
                  <a:pt x="13455" y="99705"/>
                </a:cubicBezTo>
                <a:lnTo>
                  <a:pt x="8183" y="120000"/>
                </a:lnTo>
                <a:lnTo>
                  <a:pt x="32644" y="109655"/>
                </a:lnTo>
                <a:cubicBezTo>
                  <a:pt x="36161" y="110505"/>
                  <a:pt x="39827" y="111000"/>
                  <a:pt x="43638" y="111000"/>
                </a:cubicBezTo>
                <a:cubicBezTo>
                  <a:pt x="67733" y="111000"/>
                  <a:pt x="87272" y="92866"/>
                  <a:pt x="87272" y="70500"/>
                </a:cubicBezTo>
                <a:cubicBezTo>
                  <a:pt x="87272" y="48133"/>
                  <a:pt x="67733" y="30000"/>
                  <a:pt x="43638" y="30000"/>
                </a:cubicBezTo>
                <a:moveTo>
                  <a:pt x="120000" y="40500"/>
                </a:moveTo>
                <a:cubicBezTo>
                  <a:pt x="120000" y="18133"/>
                  <a:pt x="100466" y="0"/>
                  <a:pt x="76361" y="0"/>
                </a:cubicBezTo>
                <a:cubicBezTo>
                  <a:pt x="58366" y="0"/>
                  <a:pt x="42916" y="10116"/>
                  <a:pt x="36250" y="24566"/>
                </a:cubicBezTo>
                <a:cubicBezTo>
                  <a:pt x="38400" y="24261"/>
                  <a:pt x="40588" y="24066"/>
                  <a:pt x="42822" y="24033"/>
                </a:cubicBezTo>
                <a:cubicBezTo>
                  <a:pt x="49305" y="13300"/>
                  <a:pt x="61905" y="6000"/>
                  <a:pt x="76361" y="6000"/>
                </a:cubicBezTo>
                <a:cubicBezTo>
                  <a:pt x="97416" y="6000"/>
                  <a:pt x="114544" y="21477"/>
                  <a:pt x="114544" y="40500"/>
                </a:cubicBezTo>
                <a:cubicBezTo>
                  <a:pt x="114544" y="49766"/>
                  <a:pt x="110488" y="58477"/>
                  <a:pt x="103116" y="65038"/>
                </a:cubicBezTo>
                <a:cubicBezTo>
                  <a:pt x="101416" y="66555"/>
                  <a:pt x="100700" y="69044"/>
                  <a:pt x="101300" y="71350"/>
                </a:cubicBezTo>
                <a:lnTo>
                  <a:pt x="103572" y="80083"/>
                </a:lnTo>
                <a:lnTo>
                  <a:pt x="92294" y="75311"/>
                </a:lnTo>
                <a:cubicBezTo>
                  <a:pt x="92072" y="77344"/>
                  <a:pt x="91666" y="79322"/>
                  <a:pt x="91172" y="81266"/>
                </a:cubicBezTo>
                <a:lnTo>
                  <a:pt x="111816" y="90000"/>
                </a:lnTo>
                <a:lnTo>
                  <a:pt x="106544" y="69705"/>
                </a:lnTo>
                <a:cubicBezTo>
                  <a:pt x="114827" y="62333"/>
                  <a:pt x="120000" y="51988"/>
                  <a:pt x="120000" y="40500"/>
                </a:cubicBezTo>
              </a:path>
            </a:pathLst>
          </a:custGeom>
          <a:solidFill>
            <a:schemeClr val="lt2"/>
          </a:solidFill>
          <a:ln>
            <a:noFill/>
          </a:ln>
        </p:spPr>
        <p:txBody>
          <a:bodyPr spcFirstLastPara="1" wrap="square" lIns="14275" tIns="14275" rIns="14275" bIns="14275" anchor="ctr" anchorCtr="0">
            <a:noAutofit/>
          </a:bodyPr>
          <a:lstStyle/>
          <a:p>
            <a:pPr marL="0" marR="0" lvl="0" indent="0" algn="l" rtl="0">
              <a:lnSpc>
                <a:spcPct val="100000"/>
              </a:lnSpc>
              <a:spcBef>
                <a:spcPts val="0"/>
              </a:spcBef>
              <a:spcAft>
                <a:spcPts val="0"/>
              </a:spcAft>
              <a:buClr>
                <a:srgbClr val="FFFFFF"/>
              </a:buClr>
              <a:buFont typeface="Gill Sans"/>
              <a:buNone/>
            </a:pPr>
            <a:endParaRPr sz="1100" b="0" i="0" u="none" strike="noStrike" cap="none">
              <a:solidFill>
                <a:srgbClr val="FFFFFF"/>
              </a:solidFill>
              <a:latin typeface="Gill Sans"/>
              <a:ea typeface="Gill Sans"/>
              <a:cs typeface="Gill Sans"/>
              <a:sym typeface="Gill Sans"/>
            </a:endParaRPr>
          </a:p>
        </p:txBody>
      </p:sp>
      <p:sp>
        <p:nvSpPr>
          <p:cNvPr id="500" name="Shape 500"/>
          <p:cNvSpPr/>
          <p:nvPr/>
        </p:nvSpPr>
        <p:spPr>
          <a:xfrm>
            <a:off x="5458462" y="1064867"/>
            <a:ext cx="402300" cy="401700"/>
          </a:xfrm>
          <a:custGeom>
            <a:avLst/>
            <a:gdLst/>
            <a:ahLst/>
            <a:cxnLst/>
            <a:rect l="0" t="0" r="0" b="0"/>
            <a:pathLst>
              <a:path w="120000" h="120000" extrusionOk="0">
                <a:moveTo>
                  <a:pt x="60000" y="5455"/>
                </a:moveTo>
                <a:cubicBezTo>
                  <a:pt x="77844" y="5455"/>
                  <a:pt x="93666" y="14033"/>
                  <a:pt x="103622" y="27272"/>
                </a:cubicBezTo>
                <a:lnTo>
                  <a:pt x="81816" y="27272"/>
                </a:lnTo>
                <a:cubicBezTo>
                  <a:pt x="80311" y="27272"/>
                  <a:pt x="79088" y="28494"/>
                  <a:pt x="79088" y="30000"/>
                </a:cubicBezTo>
                <a:cubicBezTo>
                  <a:pt x="79088" y="31511"/>
                  <a:pt x="80311" y="32727"/>
                  <a:pt x="81816" y="32727"/>
                </a:cubicBezTo>
                <a:lnTo>
                  <a:pt x="109088" y="32727"/>
                </a:lnTo>
                <a:cubicBezTo>
                  <a:pt x="110594" y="32727"/>
                  <a:pt x="111816" y="31511"/>
                  <a:pt x="111816" y="30000"/>
                </a:cubicBezTo>
                <a:lnTo>
                  <a:pt x="111816" y="2727"/>
                </a:lnTo>
                <a:cubicBezTo>
                  <a:pt x="111816" y="1222"/>
                  <a:pt x="110594" y="0"/>
                  <a:pt x="109088" y="0"/>
                </a:cubicBezTo>
                <a:cubicBezTo>
                  <a:pt x="107588" y="0"/>
                  <a:pt x="106361" y="1222"/>
                  <a:pt x="106361" y="2727"/>
                </a:cubicBezTo>
                <a:lnTo>
                  <a:pt x="106361" y="22011"/>
                </a:lnTo>
                <a:cubicBezTo>
                  <a:pt x="95366" y="8588"/>
                  <a:pt x="78705" y="0"/>
                  <a:pt x="60000" y="0"/>
                </a:cubicBezTo>
                <a:cubicBezTo>
                  <a:pt x="26866" y="0"/>
                  <a:pt x="0" y="26866"/>
                  <a:pt x="0" y="60000"/>
                </a:cubicBezTo>
                <a:cubicBezTo>
                  <a:pt x="0" y="61505"/>
                  <a:pt x="1222" y="62727"/>
                  <a:pt x="2727" y="62727"/>
                </a:cubicBezTo>
                <a:cubicBezTo>
                  <a:pt x="4233" y="62727"/>
                  <a:pt x="5455" y="61505"/>
                  <a:pt x="5455" y="60000"/>
                </a:cubicBezTo>
                <a:cubicBezTo>
                  <a:pt x="5455" y="29877"/>
                  <a:pt x="29872" y="5455"/>
                  <a:pt x="60000" y="5455"/>
                </a:cubicBezTo>
                <a:moveTo>
                  <a:pt x="117272" y="57272"/>
                </a:moveTo>
                <a:cubicBezTo>
                  <a:pt x="115766" y="57272"/>
                  <a:pt x="114544" y="58494"/>
                  <a:pt x="114544" y="60000"/>
                </a:cubicBezTo>
                <a:cubicBezTo>
                  <a:pt x="114544" y="90127"/>
                  <a:pt x="90127" y="114544"/>
                  <a:pt x="60000" y="114544"/>
                </a:cubicBezTo>
                <a:cubicBezTo>
                  <a:pt x="42155" y="114544"/>
                  <a:pt x="26333" y="105972"/>
                  <a:pt x="16377" y="92727"/>
                </a:cubicBezTo>
                <a:lnTo>
                  <a:pt x="38183" y="92727"/>
                </a:lnTo>
                <a:cubicBezTo>
                  <a:pt x="39688" y="92727"/>
                  <a:pt x="40911" y="91505"/>
                  <a:pt x="40911" y="90000"/>
                </a:cubicBezTo>
                <a:cubicBezTo>
                  <a:pt x="40911" y="88494"/>
                  <a:pt x="39688" y="87272"/>
                  <a:pt x="38183" y="87272"/>
                </a:cubicBezTo>
                <a:lnTo>
                  <a:pt x="10911" y="87272"/>
                </a:lnTo>
                <a:cubicBezTo>
                  <a:pt x="9405" y="87272"/>
                  <a:pt x="8183" y="88494"/>
                  <a:pt x="8183" y="90000"/>
                </a:cubicBezTo>
                <a:lnTo>
                  <a:pt x="8183" y="117272"/>
                </a:lnTo>
                <a:cubicBezTo>
                  <a:pt x="8183" y="118777"/>
                  <a:pt x="9405" y="120000"/>
                  <a:pt x="10911" y="120000"/>
                </a:cubicBezTo>
                <a:cubicBezTo>
                  <a:pt x="12411" y="120000"/>
                  <a:pt x="13638" y="118777"/>
                  <a:pt x="13638" y="117272"/>
                </a:cubicBezTo>
                <a:lnTo>
                  <a:pt x="13638" y="97994"/>
                </a:lnTo>
                <a:cubicBezTo>
                  <a:pt x="24633" y="111411"/>
                  <a:pt x="41294" y="120000"/>
                  <a:pt x="60000" y="120000"/>
                </a:cubicBezTo>
                <a:cubicBezTo>
                  <a:pt x="93133" y="120000"/>
                  <a:pt x="120000" y="93138"/>
                  <a:pt x="120000" y="60000"/>
                </a:cubicBezTo>
                <a:cubicBezTo>
                  <a:pt x="120000" y="58494"/>
                  <a:pt x="118777" y="57272"/>
                  <a:pt x="117272" y="57272"/>
                </a:cubicBezTo>
              </a:path>
            </a:pathLst>
          </a:custGeom>
          <a:solidFill>
            <a:schemeClr val="lt2"/>
          </a:solidFill>
          <a:ln w="9525" cap="flat" cmpd="sng">
            <a:solidFill>
              <a:srgbClr val="1AB9A5"/>
            </a:solidFill>
            <a:prstDash val="solid"/>
            <a:round/>
            <a:headEnd type="none" w="sm" len="sm"/>
            <a:tailEnd type="none" w="sm" len="sm"/>
          </a:ln>
        </p:spPr>
        <p:txBody>
          <a:bodyPr spcFirstLastPara="1" wrap="square" lIns="14275" tIns="14275" rIns="14275" bIns="14275" anchor="ctr" anchorCtr="0">
            <a:noAutofit/>
          </a:bodyPr>
          <a:lstStyle/>
          <a:p>
            <a:pPr marL="0" marR="0" lvl="0" indent="0" algn="l" rtl="0">
              <a:lnSpc>
                <a:spcPct val="100000"/>
              </a:lnSpc>
              <a:spcBef>
                <a:spcPts val="0"/>
              </a:spcBef>
              <a:spcAft>
                <a:spcPts val="0"/>
              </a:spcAft>
              <a:buClr>
                <a:srgbClr val="FFFFFF"/>
              </a:buClr>
              <a:buFont typeface="Gill Sans"/>
              <a:buNone/>
            </a:pPr>
            <a:endParaRPr sz="1100" b="0" i="0" u="none" strike="noStrike" cap="none">
              <a:solidFill>
                <a:srgbClr val="FFFFFF"/>
              </a:solidFill>
              <a:latin typeface="Gill Sans"/>
              <a:ea typeface="Gill Sans"/>
              <a:cs typeface="Gill Sans"/>
              <a:sym typeface="Gill Sans"/>
            </a:endParaRPr>
          </a:p>
        </p:txBody>
      </p:sp>
      <p:sp>
        <p:nvSpPr>
          <p:cNvPr id="501" name="Shape 501"/>
          <p:cNvSpPr/>
          <p:nvPr/>
        </p:nvSpPr>
        <p:spPr>
          <a:xfrm>
            <a:off x="3196914" y="1025423"/>
            <a:ext cx="585900" cy="478500"/>
          </a:xfrm>
          <a:custGeom>
            <a:avLst/>
            <a:gdLst/>
            <a:ahLst/>
            <a:cxnLst/>
            <a:rect l="0" t="0" r="0" b="0"/>
            <a:pathLst>
              <a:path w="120000" h="120000" extrusionOk="0">
                <a:moveTo>
                  <a:pt x="24761" y="113333"/>
                </a:moveTo>
                <a:cubicBezTo>
                  <a:pt x="26033" y="103950"/>
                  <a:pt x="32761" y="100200"/>
                  <a:pt x="39633" y="97183"/>
                </a:cubicBezTo>
                <a:lnTo>
                  <a:pt x="39850" y="97094"/>
                </a:lnTo>
                <a:cubicBezTo>
                  <a:pt x="44750" y="95500"/>
                  <a:pt x="53477" y="89105"/>
                  <a:pt x="53477" y="75383"/>
                </a:cubicBezTo>
                <a:cubicBezTo>
                  <a:pt x="53477" y="63744"/>
                  <a:pt x="49622" y="58066"/>
                  <a:pt x="47544" y="55011"/>
                </a:cubicBezTo>
                <a:cubicBezTo>
                  <a:pt x="47133" y="54394"/>
                  <a:pt x="46633" y="53605"/>
                  <a:pt x="46744" y="53777"/>
                </a:cubicBezTo>
                <a:cubicBezTo>
                  <a:pt x="46577" y="53327"/>
                  <a:pt x="45761" y="50716"/>
                  <a:pt x="46938" y="44638"/>
                </a:cubicBezTo>
                <a:cubicBezTo>
                  <a:pt x="47494" y="41788"/>
                  <a:pt x="46555" y="40227"/>
                  <a:pt x="46555" y="40227"/>
                </a:cubicBezTo>
                <a:cubicBezTo>
                  <a:pt x="45066" y="36138"/>
                  <a:pt x="42300" y="28516"/>
                  <a:pt x="44377" y="22361"/>
                </a:cubicBezTo>
                <a:cubicBezTo>
                  <a:pt x="47166" y="13844"/>
                  <a:pt x="49638" y="12166"/>
                  <a:pt x="54116" y="9705"/>
                </a:cubicBezTo>
                <a:cubicBezTo>
                  <a:pt x="54377" y="9561"/>
                  <a:pt x="54633" y="9394"/>
                  <a:pt x="54872" y="9205"/>
                </a:cubicBezTo>
                <a:cubicBezTo>
                  <a:pt x="55716" y="8527"/>
                  <a:pt x="59300" y="6666"/>
                  <a:pt x="63350" y="6666"/>
                </a:cubicBezTo>
                <a:cubicBezTo>
                  <a:pt x="65377" y="6666"/>
                  <a:pt x="67083" y="7138"/>
                  <a:pt x="68433" y="8077"/>
                </a:cubicBezTo>
                <a:cubicBezTo>
                  <a:pt x="70055" y="9194"/>
                  <a:pt x="71611" y="11327"/>
                  <a:pt x="73961" y="18172"/>
                </a:cubicBezTo>
                <a:cubicBezTo>
                  <a:pt x="78338" y="30383"/>
                  <a:pt x="75566" y="37211"/>
                  <a:pt x="74166" y="39577"/>
                </a:cubicBezTo>
                <a:cubicBezTo>
                  <a:pt x="73238" y="41150"/>
                  <a:pt x="72922" y="43133"/>
                  <a:pt x="73283" y="45011"/>
                </a:cubicBezTo>
                <a:cubicBezTo>
                  <a:pt x="74366" y="50605"/>
                  <a:pt x="73666" y="52966"/>
                  <a:pt x="73483" y="53438"/>
                </a:cubicBezTo>
                <a:cubicBezTo>
                  <a:pt x="73438" y="53505"/>
                  <a:pt x="72783" y="54522"/>
                  <a:pt x="72450" y="55011"/>
                </a:cubicBezTo>
                <a:cubicBezTo>
                  <a:pt x="70377" y="58066"/>
                  <a:pt x="66516" y="63744"/>
                  <a:pt x="66516" y="75383"/>
                </a:cubicBezTo>
                <a:cubicBezTo>
                  <a:pt x="66516" y="89105"/>
                  <a:pt x="75250" y="95500"/>
                  <a:pt x="80150" y="97094"/>
                </a:cubicBezTo>
                <a:lnTo>
                  <a:pt x="80366" y="97183"/>
                </a:lnTo>
                <a:cubicBezTo>
                  <a:pt x="87238" y="100200"/>
                  <a:pt x="93966" y="103950"/>
                  <a:pt x="95238" y="113333"/>
                </a:cubicBezTo>
                <a:cubicBezTo>
                  <a:pt x="95238" y="113333"/>
                  <a:pt x="24761" y="113333"/>
                  <a:pt x="24761" y="113333"/>
                </a:cubicBezTo>
                <a:close/>
                <a:moveTo>
                  <a:pt x="81750" y="90711"/>
                </a:moveTo>
                <a:cubicBezTo>
                  <a:pt x="81750" y="90711"/>
                  <a:pt x="71972" y="87861"/>
                  <a:pt x="71972" y="75383"/>
                </a:cubicBezTo>
                <a:cubicBezTo>
                  <a:pt x="71972" y="64422"/>
                  <a:pt x="75988" y="60561"/>
                  <a:pt x="77538" y="57894"/>
                </a:cubicBezTo>
                <a:cubicBezTo>
                  <a:pt x="77538" y="57894"/>
                  <a:pt x="80727" y="54483"/>
                  <a:pt x="78588" y="43477"/>
                </a:cubicBezTo>
                <a:cubicBezTo>
                  <a:pt x="82150" y="37444"/>
                  <a:pt x="83305" y="27622"/>
                  <a:pt x="78950" y="15494"/>
                </a:cubicBezTo>
                <a:cubicBezTo>
                  <a:pt x="76522" y="8411"/>
                  <a:pt x="74383" y="4527"/>
                  <a:pt x="71116" y="2272"/>
                </a:cubicBezTo>
                <a:cubicBezTo>
                  <a:pt x="68722" y="611"/>
                  <a:pt x="66000" y="0"/>
                  <a:pt x="63350" y="0"/>
                </a:cubicBezTo>
                <a:cubicBezTo>
                  <a:pt x="58422" y="0"/>
                  <a:pt x="53750" y="2133"/>
                  <a:pt x="51883" y="3627"/>
                </a:cubicBezTo>
                <a:cubicBezTo>
                  <a:pt x="46427" y="6622"/>
                  <a:pt x="42761" y="9377"/>
                  <a:pt x="39316" y="19883"/>
                </a:cubicBezTo>
                <a:cubicBezTo>
                  <a:pt x="36333" y="28711"/>
                  <a:pt x="39883" y="38288"/>
                  <a:pt x="41633" y="43100"/>
                </a:cubicBezTo>
                <a:cubicBezTo>
                  <a:pt x="39500" y="54111"/>
                  <a:pt x="42455" y="57894"/>
                  <a:pt x="42455" y="57894"/>
                </a:cubicBezTo>
                <a:cubicBezTo>
                  <a:pt x="44011" y="60561"/>
                  <a:pt x="48022" y="64422"/>
                  <a:pt x="48022" y="75383"/>
                </a:cubicBezTo>
                <a:cubicBezTo>
                  <a:pt x="48022" y="87861"/>
                  <a:pt x="38250" y="90711"/>
                  <a:pt x="38250" y="90711"/>
                </a:cubicBezTo>
                <a:cubicBezTo>
                  <a:pt x="32044" y="93438"/>
                  <a:pt x="19088" y="98666"/>
                  <a:pt x="19088" y="116666"/>
                </a:cubicBezTo>
                <a:cubicBezTo>
                  <a:pt x="19088" y="116666"/>
                  <a:pt x="19088" y="120000"/>
                  <a:pt x="21816" y="120000"/>
                </a:cubicBezTo>
                <a:lnTo>
                  <a:pt x="98183" y="120000"/>
                </a:lnTo>
                <a:cubicBezTo>
                  <a:pt x="100911" y="120000"/>
                  <a:pt x="100911" y="116666"/>
                  <a:pt x="100911" y="116666"/>
                </a:cubicBezTo>
                <a:cubicBezTo>
                  <a:pt x="100911" y="98666"/>
                  <a:pt x="87955" y="93438"/>
                  <a:pt x="81750" y="90711"/>
                </a:cubicBezTo>
                <a:moveTo>
                  <a:pt x="108422" y="83366"/>
                </a:moveTo>
                <a:cubicBezTo>
                  <a:pt x="108422" y="83366"/>
                  <a:pt x="102311" y="81672"/>
                  <a:pt x="102311" y="71966"/>
                </a:cubicBezTo>
                <a:cubicBezTo>
                  <a:pt x="102311" y="63438"/>
                  <a:pt x="104411" y="60438"/>
                  <a:pt x="105650" y="58366"/>
                </a:cubicBezTo>
                <a:cubicBezTo>
                  <a:pt x="105650" y="58366"/>
                  <a:pt x="108016" y="55416"/>
                  <a:pt x="106311" y="46861"/>
                </a:cubicBezTo>
                <a:cubicBezTo>
                  <a:pt x="107711" y="43111"/>
                  <a:pt x="110555" y="35661"/>
                  <a:pt x="108166" y="28800"/>
                </a:cubicBezTo>
                <a:cubicBezTo>
                  <a:pt x="105411" y="20633"/>
                  <a:pt x="103583" y="18483"/>
                  <a:pt x="99222" y="16155"/>
                </a:cubicBezTo>
                <a:cubicBezTo>
                  <a:pt x="97727" y="14994"/>
                  <a:pt x="93988" y="13333"/>
                  <a:pt x="90044" y="13333"/>
                </a:cubicBezTo>
                <a:cubicBezTo>
                  <a:pt x="88183" y="13333"/>
                  <a:pt x="86283" y="13738"/>
                  <a:pt x="84544" y="14705"/>
                </a:cubicBezTo>
                <a:cubicBezTo>
                  <a:pt x="85238" y="16861"/>
                  <a:pt x="85827" y="19000"/>
                  <a:pt x="86250" y="21105"/>
                </a:cubicBezTo>
                <a:cubicBezTo>
                  <a:pt x="86316" y="21055"/>
                  <a:pt x="86388" y="20994"/>
                  <a:pt x="86461" y="20944"/>
                </a:cubicBezTo>
                <a:cubicBezTo>
                  <a:pt x="87388" y="20316"/>
                  <a:pt x="88600" y="20000"/>
                  <a:pt x="90044" y="20000"/>
                </a:cubicBezTo>
                <a:cubicBezTo>
                  <a:pt x="92866" y="20000"/>
                  <a:pt x="95616" y="21250"/>
                  <a:pt x="96288" y="21772"/>
                </a:cubicBezTo>
                <a:cubicBezTo>
                  <a:pt x="96527" y="21961"/>
                  <a:pt x="96783" y="22127"/>
                  <a:pt x="97038" y="22266"/>
                </a:cubicBezTo>
                <a:cubicBezTo>
                  <a:pt x="99722" y="23694"/>
                  <a:pt x="100727" y="24233"/>
                  <a:pt x="103122" y="31338"/>
                </a:cubicBezTo>
                <a:cubicBezTo>
                  <a:pt x="104566" y="35483"/>
                  <a:pt x="102511" y="40988"/>
                  <a:pt x="101405" y="43950"/>
                </a:cubicBezTo>
                <a:cubicBezTo>
                  <a:pt x="100894" y="45311"/>
                  <a:pt x="100722" y="46983"/>
                  <a:pt x="101011" y="48433"/>
                </a:cubicBezTo>
                <a:cubicBezTo>
                  <a:pt x="101755" y="52177"/>
                  <a:pt x="101411" y="53922"/>
                  <a:pt x="101288" y="54355"/>
                </a:cubicBezTo>
                <a:cubicBezTo>
                  <a:pt x="101277" y="54377"/>
                  <a:pt x="101261" y="54405"/>
                  <a:pt x="101244" y="54433"/>
                </a:cubicBezTo>
                <a:lnTo>
                  <a:pt x="101061" y="54738"/>
                </a:lnTo>
                <a:cubicBezTo>
                  <a:pt x="99588" y="57166"/>
                  <a:pt x="96855" y="61700"/>
                  <a:pt x="96855" y="71966"/>
                </a:cubicBezTo>
                <a:cubicBezTo>
                  <a:pt x="96855" y="83438"/>
                  <a:pt x="103166" y="88516"/>
                  <a:pt x="106827" y="89750"/>
                </a:cubicBezTo>
                <a:cubicBezTo>
                  <a:pt x="110311" y="91272"/>
                  <a:pt x="113527" y="93661"/>
                  <a:pt x="114344" y="99994"/>
                </a:cubicBezTo>
                <a:lnTo>
                  <a:pt x="102550" y="100000"/>
                </a:lnTo>
                <a:cubicBezTo>
                  <a:pt x="103594" y="101961"/>
                  <a:pt x="104455" y="104194"/>
                  <a:pt x="105111" y="106666"/>
                </a:cubicBezTo>
                <a:lnTo>
                  <a:pt x="117272" y="106661"/>
                </a:lnTo>
                <a:cubicBezTo>
                  <a:pt x="120000" y="106661"/>
                  <a:pt x="120000" y="103327"/>
                  <a:pt x="120000" y="103327"/>
                </a:cubicBezTo>
                <a:cubicBezTo>
                  <a:pt x="120000" y="89994"/>
                  <a:pt x="113388" y="85488"/>
                  <a:pt x="108422" y="83366"/>
                </a:cubicBezTo>
                <a:moveTo>
                  <a:pt x="13172" y="89750"/>
                </a:moveTo>
                <a:cubicBezTo>
                  <a:pt x="16833" y="88516"/>
                  <a:pt x="23144" y="83438"/>
                  <a:pt x="23144" y="71966"/>
                </a:cubicBezTo>
                <a:cubicBezTo>
                  <a:pt x="23144" y="61700"/>
                  <a:pt x="20405" y="57166"/>
                  <a:pt x="18938" y="54738"/>
                </a:cubicBezTo>
                <a:lnTo>
                  <a:pt x="18755" y="54433"/>
                </a:lnTo>
                <a:cubicBezTo>
                  <a:pt x="18738" y="54405"/>
                  <a:pt x="18722" y="54377"/>
                  <a:pt x="18705" y="54355"/>
                </a:cubicBezTo>
                <a:cubicBezTo>
                  <a:pt x="18588" y="53922"/>
                  <a:pt x="18238" y="52177"/>
                  <a:pt x="18988" y="48433"/>
                </a:cubicBezTo>
                <a:cubicBezTo>
                  <a:pt x="19277" y="46983"/>
                  <a:pt x="19105" y="45311"/>
                  <a:pt x="18594" y="43950"/>
                </a:cubicBezTo>
                <a:cubicBezTo>
                  <a:pt x="17488" y="40988"/>
                  <a:pt x="15433" y="35483"/>
                  <a:pt x="16877" y="31338"/>
                </a:cubicBezTo>
                <a:cubicBezTo>
                  <a:pt x="19272" y="24233"/>
                  <a:pt x="20272" y="23694"/>
                  <a:pt x="22961" y="22266"/>
                </a:cubicBezTo>
                <a:cubicBezTo>
                  <a:pt x="23222" y="22127"/>
                  <a:pt x="23472" y="21961"/>
                  <a:pt x="23711" y="21772"/>
                </a:cubicBezTo>
                <a:cubicBezTo>
                  <a:pt x="24383" y="21250"/>
                  <a:pt x="27133" y="20000"/>
                  <a:pt x="29955" y="20000"/>
                </a:cubicBezTo>
                <a:cubicBezTo>
                  <a:pt x="31311" y="20000"/>
                  <a:pt x="32438" y="20305"/>
                  <a:pt x="33344" y="20861"/>
                </a:cubicBezTo>
                <a:cubicBezTo>
                  <a:pt x="33583" y="19711"/>
                  <a:pt x="33866" y="18561"/>
                  <a:pt x="34250" y="17411"/>
                </a:cubicBezTo>
                <a:cubicBezTo>
                  <a:pt x="34583" y="16388"/>
                  <a:pt x="34938" y="15516"/>
                  <a:pt x="35283" y="14611"/>
                </a:cubicBezTo>
                <a:cubicBezTo>
                  <a:pt x="33588" y="13711"/>
                  <a:pt x="31755" y="13333"/>
                  <a:pt x="29955" y="13333"/>
                </a:cubicBezTo>
                <a:cubicBezTo>
                  <a:pt x="26011" y="13333"/>
                  <a:pt x="22272" y="14994"/>
                  <a:pt x="20777" y="16155"/>
                </a:cubicBezTo>
                <a:cubicBezTo>
                  <a:pt x="16416" y="18483"/>
                  <a:pt x="14583" y="20633"/>
                  <a:pt x="11833" y="28800"/>
                </a:cubicBezTo>
                <a:cubicBezTo>
                  <a:pt x="9444" y="35661"/>
                  <a:pt x="12288" y="43111"/>
                  <a:pt x="13688" y="46861"/>
                </a:cubicBezTo>
                <a:cubicBezTo>
                  <a:pt x="11977" y="55416"/>
                  <a:pt x="14350" y="58366"/>
                  <a:pt x="14350" y="58366"/>
                </a:cubicBezTo>
                <a:cubicBezTo>
                  <a:pt x="15588" y="60438"/>
                  <a:pt x="17694" y="63438"/>
                  <a:pt x="17694" y="71966"/>
                </a:cubicBezTo>
                <a:cubicBezTo>
                  <a:pt x="17694" y="81672"/>
                  <a:pt x="11577" y="83366"/>
                  <a:pt x="11577" y="83366"/>
                </a:cubicBezTo>
                <a:cubicBezTo>
                  <a:pt x="6616" y="85488"/>
                  <a:pt x="0" y="89994"/>
                  <a:pt x="0" y="103327"/>
                </a:cubicBezTo>
                <a:cubicBezTo>
                  <a:pt x="0" y="103327"/>
                  <a:pt x="0" y="106661"/>
                  <a:pt x="2727" y="106661"/>
                </a:cubicBezTo>
                <a:lnTo>
                  <a:pt x="14888" y="106666"/>
                </a:lnTo>
                <a:cubicBezTo>
                  <a:pt x="15544" y="104194"/>
                  <a:pt x="16400" y="101961"/>
                  <a:pt x="17450" y="100000"/>
                </a:cubicBezTo>
                <a:lnTo>
                  <a:pt x="5655" y="99994"/>
                </a:lnTo>
                <a:cubicBezTo>
                  <a:pt x="6472" y="93661"/>
                  <a:pt x="9688" y="91272"/>
                  <a:pt x="13172" y="89750"/>
                </a:cubicBezTo>
              </a:path>
            </a:pathLst>
          </a:custGeom>
          <a:solidFill>
            <a:schemeClr val="lt2"/>
          </a:solidFill>
          <a:ln>
            <a:noFill/>
          </a:ln>
        </p:spPr>
        <p:txBody>
          <a:bodyPr spcFirstLastPara="1" wrap="square" lIns="14275" tIns="14275" rIns="14275" bIns="14275" anchor="ctr" anchorCtr="0">
            <a:noAutofit/>
          </a:bodyPr>
          <a:lstStyle/>
          <a:p>
            <a:pPr marL="0" marR="0" lvl="0" indent="0" algn="l" rtl="0">
              <a:lnSpc>
                <a:spcPct val="100000"/>
              </a:lnSpc>
              <a:spcBef>
                <a:spcPts val="0"/>
              </a:spcBef>
              <a:spcAft>
                <a:spcPts val="0"/>
              </a:spcAft>
              <a:buClr>
                <a:srgbClr val="FFFFFF"/>
              </a:buClr>
              <a:buFont typeface="Gill Sans"/>
              <a:buNone/>
            </a:pPr>
            <a:endParaRPr sz="1100" b="0" i="0" u="none" strike="noStrike" cap="none">
              <a:solidFill>
                <a:srgbClr val="FFFFFF"/>
              </a:solidFill>
              <a:latin typeface="Gill Sans"/>
              <a:ea typeface="Gill Sans"/>
              <a:cs typeface="Gill Sans"/>
              <a:sym typeface="Gill Sans"/>
            </a:endParaRPr>
          </a:p>
        </p:txBody>
      </p:sp>
      <p:sp>
        <p:nvSpPr>
          <p:cNvPr id="502" name="Shape 502"/>
          <p:cNvSpPr txBox="1"/>
          <p:nvPr/>
        </p:nvSpPr>
        <p:spPr>
          <a:xfrm>
            <a:off x="178850" y="1970130"/>
            <a:ext cx="2165400" cy="1825500"/>
          </a:xfrm>
          <a:prstGeom prst="rect">
            <a:avLst/>
          </a:prstGeom>
          <a:noFill/>
          <a:ln>
            <a:noFill/>
          </a:ln>
        </p:spPr>
        <p:txBody>
          <a:bodyPr spcFirstLastPara="1" wrap="square" lIns="91425" tIns="91425" rIns="91425" bIns="91425" anchor="t" anchorCtr="0">
            <a:noAutofit/>
          </a:bodyPr>
          <a:lstStyle/>
          <a:p>
            <a:pPr marL="457200" indent="-298450">
              <a:spcBef>
                <a:spcPts val="100"/>
              </a:spcBef>
              <a:buSzPts val="1100"/>
              <a:buFont typeface="Proxima Nova"/>
              <a:buChar char="●"/>
            </a:pPr>
            <a:r>
              <a:rPr lang="en" sz="1100" dirty="0">
                <a:latin typeface="Proxima Nova"/>
                <a:ea typeface="Proxima Nova"/>
                <a:cs typeface="Proxima Nova"/>
                <a:sym typeface="Proxima Nova"/>
              </a:rPr>
              <a:t>2 week </a:t>
            </a:r>
            <a:r>
              <a:rPr lang="en" sz="1100" dirty="0" smtClean="0">
                <a:latin typeface="Proxima Nova"/>
                <a:ea typeface="Proxima Nova"/>
                <a:cs typeface="Proxima Nova"/>
                <a:sym typeface="Proxima Nova"/>
              </a:rPr>
              <a:t>Iterations</a:t>
            </a:r>
            <a:endParaRPr lang="en" sz="1100" dirty="0">
              <a:latin typeface="Proxima Nova"/>
              <a:ea typeface="Proxima Nova"/>
              <a:cs typeface="Proxima Nova"/>
              <a:sym typeface="Proxima Nova"/>
            </a:endParaRPr>
          </a:p>
          <a:p>
            <a:pPr marL="457200" indent="-298450">
              <a:spcBef>
                <a:spcPts val="100"/>
              </a:spcBef>
              <a:buSzPts val="1100"/>
              <a:buFont typeface="Proxima Nova"/>
              <a:buChar char="●"/>
            </a:pPr>
            <a:r>
              <a:rPr lang="en" sz="1100" dirty="0">
                <a:latin typeface="Proxima Nova"/>
                <a:ea typeface="Proxima Nova"/>
                <a:cs typeface="Proxima Nova"/>
                <a:sym typeface="Proxima Nova"/>
              </a:rPr>
              <a:t>Daily scrums</a:t>
            </a:r>
          </a:p>
          <a:p>
            <a:pPr marL="457200" indent="-298450">
              <a:spcBef>
                <a:spcPts val="100"/>
              </a:spcBef>
              <a:buSzPts val="1100"/>
              <a:buFont typeface="Proxima Nova"/>
              <a:buChar char="●"/>
            </a:pPr>
            <a:r>
              <a:rPr lang="en" sz="1100" dirty="0">
                <a:latin typeface="Proxima Nova"/>
                <a:ea typeface="Proxima Nova"/>
                <a:cs typeface="Proxima Nova"/>
                <a:sym typeface="Proxima Nova"/>
              </a:rPr>
              <a:t>IPMs</a:t>
            </a:r>
          </a:p>
          <a:p>
            <a:pPr marL="457200" indent="-298450">
              <a:spcBef>
                <a:spcPts val="100"/>
              </a:spcBef>
              <a:buSzPts val="1100"/>
              <a:buFont typeface="Proxima Nova"/>
              <a:buChar char="●"/>
            </a:pPr>
            <a:r>
              <a:rPr lang="en" sz="1100" dirty="0">
                <a:latin typeface="Proxima Nova"/>
                <a:ea typeface="Proxima Nova"/>
                <a:cs typeface="Proxima Nova"/>
                <a:sym typeface="Proxima Nova"/>
              </a:rPr>
              <a:t>Retros</a:t>
            </a:r>
          </a:p>
          <a:p>
            <a:pPr marL="457200" indent="-298450">
              <a:spcBef>
                <a:spcPts val="100"/>
              </a:spcBef>
              <a:buSzPts val="1100"/>
              <a:buFont typeface="Proxima Nova"/>
              <a:buChar char="●"/>
            </a:pPr>
            <a:r>
              <a:rPr lang="en" sz="1100" dirty="0" smtClean="0">
                <a:latin typeface="Proxima Nova"/>
                <a:ea typeface="Proxima Nova"/>
                <a:cs typeface="Proxima Nova"/>
                <a:sym typeface="Proxima Nova"/>
              </a:rPr>
              <a:t>Techtros</a:t>
            </a:r>
          </a:p>
          <a:p>
            <a:pPr marL="457200" indent="-298450">
              <a:spcBef>
                <a:spcPts val="100"/>
              </a:spcBef>
              <a:buSzPts val="1100"/>
              <a:buFont typeface="Proxima Nova"/>
              <a:buChar char="●"/>
            </a:pPr>
            <a:r>
              <a:rPr lang="en" sz="1100" dirty="0" smtClean="0">
                <a:latin typeface="Proxima Nova"/>
                <a:ea typeface="Proxima Nova"/>
                <a:cs typeface="Proxima Nova"/>
                <a:sym typeface="Proxima Nova"/>
              </a:rPr>
              <a:t>Lot of Whiteboarding</a:t>
            </a:r>
            <a:endParaRPr sz="1100" dirty="0" smtClean="0">
              <a:latin typeface="Proxima Nova"/>
              <a:ea typeface="Proxima Nova"/>
              <a:cs typeface="Proxima Nova"/>
              <a:sym typeface="Proxima Nova"/>
            </a:endParaRPr>
          </a:p>
        </p:txBody>
      </p:sp>
      <p:sp>
        <p:nvSpPr>
          <p:cNvPr id="503" name="Shape 503"/>
          <p:cNvSpPr txBox="1"/>
          <p:nvPr/>
        </p:nvSpPr>
        <p:spPr>
          <a:xfrm>
            <a:off x="4658393" y="1962191"/>
            <a:ext cx="2165400" cy="2696700"/>
          </a:xfrm>
          <a:prstGeom prst="rect">
            <a:avLst/>
          </a:prstGeom>
          <a:noFill/>
          <a:ln>
            <a:noFill/>
          </a:ln>
        </p:spPr>
        <p:txBody>
          <a:bodyPr spcFirstLastPara="1" wrap="square" lIns="91425" tIns="91425" rIns="91425" bIns="91425" anchor="t" anchorCtr="0">
            <a:noAutofit/>
          </a:bodyPr>
          <a:lstStyle/>
          <a:p>
            <a:pPr marL="457200" lvl="1" indent="-298450">
              <a:spcBef>
                <a:spcPts val="100"/>
              </a:spcBef>
              <a:buSzPts val="1100"/>
              <a:buFont typeface="Proxima Nova"/>
              <a:buChar char="●"/>
              <a:defRPr/>
            </a:pPr>
            <a:r>
              <a:rPr lang="en-US" sz="1100" dirty="0">
                <a:latin typeface="Proxima Nova"/>
                <a:ea typeface="Proxima Nova"/>
                <a:cs typeface="Proxima Nova"/>
              </a:rPr>
              <a:t>Pair Programming </a:t>
            </a:r>
          </a:p>
          <a:p>
            <a:pPr marL="457200" lvl="1" indent="-298450">
              <a:spcBef>
                <a:spcPts val="100"/>
              </a:spcBef>
              <a:buSzPts val="1100"/>
              <a:buFont typeface="Proxima Nova"/>
              <a:buChar char="●"/>
              <a:defRPr/>
            </a:pPr>
            <a:r>
              <a:rPr lang="en-US" sz="1100" dirty="0">
                <a:latin typeface="Proxima Nova"/>
                <a:ea typeface="Proxima Nova"/>
                <a:cs typeface="Proxima Nova"/>
              </a:rPr>
              <a:t>Peer </a:t>
            </a:r>
            <a:r>
              <a:rPr lang="en-US" sz="1100" dirty="0" smtClean="0">
                <a:latin typeface="Proxima Nova"/>
                <a:ea typeface="Proxima Nova"/>
                <a:cs typeface="Proxima Nova"/>
              </a:rPr>
              <a:t>Reviews</a:t>
            </a:r>
          </a:p>
          <a:p>
            <a:pPr marL="457200" lvl="1" indent="-298450">
              <a:spcBef>
                <a:spcPts val="100"/>
              </a:spcBef>
              <a:buSzPts val="1100"/>
              <a:buFont typeface="Proxima Nova"/>
              <a:buChar char="●"/>
              <a:defRPr/>
            </a:pPr>
            <a:r>
              <a:rPr lang="en-US" sz="1100" dirty="0" smtClean="0">
                <a:latin typeface="Proxima Nova"/>
                <a:ea typeface="Proxima Nova"/>
                <a:cs typeface="Proxima Nova"/>
              </a:rPr>
              <a:t>Ensures high level of collaboration</a:t>
            </a:r>
          </a:p>
          <a:p>
            <a:pPr marL="457200" lvl="1" indent="-298450">
              <a:spcBef>
                <a:spcPts val="100"/>
              </a:spcBef>
              <a:buSzPts val="1100"/>
              <a:buFont typeface="Proxima Nova"/>
              <a:buChar char="●"/>
              <a:defRPr/>
            </a:pPr>
            <a:r>
              <a:rPr lang="en-US" sz="1100" dirty="0" smtClean="0">
                <a:latin typeface="Proxima Nova"/>
                <a:ea typeface="Proxima Nova"/>
                <a:cs typeface="Proxima Nova"/>
              </a:rPr>
              <a:t>Continuous coverage in case someone is not available</a:t>
            </a:r>
            <a:endParaRPr lang="en-US" sz="1100" dirty="0">
              <a:latin typeface="Proxima Nova"/>
              <a:ea typeface="Proxima Nova"/>
              <a:cs typeface="Proxima Nova"/>
            </a:endParaRPr>
          </a:p>
        </p:txBody>
      </p:sp>
      <p:sp>
        <p:nvSpPr>
          <p:cNvPr id="504" name="Shape 504"/>
          <p:cNvSpPr txBox="1"/>
          <p:nvPr/>
        </p:nvSpPr>
        <p:spPr>
          <a:xfrm>
            <a:off x="6691175" y="1970121"/>
            <a:ext cx="2165400" cy="2696700"/>
          </a:xfrm>
          <a:prstGeom prst="rect">
            <a:avLst/>
          </a:prstGeom>
          <a:noFill/>
          <a:ln>
            <a:noFill/>
          </a:ln>
        </p:spPr>
        <p:txBody>
          <a:bodyPr spcFirstLastPara="1" wrap="square" lIns="91425" tIns="91425" rIns="91425" bIns="91425" anchor="t" anchorCtr="0">
            <a:noAutofit/>
          </a:bodyPr>
          <a:lstStyle/>
          <a:p>
            <a:pPr marL="457200" lvl="1" indent="-298450">
              <a:spcBef>
                <a:spcPts val="100"/>
              </a:spcBef>
              <a:buSzPts val="1100"/>
              <a:buFont typeface="Proxima Nova"/>
              <a:buChar char="●"/>
              <a:defRPr/>
            </a:pPr>
            <a:r>
              <a:rPr lang="en-US" sz="1100" dirty="0">
                <a:latin typeface="Proxima Nova"/>
                <a:ea typeface="Proxima Nova"/>
                <a:cs typeface="Proxima Nova"/>
              </a:rPr>
              <a:t>Automated Build and Deploy Pipelines</a:t>
            </a:r>
          </a:p>
          <a:p>
            <a:pPr marL="457200" lvl="1" indent="-298450">
              <a:spcBef>
                <a:spcPts val="100"/>
              </a:spcBef>
              <a:buSzPts val="1100"/>
              <a:buFont typeface="Proxima Nova"/>
              <a:buChar char="●"/>
              <a:defRPr/>
            </a:pPr>
            <a:r>
              <a:rPr lang="en-US" sz="1100" dirty="0">
                <a:latin typeface="Proxima Nova"/>
                <a:ea typeface="Proxima Nova"/>
                <a:cs typeface="Proxima Nova"/>
              </a:rPr>
              <a:t> Continuous Integration -  Frequent Builds/ Deploys</a:t>
            </a:r>
          </a:p>
          <a:p>
            <a:pPr marL="457200" lvl="1" indent="-298450">
              <a:spcBef>
                <a:spcPts val="100"/>
              </a:spcBef>
              <a:buSzPts val="1100"/>
              <a:buFont typeface="Proxima Nova"/>
              <a:buChar char="●"/>
              <a:defRPr/>
            </a:pPr>
            <a:r>
              <a:rPr lang="en-US" sz="1100" dirty="0">
                <a:latin typeface="Proxima Nova"/>
                <a:ea typeface="Proxima Nova"/>
                <a:cs typeface="Proxima Nova"/>
              </a:rPr>
              <a:t> Contract tests </a:t>
            </a:r>
            <a:r>
              <a:rPr lang="en-US" sz="1100" dirty="0" smtClean="0">
                <a:latin typeface="Proxima Nova"/>
                <a:ea typeface="Proxima Nova"/>
                <a:cs typeface="Proxima Nova"/>
              </a:rPr>
              <a:t>built </a:t>
            </a:r>
            <a:r>
              <a:rPr lang="en-US" sz="1100" dirty="0">
                <a:latin typeface="Proxima Nova"/>
                <a:ea typeface="Proxima Nova"/>
                <a:cs typeface="Proxima Nova"/>
              </a:rPr>
              <a:t>into the pipelines </a:t>
            </a:r>
          </a:p>
          <a:p>
            <a:pPr marL="457200" lvl="1" indent="-298450">
              <a:spcBef>
                <a:spcPts val="100"/>
              </a:spcBef>
              <a:buSzPts val="1100"/>
              <a:buFont typeface="Proxima Nova"/>
              <a:buChar char="●"/>
              <a:defRPr/>
            </a:pPr>
            <a:r>
              <a:rPr lang="en-US" sz="1100" dirty="0">
                <a:latin typeface="Proxima Nova"/>
                <a:ea typeface="Proxima Nova"/>
                <a:cs typeface="Proxima Nova"/>
              </a:rPr>
              <a:t> Automated pipelines ensure no manual intervention </a:t>
            </a:r>
            <a:endParaRPr lang="en-US" sz="1100" dirty="0" smtClean="0">
              <a:latin typeface="Proxima Nova"/>
              <a:ea typeface="Proxima Nova"/>
              <a:cs typeface="Proxima Nova"/>
            </a:endParaRPr>
          </a:p>
          <a:p>
            <a:pPr marL="457200" lvl="1" indent="-298450">
              <a:spcBef>
                <a:spcPts val="100"/>
              </a:spcBef>
              <a:buSzPts val="1100"/>
              <a:buFont typeface="Proxima Nova"/>
              <a:buChar char="●"/>
              <a:defRPr/>
            </a:pPr>
            <a:r>
              <a:rPr lang="en-US" sz="1100" dirty="0" smtClean="0">
                <a:latin typeface="Proxima Nova"/>
                <a:ea typeface="Proxima Nova"/>
                <a:cs typeface="Proxima Nova"/>
              </a:rPr>
              <a:t>Automated </a:t>
            </a:r>
            <a:r>
              <a:rPr lang="en-US" sz="1100" dirty="0">
                <a:latin typeface="Proxima Nova"/>
                <a:ea typeface="Proxima Nova"/>
                <a:cs typeface="Proxima Nova"/>
              </a:rPr>
              <a:t>End to End Tests (Feature Tests) are built into the pipeline</a:t>
            </a:r>
          </a:p>
        </p:txBody>
      </p:sp>
      <p:sp>
        <p:nvSpPr>
          <p:cNvPr id="505" name="Shape 505"/>
          <p:cNvSpPr txBox="1"/>
          <p:nvPr/>
        </p:nvSpPr>
        <p:spPr>
          <a:xfrm>
            <a:off x="6800975" y="1600248"/>
            <a:ext cx="2029800" cy="21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dirty="0" smtClean="0">
                <a:solidFill>
                  <a:schemeClr val="dk1"/>
                </a:solidFill>
                <a:latin typeface="Proxima Nova"/>
                <a:ea typeface="Proxima Nova"/>
                <a:cs typeface="Proxima Nova"/>
                <a:sym typeface="Proxima Nova"/>
              </a:rPr>
              <a:t>CI / CD</a:t>
            </a:r>
            <a:endParaRPr sz="1500" b="1" dirty="0">
              <a:solidFill>
                <a:schemeClr val="dk1"/>
              </a:solidFill>
              <a:latin typeface="Proxima Nova"/>
              <a:ea typeface="Proxima Nova"/>
              <a:cs typeface="Proxima Nova"/>
              <a:sym typeface="Proxima Nova"/>
            </a:endParaRPr>
          </a:p>
        </p:txBody>
      </p:sp>
      <p:sp>
        <p:nvSpPr>
          <p:cNvPr id="506" name="Shape 506"/>
          <p:cNvSpPr/>
          <p:nvPr/>
        </p:nvSpPr>
        <p:spPr>
          <a:xfrm rot="10800000" flipH="1">
            <a:off x="419625" y="1925373"/>
            <a:ext cx="1804200" cy="9900"/>
          </a:xfrm>
          <a:prstGeom prst="rect">
            <a:avLst/>
          </a:prstGeom>
          <a:solidFill>
            <a:srgbClr val="00253E">
              <a:alpha val="1269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Shape 507"/>
          <p:cNvSpPr/>
          <p:nvPr/>
        </p:nvSpPr>
        <p:spPr>
          <a:xfrm rot="10800000" flipH="1">
            <a:off x="2587775" y="1925373"/>
            <a:ext cx="1804200" cy="9900"/>
          </a:xfrm>
          <a:prstGeom prst="rect">
            <a:avLst/>
          </a:prstGeom>
          <a:solidFill>
            <a:srgbClr val="00253E">
              <a:alpha val="1269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8" name="Shape 508"/>
          <p:cNvSpPr/>
          <p:nvPr/>
        </p:nvSpPr>
        <p:spPr>
          <a:xfrm rot="10800000" flipH="1">
            <a:off x="4755900" y="1925373"/>
            <a:ext cx="1804200" cy="9900"/>
          </a:xfrm>
          <a:prstGeom prst="rect">
            <a:avLst/>
          </a:prstGeom>
          <a:solidFill>
            <a:srgbClr val="00253E">
              <a:alpha val="1269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9" name="Shape 509"/>
          <p:cNvSpPr/>
          <p:nvPr/>
        </p:nvSpPr>
        <p:spPr>
          <a:xfrm rot="10800000" flipH="1">
            <a:off x="6924025" y="1925373"/>
            <a:ext cx="1804200" cy="9900"/>
          </a:xfrm>
          <a:prstGeom prst="rect">
            <a:avLst/>
          </a:prstGeom>
          <a:solidFill>
            <a:srgbClr val="00253E">
              <a:alpha val="1269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0" name="Shape 510"/>
          <p:cNvSpPr txBox="1">
            <a:spLocks noGrp="1"/>
          </p:cNvSpPr>
          <p:nvPr>
            <p:ph type="title"/>
          </p:nvPr>
        </p:nvSpPr>
        <p:spPr>
          <a:xfrm>
            <a:off x="192475" y="151275"/>
            <a:ext cx="8663100" cy="393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Development Practices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668800" y="1434847"/>
            <a:ext cx="7796700" cy="170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Questions ?</a:t>
            </a:r>
            <a:endParaRPr dirty="0"/>
          </a:p>
        </p:txBody>
      </p:sp>
    </p:spTree>
    <p:extLst>
      <p:ext uri="{BB962C8B-B14F-4D97-AF65-F5344CB8AC3E}">
        <p14:creationId xmlns:p14="http://schemas.microsoft.com/office/powerpoint/2010/main" val="425951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Shape 231"/>
          <p:cNvPicPr preferRelativeResize="0"/>
          <p:nvPr/>
        </p:nvPicPr>
        <p:blipFill rotWithShape="1">
          <a:blip r:embed="rId3">
            <a:alphaModFix/>
          </a:blip>
          <a:srcRect l="22338" t="8096" r="31650" b="14945"/>
          <a:stretch/>
        </p:blipFill>
        <p:spPr>
          <a:xfrm>
            <a:off x="4578200" y="0"/>
            <a:ext cx="4565801" cy="5143501"/>
          </a:xfrm>
          <a:prstGeom prst="rect">
            <a:avLst/>
          </a:prstGeom>
          <a:noFill/>
          <a:ln>
            <a:noFill/>
          </a:ln>
        </p:spPr>
      </p:pic>
      <p:sp>
        <p:nvSpPr>
          <p:cNvPr id="232" name="Shape 232"/>
          <p:cNvSpPr txBox="1">
            <a:spLocks noGrp="1"/>
          </p:cNvSpPr>
          <p:nvPr>
            <p:ph type="title"/>
          </p:nvPr>
        </p:nvSpPr>
        <p:spPr>
          <a:xfrm>
            <a:off x="192475" y="151275"/>
            <a:ext cx="4281300" cy="393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Agenda</a:t>
            </a:r>
            <a:endParaRPr/>
          </a:p>
        </p:txBody>
      </p:sp>
      <p:sp>
        <p:nvSpPr>
          <p:cNvPr id="233" name="Shape 233"/>
          <p:cNvSpPr txBox="1">
            <a:spLocks noGrp="1"/>
          </p:cNvSpPr>
          <p:nvPr>
            <p:ph type="body" idx="1"/>
          </p:nvPr>
        </p:nvSpPr>
        <p:spPr>
          <a:xfrm>
            <a:off x="192475" y="900400"/>
            <a:ext cx="4254600" cy="3769500"/>
          </a:xfrm>
          <a:prstGeom prst="rect">
            <a:avLst/>
          </a:prstGeom>
        </p:spPr>
        <p:txBody>
          <a:bodyPr spcFirstLastPara="1" wrap="square" lIns="91425" tIns="91425" rIns="91425" bIns="91425" anchor="t" anchorCtr="0">
            <a:noAutofit/>
          </a:bodyPr>
          <a:lstStyle/>
          <a:p>
            <a:pPr marL="457200" lvl="0" indent="-330200" rtl="0">
              <a:lnSpc>
                <a:spcPct val="100000"/>
              </a:lnSpc>
              <a:spcBef>
                <a:spcPts val="0"/>
              </a:spcBef>
              <a:spcAft>
                <a:spcPts val="0"/>
              </a:spcAft>
              <a:buClr>
                <a:schemeClr val="lt2"/>
              </a:buClr>
              <a:buSzPts val="1600"/>
              <a:buChar char="■"/>
            </a:pPr>
            <a:r>
              <a:rPr lang="en" sz="1600" dirty="0" smtClean="0"/>
              <a:t>Ford’s Monetization Platform – Key Drivers</a:t>
            </a:r>
          </a:p>
          <a:p>
            <a:pPr marL="127000" lvl="0" indent="0" rtl="0">
              <a:lnSpc>
                <a:spcPct val="100000"/>
              </a:lnSpc>
              <a:spcBef>
                <a:spcPts val="0"/>
              </a:spcBef>
              <a:spcAft>
                <a:spcPts val="0"/>
              </a:spcAft>
              <a:buClr>
                <a:schemeClr val="lt2"/>
              </a:buClr>
              <a:buSzPts val="1600"/>
              <a:buNone/>
            </a:pPr>
            <a:endParaRPr lang="en" sz="1600" dirty="0" smtClean="0"/>
          </a:p>
          <a:p>
            <a:pPr marL="457200" lvl="0" indent="-330200" rtl="0">
              <a:lnSpc>
                <a:spcPct val="100000"/>
              </a:lnSpc>
              <a:spcBef>
                <a:spcPts val="0"/>
              </a:spcBef>
              <a:spcAft>
                <a:spcPts val="0"/>
              </a:spcAft>
              <a:buClr>
                <a:schemeClr val="lt2"/>
              </a:buClr>
              <a:buSzPts val="1600"/>
              <a:buChar char="■"/>
            </a:pPr>
            <a:r>
              <a:rPr lang="en" dirty="0" smtClean="0">
                <a:solidFill>
                  <a:schemeClr val="folHlink"/>
                </a:solidFill>
                <a:latin typeface="Arial"/>
                <a:ea typeface="Arial"/>
                <a:cs typeface="Arial"/>
                <a:sym typeface="Arial"/>
              </a:rPr>
              <a:t>Platform Features</a:t>
            </a:r>
            <a:endParaRPr dirty="0">
              <a:solidFill>
                <a:schemeClr val="folHlink"/>
              </a:solidFill>
              <a:latin typeface="Arial"/>
              <a:ea typeface="Arial"/>
              <a:cs typeface="Arial"/>
              <a:sym typeface="Arial"/>
            </a:endParaRPr>
          </a:p>
          <a:p>
            <a:pPr marL="457200" lvl="0" indent="-330200" rtl="0">
              <a:lnSpc>
                <a:spcPct val="100000"/>
              </a:lnSpc>
              <a:spcBef>
                <a:spcPts val="2000"/>
              </a:spcBef>
              <a:spcAft>
                <a:spcPts val="0"/>
              </a:spcAft>
              <a:buClr>
                <a:schemeClr val="lt2"/>
              </a:buClr>
              <a:buSzPts val="1600"/>
              <a:buChar char="■"/>
            </a:pPr>
            <a:r>
              <a:rPr lang="en" sz="1600" dirty="0" smtClean="0"/>
              <a:t>Logical Architecture</a:t>
            </a:r>
            <a:endParaRPr dirty="0">
              <a:solidFill>
                <a:schemeClr val="folHlink"/>
              </a:solidFill>
              <a:latin typeface="Arial"/>
              <a:ea typeface="Arial"/>
              <a:cs typeface="Arial"/>
              <a:sym typeface="Arial"/>
            </a:endParaRPr>
          </a:p>
          <a:p>
            <a:pPr marL="457200" lvl="0" indent="-330200" rtl="0">
              <a:lnSpc>
                <a:spcPct val="100000"/>
              </a:lnSpc>
              <a:spcBef>
                <a:spcPts val="2000"/>
              </a:spcBef>
              <a:spcAft>
                <a:spcPts val="0"/>
              </a:spcAft>
              <a:buClr>
                <a:schemeClr val="lt2"/>
              </a:buClr>
              <a:buSzPts val="1600"/>
              <a:buChar char="■"/>
            </a:pPr>
            <a:r>
              <a:rPr lang="en-US" dirty="0" smtClean="0">
                <a:ea typeface="Arial"/>
                <a:cs typeface="Arial"/>
              </a:rPr>
              <a:t>Key Solution Features</a:t>
            </a:r>
            <a:endParaRPr lang="en-US" sz="1600" dirty="0" smtClean="0"/>
          </a:p>
          <a:p>
            <a:pPr marL="457200" lvl="0" indent="-330200" rtl="0">
              <a:lnSpc>
                <a:spcPct val="100000"/>
              </a:lnSpc>
              <a:spcBef>
                <a:spcPts val="2000"/>
              </a:spcBef>
              <a:spcAft>
                <a:spcPts val="0"/>
              </a:spcAft>
              <a:buClr>
                <a:schemeClr val="lt2"/>
              </a:buClr>
              <a:buSzPts val="1600"/>
              <a:buChar char="■"/>
            </a:pPr>
            <a:r>
              <a:rPr lang="en-US" sz="1600" dirty="0" smtClean="0"/>
              <a:t>Development Practices</a:t>
            </a:r>
            <a:endParaRPr dirty="0">
              <a:solidFill>
                <a:schemeClr val="folHlink"/>
              </a:solidFill>
              <a:latin typeface="Arial"/>
              <a:ea typeface="Arial"/>
              <a:cs typeface="Arial"/>
              <a:sym typeface="Arial"/>
            </a:endParaRPr>
          </a:p>
          <a:p>
            <a:pPr marL="457200" lvl="0" indent="-330200" rtl="0">
              <a:lnSpc>
                <a:spcPct val="100000"/>
              </a:lnSpc>
              <a:spcBef>
                <a:spcPts val="2000"/>
              </a:spcBef>
              <a:spcAft>
                <a:spcPts val="2000"/>
              </a:spcAft>
              <a:buClr>
                <a:schemeClr val="lt2"/>
              </a:buClr>
              <a:buSzPts val="1600"/>
              <a:buChar char="■"/>
            </a:pPr>
            <a:r>
              <a:rPr lang="en" sz="1600" dirty="0" smtClean="0"/>
              <a:t>Q+A</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Shape 830"/>
          <p:cNvSpPr txBox="1">
            <a:spLocks noGrp="1"/>
          </p:cNvSpPr>
          <p:nvPr>
            <p:ph type="title"/>
          </p:nvPr>
        </p:nvSpPr>
        <p:spPr>
          <a:xfrm>
            <a:off x="192475" y="151275"/>
            <a:ext cx="4281300" cy="393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dirty="0" smtClean="0"/>
              <a:t>Key Drivers</a:t>
            </a:r>
            <a:endParaRPr sz="2400" dirty="0">
              <a:solidFill>
                <a:srgbClr val="666666"/>
              </a:solidFill>
            </a:endParaRPr>
          </a:p>
        </p:txBody>
      </p:sp>
      <p:sp>
        <p:nvSpPr>
          <p:cNvPr id="831" name="Shape 831"/>
          <p:cNvSpPr txBox="1">
            <a:spLocks noGrp="1"/>
          </p:cNvSpPr>
          <p:nvPr>
            <p:ph type="body" idx="1"/>
          </p:nvPr>
        </p:nvSpPr>
        <p:spPr>
          <a:xfrm>
            <a:off x="192475" y="824200"/>
            <a:ext cx="4254600" cy="3912900"/>
          </a:xfrm>
          <a:prstGeom prst="rect">
            <a:avLst/>
          </a:prstGeom>
          <a:noFill/>
        </p:spPr>
        <p:txBody>
          <a:bodyPr spcFirstLastPara="1" wrap="square" lIns="91425" tIns="91425" rIns="91425" bIns="91425" anchor="t" anchorCtr="0">
            <a:noAutofit/>
          </a:bodyPr>
          <a:lstStyle/>
          <a:p>
            <a:pPr>
              <a:lnSpc>
                <a:spcPct val="100000"/>
              </a:lnSpc>
              <a:buClr>
                <a:srgbClr val="00AE9E"/>
              </a:buClr>
            </a:pPr>
            <a:r>
              <a:rPr lang="en-US" sz="1400" dirty="0">
                <a:sym typeface="Ford Antenna Light"/>
              </a:rPr>
              <a:t>Develop Business Capabilities </a:t>
            </a:r>
            <a:r>
              <a:rPr lang="en-US" sz="1400" dirty="0" smtClean="0">
                <a:sym typeface="Ford Antenna Light"/>
              </a:rPr>
              <a:t>that </a:t>
            </a:r>
            <a:r>
              <a:rPr lang="en-US" sz="1400" smtClean="0">
                <a:sym typeface="Ford Antenna Light"/>
              </a:rPr>
              <a:t>are required to </a:t>
            </a:r>
            <a:r>
              <a:rPr lang="en-US" sz="1400" dirty="0">
                <a:sym typeface="Ford Antenna Light"/>
              </a:rPr>
              <a:t>execute its business model or fulfill its mission using people, process, and/or </a:t>
            </a:r>
            <a:r>
              <a:rPr lang="en-US" sz="1400" dirty="0" smtClean="0">
                <a:sym typeface="Ford Antenna Light"/>
              </a:rPr>
              <a:t>technology </a:t>
            </a:r>
          </a:p>
          <a:p>
            <a:pPr marL="127000" indent="0">
              <a:lnSpc>
                <a:spcPct val="100000"/>
              </a:lnSpc>
              <a:buClr>
                <a:srgbClr val="00AE9E"/>
              </a:buClr>
              <a:buNone/>
            </a:pPr>
            <a:endParaRPr lang="en-US" sz="1400" dirty="0" smtClean="0">
              <a:sym typeface="Ford Antenna Light"/>
            </a:endParaRPr>
          </a:p>
          <a:p>
            <a:pPr>
              <a:lnSpc>
                <a:spcPct val="100000"/>
              </a:lnSpc>
              <a:buClr>
                <a:srgbClr val="00AE9E"/>
              </a:buClr>
            </a:pPr>
            <a:r>
              <a:rPr lang="en-US" sz="1400" dirty="0" smtClean="0"/>
              <a:t>Adaptable </a:t>
            </a:r>
            <a:r>
              <a:rPr lang="en-US" sz="1400" dirty="0"/>
              <a:t>architecture, </a:t>
            </a:r>
            <a:r>
              <a:rPr lang="en-US" sz="1400" b="1" dirty="0"/>
              <a:t>responsive to changes in business and </a:t>
            </a:r>
            <a:r>
              <a:rPr lang="en-US" sz="1400" b="1" dirty="0" smtClean="0"/>
              <a:t>technologies</a:t>
            </a:r>
          </a:p>
          <a:p>
            <a:pPr>
              <a:lnSpc>
                <a:spcPct val="100000"/>
              </a:lnSpc>
              <a:buClr>
                <a:srgbClr val="00AE9E"/>
              </a:buClr>
            </a:pPr>
            <a:endParaRPr lang="en-US" sz="1400" dirty="0"/>
          </a:p>
          <a:p>
            <a:pPr>
              <a:lnSpc>
                <a:spcPct val="100000"/>
              </a:lnSpc>
              <a:buClr>
                <a:srgbClr val="00AE9E"/>
              </a:buClr>
            </a:pPr>
            <a:r>
              <a:rPr lang="en-US" sz="1400" dirty="0" smtClean="0"/>
              <a:t>Common </a:t>
            </a:r>
            <a:r>
              <a:rPr lang="en-US" sz="1400" dirty="0"/>
              <a:t>solution for easier and holistic integration of business capabilities across the value stream </a:t>
            </a:r>
            <a:r>
              <a:rPr lang="en-US" sz="1400" dirty="0" smtClean="0"/>
              <a:t>globally</a:t>
            </a:r>
          </a:p>
          <a:p>
            <a:pPr marL="127000" indent="0">
              <a:lnSpc>
                <a:spcPct val="100000"/>
              </a:lnSpc>
              <a:buClr>
                <a:srgbClr val="00AE9E"/>
              </a:buClr>
              <a:buNone/>
            </a:pPr>
            <a:endParaRPr lang="en-US" sz="1400" dirty="0" smtClean="0"/>
          </a:p>
          <a:p>
            <a:pPr>
              <a:lnSpc>
                <a:spcPct val="100000"/>
              </a:lnSpc>
              <a:buClr>
                <a:srgbClr val="00AE9E"/>
              </a:buClr>
            </a:pPr>
            <a:r>
              <a:rPr lang="en-US" sz="1400" dirty="0" smtClean="0"/>
              <a:t>Reduce </a:t>
            </a:r>
            <a:r>
              <a:rPr lang="en-US" sz="1400" dirty="0"/>
              <a:t>cost by reusing data, processes, services, and </a:t>
            </a:r>
            <a:r>
              <a:rPr lang="en-US" sz="1400" dirty="0" smtClean="0"/>
              <a:t>standards</a:t>
            </a:r>
            <a:endParaRPr lang="en-US" sz="1400" dirty="0"/>
          </a:p>
        </p:txBody>
      </p:sp>
      <p:sp>
        <p:nvSpPr>
          <p:cNvPr id="834" name="Shape 834"/>
          <p:cNvSpPr txBox="1">
            <a:spLocks noGrp="1"/>
          </p:cNvSpPr>
          <p:nvPr>
            <p:ph type="sldNum" idx="4294967295"/>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3</a:t>
            </a:fld>
            <a:endParaRPr/>
          </a:p>
        </p:txBody>
      </p:sp>
      <p:grpSp>
        <p:nvGrpSpPr>
          <p:cNvPr id="7" name="Group 6"/>
          <p:cNvGrpSpPr/>
          <p:nvPr/>
        </p:nvGrpSpPr>
        <p:grpSpPr>
          <a:xfrm>
            <a:off x="4623758" y="224287"/>
            <a:ext cx="4481726" cy="4512813"/>
            <a:chOff x="1979612" y="1108422"/>
            <a:chExt cx="4297680" cy="4297680"/>
          </a:xfrm>
        </p:grpSpPr>
        <p:sp>
          <p:nvSpPr>
            <p:cNvPr id="8" name="Block Arc 7"/>
            <p:cNvSpPr/>
            <p:nvPr/>
          </p:nvSpPr>
          <p:spPr bwMode="gray">
            <a:xfrm>
              <a:off x="1979612" y="1108422"/>
              <a:ext cx="4297680" cy="4297680"/>
            </a:xfrm>
            <a:prstGeom prst="blockArc">
              <a:avLst>
                <a:gd name="adj1" fmla="val 5577918"/>
                <a:gd name="adj2" fmla="val 5563307"/>
                <a:gd name="adj3" fmla="val 4324"/>
              </a:avLst>
            </a:prstGeom>
            <a:solidFill>
              <a:srgbClr val="FF9966"/>
            </a:solidFill>
            <a:ln w="9525" algn="ctr">
              <a:noFill/>
              <a:round/>
              <a:headEnd/>
              <a:tailEnd/>
            </a:ln>
            <a:effectLst>
              <a:outerShdw blurRad="50800" dist="38100" dir="2700000" algn="tl" rotWithShape="0">
                <a:prstClr val="black">
                  <a:alpha val="40000"/>
                </a:prstClr>
              </a:outerShdw>
            </a:effectLst>
          </p:spPr>
          <p:txBody>
            <a:bodyPr wrap="none" rtlCol="0" anchor="ctr"/>
            <a:lstStyle/>
            <a:p>
              <a:pPr marL="0" marR="0" lvl="0" indent="0" algn="ctr" defTabSz="412336" eaLnBrk="0" fontAlgn="auto" latinLnBrk="0" hangingPunct="0">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66"/>
                </a:solidFill>
                <a:effectLst/>
                <a:uLnTx/>
                <a:uFillTx/>
                <a:latin typeface="Arial"/>
                <a:cs typeface="Arial" pitchFamily="34" charset="0"/>
                <a:sym typeface="Helvetica Light"/>
              </a:endParaRPr>
            </a:p>
          </p:txBody>
        </p:sp>
        <p:sp>
          <p:nvSpPr>
            <p:cNvPr id="9" name="Freeform 8"/>
            <p:cNvSpPr/>
            <p:nvPr/>
          </p:nvSpPr>
          <p:spPr>
            <a:xfrm>
              <a:off x="5033726" y="3349725"/>
              <a:ext cx="989847" cy="1167568"/>
            </a:xfrm>
            <a:custGeom>
              <a:avLst/>
              <a:gdLst>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000" h="1647825">
                  <a:moveTo>
                    <a:pt x="384175" y="0"/>
                  </a:moveTo>
                  <a:lnTo>
                    <a:pt x="1397000" y="3175"/>
                  </a:lnTo>
                  <a:cubicBezTo>
                    <a:pt x="1361017" y="748242"/>
                    <a:pt x="1074208" y="1223433"/>
                    <a:pt x="717550" y="1647825"/>
                  </a:cubicBezTo>
                  <a:lnTo>
                    <a:pt x="0" y="933450"/>
                  </a:lnTo>
                  <a:cubicBezTo>
                    <a:pt x="178858" y="688975"/>
                    <a:pt x="345017" y="434975"/>
                    <a:pt x="384175" y="0"/>
                  </a:cubicBezTo>
                  <a:close/>
                </a:path>
              </a:pathLst>
            </a:custGeom>
            <a:solidFill>
              <a:srgbClr val="0066CC"/>
            </a:solidFill>
            <a:ln w="12700" cap="flat" cmpd="sng" algn="ctr">
              <a:noFill/>
              <a:prstDash val="solid"/>
            </a:ln>
            <a:effectLst/>
          </p:spPr>
          <p:txBody>
            <a:bodyPr lIns="84398" tIns="84398" rIns="84398" bIns="84398" rtlCol="0" anchor="ctr">
              <a:noAutofit/>
            </a:bodyPr>
            <a:lstStyle/>
            <a:p>
              <a:pPr marL="0" marR="0" lvl="0" indent="0" algn="ctr" defTabSz="872142"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2776"/>
                </a:solidFill>
                <a:effectLst/>
                <a:uLnTx/>
                <a:uFillTx/>
                <a:latin typeface="Arial"/>
                <a:sym typeface="Helvetica Light"/>
              </a:endParaRPr>
            </a:p>
          </p:txBody>
        </p:sp>
        <p:sp>
          <p:nvSpPr>
            <p:cNvPr id="10" name="Freeform 9"/>
            <p:cNvSpPr/>
            <p:nvPr/>
          </p:nvSpPr>
          <p:spPr>
            <a:xfrm>
              <a:off x="4237350" y="4139352"/>
              <a:ext cx="1174345" cy="998845"/>
            </a:xfrm>
            <a:custGeom>
              <a:avLst/>
              <a:gdLst>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704869"/>
                <a:gd name="connsiteY0" fmla="*/ 0 h 1409700"/>
                <a:gd name="connsiteX1" fmla="*/ 1657350 w 1704869"/>
                <a:gd name="connsiteY1" fmla="*/ 720725 h 1409700"/>
                <a:gd name="connsiteX2" fmla="*/ 0 w 1704869"/>
                <a:gd name="connsiteY2" fmla="*/ 1409700 h 1409700"/>
                <a:gd name="connsiteX3" fmla="*/ 0 w 1704869"/>
                <a:gd name="connsiteY3" fmla="*/ 400050 h 1409700"/>
                <a:gd name="connsiteX4" fmla="*/ 939800 w 1704869"/>
                <a:gd name="connsiteY4" fmla="*/ 0 h 1409700"/>
                <a:gd name="connsiteX0" fmla="*/ 939800 w 1657394"/>
                <a:gd name="connsiteY0" fmla="*/ 0 h 1409700"/>
                <a:gd name="connsiteX1" fmla="*/ 1657350 w 1657394"/>
                <a:gd name="connsiteY1" fmla="*/ 720725 h 1409700"/>
                <a:gd name="connsiteX2" fmla="*/ 0 w 1657394"/>
                <a:gd name="connsiteY2" fmla="*/ 1409700 h 1409700"/>
                <a:gd name="connsiteX3" fmla="*/ 0 w 1657394"/>
                <a:gd name="connsiteY3" fmla="*/ 400050 h 1409700"/>
                <a:gd name="connsiteX4" fmla="*/ 939800 w 1657394"/>
                <a:gd name="connsiteY4" fmla="*/ 0 h 1409700"/>
                <a:gd name="connsiteX0" fmla="*/ 939800 w 1657389"/>
                <a:gd name="connsiteY0" fmla="*/ 0 h 1409700"/>
                <a:gd name="connsiteX1" fmla="*/ 1657350 w 1657389"/>
                <a:gd name="connsiteY1" fmla="*/ 720725 h 1409700"/>
                <a:gd name="connsiteX2" fmla="*/ 0 w 1657389"/>
                <a:gd name="connsiteY2" fmla="*/ 1409700 h 1409700"/>
                <a:gd name="connsiteX3" fmla="*/ 0 w 1657389"/>
                <a:gd name="connsiteY3" fmla="*/ 400050 h 1409700"/>
                <a:gd name="connsiteX4" fmla="*/ 939800 w 1657389"/>
                <a:gd name="connsiteY4" fmla="*/ 0 h 1409700"/>
                <a:gd name="connsiteX0" fmla="*/ 939800 w 1657389"/>
                <a:gd name="connsiteY0" fmla="*/ 0 h 1409700"/>
                <a:gd name="connsiteX1" fmla="*/ 1657350 w 1657389"/>
                <a:gd name="connsiteY1" fmla="*/ 720725 h 1409700"/>
                <a:gd name="connsiteX2" fmla="*/ 0 w 1657389"/>
                <a:gd name="connsiteY2" fmla="*/ 1409700 h 1409700"/>
                <a:gd name="connsiteX3" fmla="*/ 0 w 1657389"/>
                <a:gd name="connsiteY3" fmla="*/ 400050 h 1409700"/>
                <a:gd name="connsiteX4" fmla="*/ 939800 w 1657389"/>
                <a:gd name="connsiteY4" fmla="*/ 0 h 140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89" h="1409700">
                  <a:moveTo>
                    <a:pt x="939800" y="0"/>
                  </a:moveTo>
                  <a:cubicBezTo>
                    <a:pt x="1178983" y="240242"/>
                    <a:pt x="1662405" y="716205"/>
                    <a:pt x="1657350" y="720725"/>
                  </a:cubicBezTo>
                  <a:cubicBezTo>
                    <a:pt x="1073406" y="1242818"/>
                    <a:pt x="555625" y="1361017"/>
                    <a:pt x="0" y="1409700"/>
                  </a:cubicBezTo>
                  <a:lnTo>
                    <a:pt x="0" y="400050"/>
                  </a:lnTo>
                  <a:cubicBezTo>
                    <a:pt x="332317" y="342900"/>
                    <a:pt x="626533" y="279400"/>
                    <a:pt x="939800" y="0"/>
                  </a:cubicBezTo>
                  <a:close/>
                </a:path>
              </a:pathLst>
            </a:custGeom>
            <a:solidFill>
              <a:srgbClr val="0066CC"/>
            </a:solidFill>
            <a:ln w="12700" cap="flat" cmpd="sng" algn="ctr">
              <a:noFill/>
              <a:prstDash val="solid"/>
            </a:ln>
            <a:effectLst/>
          </p:spPr>
          <p:txBody>
            <a:bodyPr lIns="84398" tIns="84398" rIns="84398" bIns="84398" rtlCol="0" anchor="ctr">
              <a:noAutofit/>
            </a:bodyPr>
            <a:lstStyle/>
            <a:p>
              <a:pPr marL="0" marR="0" lvl="0" indent="0" algn="ctr" defTabSz="913757"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2776"/>
                </a:solidFill>
                <a:effectLst/>
                <a:uLnTx/>
                <a:uFillTx/>
                <a:latin typeface="Arial"/>
                <a:sym typeface="Helvetica Light"/>
              </a:endParaRPr>
            </a:p>
          </p:txBody>
        </p:sp>
        <p:sp>
          <p:nvSpPr>
            <p:cNvPr id="11" name="Rectangle 10"/>
            <p:cNvSpPr/>
            <p:nvPr/>
          </p:nvSpPr>
          <p:spPr>
            <a:xfrm>
              <a:off x="3490697" y="3562717"/>
              <a:ext cx="1291423" cy="369332"/>
            </a:xfrm>
            <a:prstGeom prst="rect">
              <a:avLst/>
            </a:prstGeom>
          </p:spPr>
          <p:txBody>
            <a:bodyPr vert="horz" wrap="square" lIns="91416" tIns="45708" rIns="91416" bIns="45708" rtlCol="0" anchor="ctr">
              <a:normAutofit fontScale="92500" lnSpcReduction="20000"/>
            </a:bodyPr>
            <a:lstStyle/>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a:sym typeface="Helvetica Light"/>
                </a:rPr>
                <a:t>Connected Consumer</a:t>
              </a:r>
            </a:p>
          </p:txBody>
        </p:sp>
        <p:sp>
          <p:nvSpPr>
            <p:cNvPr id="12" name="Freeform 11"/>
            <p:cNvSpPr/>
            <p:nvPr/>
          </p:nvSpPr>
          <p:spPr>
            <a:xfrm>
              <a:off x="4232851" y="1393055"/>
              <a:ext cx="1185566" cy="1001094"/>
            </a:xfrm>
            <a:custGeom>
              <a:avLst/>
              <a:gdLst>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225" h="1412875">
                  <a:moveTo>
                    <a:pt x="0" y="0"/>
                  </a:moveTo>
                  <a:cubicBezTo>
                    <a:pt x="541867" y="21167"/>
                    <a:pt x="1185333" y="232833"/>
                    <a:pt x="1673225" y="701675"/>
                  </a:cubicBezTo>
                  <a:lnTo>
                    <a:pt x="958850" y="1412875"/>
                  </a:lnTo>
                  <a:cubicBezTo>
                    <a:pt x="701675" y="1212320"/>
                    <a:pt x="539750" y="1074473"/>
                    <a:pt x="6350" y="1016000"/>
                  </a:cubicBezTo>
                  <a:cubicBezTo>
                    <a:pt x="5292" y="677333"/>
                    <a:pt x="4233" y="338667"/>
                    <a:pt x="0" y="0"/>
                  </a:cubicBezTo>
                  <a:close/>
                </a:path>
              </a:pathLst>
            </a:custGeom>
            <a:solidFill>
              <a:srgbClr val="0066CC"/>
            </a:solidFill>
            <a:ln w="12700" cap="flat" cmpd="sng" algn="ctr">
              <a:noFill/>
              <a:prstDash val="solid"/>
            </a:ln>
            <a:effectLst/>
          </p:spPr>
          <p:txBody>
            <a:bodyPr lIns="84398" tIns="84398" rIns="84398" bIns="84398" rtlCol="0" anchor="ctr">
              <a:noAutofit/>
            </a:bodyPr>
            <a:lstStyle/>
            <a:p>
              <a:pPr marL="0" marR="0" lvl="0" indent="0" algn="ctr" defTabSz="872142"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2776"/>
                </a:solidFill>
                <a:effectLst/>
                <a:uLnTx/>
                <a:uFillTx/>
                <a:latin typeface="Arial"/>
                <a:sym typeface="Helvetica Light"/>
              </a:endParaRPr>
            </a:p>
          </p:txBody>
        </p:sp>
        <p:sp>
          <p:nvSpPr>
            <p:cNvPr id="13" name="Freeform 12"/>
            <p:cNvSpPr/>
            <p:nvPr/>
          </p:nvSpPr>
          <p:spPr>
            <a:xfrm>
              <a:off x="5038178" y="2018458"/>
              <a:ext cx="983146" cy="1160820"/>
            </a:xfrm>
            <a:custGeom>
              <a:avLst/>
              <a:gdLst>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20725 w 1387541"/>
                <a:gd name="connsiteY0" fmla="*/ 0 h 1638300"/>
                <a:gd name="connsiteX1" fmla="*/ 0 w 1387541"/>
                <a:gd name="connsiteY1" fmla="*/ 711200 h 1638300"/>
                <a:gd name="connsiteX2" fmla="*/ 374650 w 1387541"/>
                <a:gd name="connsiteY2" fmla="*/ 1638300 h 1638300"/>
                <a:gd name="connsiteX3" fmla="*/ 1387475 w 1387541"/>
                <a:gd name="connsiteY3" fmla="*/ 1635125 h 1638300"/>
                <a:gd name="connsiteX4" fmla="*/ 720725 w 1387541"/>
                <a:gd name="connsiteY4" fmla="*/ 0 h 1638300"/>
                <a:gd name="connsiteX0" fmla="*/ 720725 w 1387573"/>
                <a:gd name="connsiteY0" fmla="*/ 0 h 1638300"/>
                <a:gd name="connsiteX1" fmla="*/ 0 w 1387573"/>
                <a:gd name="connsiteY1" fmla="*/ 711200 h 1638300"/>
                <a:gd name="connsiteX2" fmla="*/ 374650 w 1387573"/>
                <a:gd name="connsiteY2" fmla="*/ 1638300 h 1638300"/>
                <a:gd name="connsiteX3" fmla="*/ 1387475 w 1387573"/>
                <a:gd name="connsiteY3" fmla="*/ 1635125 h 1638300"/>
                <a:gd name="connsiteX4" fmla="*/ 720725 w 1387573"/>
                <a:gd name="connsiteY4" fmla="*/ 0 h 1638300"/>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57397 w 1424147"/>
                <a:gd name="connsiteY0" fmla="*/ 0 h 1638300"/>
                <a:gd name="connsiteX1" fmla="*/ 36672 w 1424147"/>
                <a:gd name="connsiteY1" fmla="*/ 711200 h 1638300"/>
                <a:gd name="connsiteX2" fmla="*/ 411322 w 1424147"/>
                <a:gd name="connsiteY2" fmla="*/ 1638300 h 1638300"/>
                <a:gd name="connsiteX3" fmla="*/ 1424147 w 1424147"/>
                <a:gd name="connsiteY3" fmla="*/ 1635125 h 1638300"/>
                <a:gd name="connsiteX4" fmla="*/ 757397 w 1424147"/>
                <a:gd name="connsiteY4" fmla="*/ 0 h 1638300"/>
                <a:gd name="connsiteX0" fmla="*/ 720813 w 1387563"/>
                <a:gd name="connsiteY0" fmla="*/ 0 h 1638300"/>
                <a:gd name="connsiteX1" fmla="*/ 88 w 1387563"/>
                <a:gd name="connsiteY1" fmla="*/ 711200 h 1638300"/>
                <a:gd name="connsiteX2" fmla="*/ 374738 w 1387563"/>
                <a:gd name="connsiteY2" fmla="*/ 1638300 h 1638300"/>
                <a:gd name="connsiteX3" fmla="*/ 1387563 w 1387563"/>
                <a:gd name="connsiteY3" fmla="*/ 1635125 h 1638300"/>
                <a:gd name="connsiteX4" fmla="*/ 720813 w 1387563"/>
                <a:gd name="connsiteY4" fmla="*/ 0 h 1638300"/>
                <a:gd name="connsiteX0" fmla="*/ 720793 w 1387543"/>
                <a:gd name="connsiteY0" fmla="*/ 0 h 1638300"/>
                <a:gd name="connsiteX1" fmla="*/ 68 w 1387543"/>
                <a:gd name="connsiteY1" fmla="*/ 711200 h 1638300"/>
                <a:gd name="connsiteX2" fmla="*/ 374718 w 1387543"/>
                <a:gd name="connsiteY2" fmla="*/ 1638300 h 1638300"/>
                <a:gd name="connsiteX3" fmla="*/ 1387543 w 1387543"/>
                <a:gd name="connsiteY3" fmla="*/ 1635125 h 1638300"/>
                <a:gd name="connsiteX4" fmla="*/ 720793 w 1387543"/>
                <a:gd name="connsiteY4" fmla="*/ 0 h 1638300"/>
                <a:gd name="connsiteX0" fmla="*/ 720793 w 1387543"/>
                <a:gd name="connsiteY0" fmla="*/ 0 h 1638300"/>
                <a:gd name="connsiteX1" fmla="*/ 68 w 1387543"/>
                <a:gd name="connsiteY1" fmla="*/ 711200 h 1638300"/>
                <a:gd name="connsiteX2" fmla="*/ 374718 w 1387543"/>
                <a:gd name="connsiteY2" fmla="*/ 1638300 h 1638300"/>
                <a:gd name="connsiteX3" fmla="*/ 1387543 w 1387543"/>
                <a:gd name="connsiteY3" fmla="*/ 1635125 h 1638300"/>
                <a:gd name="connsiteX4" fmla="*/ 720793 w 1387543"/>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7543" h="1638300">
                  <a:moveTo>
                    <a:pt x="720793" y="0"/>
                  </a:moveTo>
                  <a:cubicBezTo>
                    <a:pt x="480551" y="237067"/>
                    <a:pt x="-6563" y="702913"/>
                    <a:pt x="68" y="711200"/>
                  </a:cubicBezTo>
                  <a:cubicBezTo>
                    <a:pt x="241983" y="1013529"/>
                    <a:pt x="345085" y="1300692"/>
                    <a:pt x="374718" y="1638300"/>
                  </a:cubicBezTo>
                  <a:lnTo>
                    <a:pt x="1387543" y="1635125"/>
                  </a:lnTo>
                  <a:cubicBezTo>
                    <a:pt x="1374843" y="1039283"/>
                    <a:pt x="1092268" y="418042"/>
                    <a:pt x="720793" y="0"/>
                  </a:cubicBezTo>
                  <a:close/>
                </a:path>
              </a:pathLst>
            </a:custGeom>
            <a:solidFill>
              <a:srgbClr val="0066CC"/>
            </a:solidFill>
            <a:ln w="12700" cap="flat" cmpd="sng" algn="ctr">
              <a:noFill/>
              <a:prstDash val="solid"/>
            </a:ln>
            <a:effectLst/>
          </p:spPr>
          <p:txBody>
            <a:bodyPr lIns="84398" tIns="84398" rIns="84398" bIns="84398" rtlCol="0" anchor="ctr">
              <a:noAutofit/>
            </a:bodyPr>
            <a:lstStyle/>
            <a:p>
              <a:pPr marL="0" marR="0" lvl="0" indent="0" algn="ctr" defTabSz="913757"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2776"/>
                </a:solidFill>
                <a:effectLst/>
                <a:uLnTx/>
                <a:uFillTx/>
                <a:latin typeface="Arial"/>
                <a:sym typeface="Helvetica Light"/>
              </a:endParaRPr>
            </a:p>
          </p:txBody>
        </p:sp>
        <p:sp>
          <p:nvSpPr>
            <p:cNvPr id="14" name="Freeform 13"/>
            <p:cNvSpPr/>
            <p:nvPr/>
          </p:nvSpPr>
          <p:spPr>
            <a:xfrm flipH="1">
              <a:off x="2858315" y="1393055"/>
              <a:ext cx="1185566" cy="1001094"/>
            </a:xfrm>
            <a:custGeom>
              <a:avLst/>
              <a:gdLst>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225" h="1412875">
                  <a:moveTo>
                    <a:pt x="0" y="0"/>
                  </a:moveTo>
                  <a:cubicBezTo>
                    <a:pt x="541867" y="21167"/>
                    <a:pt x="1185333" y="232833"/>
                    <a:pt x="1673225" y="701675"/>
                  </a:cubicBezTo>
                  <a:lnTo>
                    <a:pt x="958850" y="1412875"/>
                  </a:lnTo>
                  <a:cubicBezTo>
                    <a:pt x="701675" y="1212320"/>
                    <a:pt x="539750" y="1074473"/>
                    <a:pt x="6350" y="1016000"/>
                  </a:cubicBezTo>
                  <a:cubicBezTo>
                    <a:pt x="5292" y="677333"/>
                    <a:pt x="4233" y="338667"/>
                    <a:pt x="0" y="0"/>
                  </a:cubicBezTo>
                  <a:close/>
                </a:path>
              </a:pathLst>
            </a:custGeom>
            <a:solidFill>
              <a:srgbClr val="0066CC"/>
            </a:solidFill>
            <a:ln w="12700" cap="flat" cmpd="sng" algn="ctr">
              <a:noFill/>
              <a:prstDash val="solid"/>
            </a:ln>
            <a:effectLst/>
          </p:spPr>
          <p:txBody>
            <a:bodyPr lIns="84398" tIns="84398" rIns="84398" bIns="84398" rtlCol="0" anchor="ctr">
              <a:noAutofit/>
            </a:bodyPr>
            <a:lstStyle/>
            <a:p>
              <a:pPr marL="0" marR="0" lvl="0" indent="0" algn="ctr" defTabSz="872142"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2776"/>
                </a:solidFill>
                <a:effectLst/>
                <a:uLnTx/>
                <a:uFillTx/>
                <a:latin typeface="Arial"/>
                <a:sym typeface="Helvetica Light"/>
              </a:endParaRPr>
            </a:p>
          </p:txBody>
        </p:sp>
        <p:sp>
          <p:nvSpPr>
            <p:cNvPr id="15" name="Freeform 14"/>
            <p:cNvSpPr/>
            <p:nvPr/>
          </p:nvSpPr>
          <p:spPr>
            <a:xfrm flipH="1">
              <a:off x="2255409" y="2018458"/>
              <a:ext cx="983146" cy="1160820"/>
            </a:xfrm>
            <a:custGeom>
              <a:avLst/>
              <a:gdLst>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20725 w 1387541"/>
                <a:gd name="connsiteY0" fmla="*/ 0 h 1638300"/>
                <a:gd name="connsiteX1" fmla="*/ 0 w 1387541"/>
                <a:gd name="connsiteY1" fmla="*/ 711200 h 1638300"/>
                <a:gd name="connsiteX2" fmla="*/ 374650 w 1387541"/>
                <a:gd name="connsiteY2" fmla="*/ 1638300 h 1638300"/>
                <a:gd name="connsiteX3" fmla="*/ 1387475 w 1387541"/>
                <a:gd name="connsiteY3" fmla="*/ 1635125 h 1638300"/>
                <a:gd name="connsiteX4" fmla="*/ 720725 w 1387541"/>
                <a:gd name="connsiteY4" fmla="*/ 0 h 1638300"/>
                <a:gd name="connsiteX0" fmla="*/ 720725 w 1387573"/>
                <a:gd name="connsiteY0" fmla="*/ 0 h 1638300"/>
                <a:gd name="connsiteX1" fmla="*/ 0 w 1387573"/>
                <a:gd name="connsiteY1" fmla="*/ 711200 h 1638300"/>
                <a:gd name="connsiteX2" fmla="*/ 374650 w 1387573"/>
                <a:gd name="connsiteY2" fmla="*/ 1638300 h 1638300"/>
                <a:gd name="connsiteX3" fmla="*/ 1387475 w 1387573"/>
                <a:gd name="connsiteY3" fmla="*/ 1635125 h 1638300"/>
                <a:gd name="connsiteX4" fmla="*/ 720725 w 1387573"/>
                <a:gd name="connsiteY4" fmla="*/ 0 h 1638300"/>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57397 w 1424147"/>
                <a:gd name="connsiteY0" fmla="*/ 0 h 1638300"/>
                <a:gd name="connsiteX1" fmla="*/ 36672 w 1424147"/>
                <a:gd name="connsiteY1" fmla="*/ 711200 h 1638300"/>
                <a:gd name="connsiteX2" fmla="*/ 411322 w 1424147"/>
                <a:gd name="connsiteY2" fmla="*/ 1638300 h 1638300"/>
                <a:gd name="connsiteX3" fmla="*/ 1424147 w 1424147"/>
                <a:gd name="connsiteY3" fmla="*/ 1635125 h 1638300"/>
                <a:gd name="connsiteX4" fmla="*/ 757397 w 1424147"/>
                <a:gd name="connsiteY4" fmla="*/ 0 h 1638300"/>
                <a:gd name="connsiteX0" fmla="*/ 720813 w 1387563"/>
                <a:gd name="connsiteY0" fmla="*/ 0 h 1638300"/>
                <a:gd name="connsiteX1" fmla="*/ 88 w 1387563"/>
                <a:gd name="connsiteY1" fmla="*/ 711200 h 1638300"/>
                <a:gd name="connsiteX2" fmla="*/ 374738 w 1387563"/>
                <a:gd name="connsiteY2" fmla="*/ 1638300 h 1638300"/>
                <a:gd name="connsiteX3" fmla="*/ 1387563 w 1387563"/>
                <a:gd name="connsiteY3" fmla="*/ 1635125 h 1638300"/>
                <a:gd name="connsiteX4" fmla="*/ 720813 w 1387563"/>
                <a:gd name="connsiteY4" fmla="*/ 0 h 1638300"/>
                <a:gd name="connsiteX0" fmla="*/ 720793 w 1387543"/>
                <a:gd name="connsiteY0" fmla="*/ 0 h 1638300"/>
                <a:gd name="connsiteX1" fmla="*/ 68 w 1387543"/>
                <a:gd name="connsiteY1" fmla="*/ 711200 h 1638300"/>
                <a:gd name="connsiteX2" fmla="*/ 374718 w 1387543"/>
                <a:gd name="connsiteY2" fmla="*/ 1638300 h 1638300"/>
                <a:gd name="connsiteX3" fmla="*/ 1387543 w 1387543"/>
                <a:gd name="connsiteY3" fmla="*/ 1635125 h 1638300"/>
                <a:gd name="connsiteX4" fmla="*/ 720793 w 1387543"/>
                <a:gd name="connsiteY4" fmla="*/ 0 h 1638300"/>
                <a:gd name="connsiteX0" fmla="*/ 720793 w 1387543"/>
                <a:gd name="connsiteY0" fmla="*/ 0 h 1638300"/>
                <a:gd name="connsiteX1" fmla="*/ 68 w 1387543"/>
                <a:gd name="connsiteY1" fmla="*/ 711200 h 1638300"/>
                <a:gd name="connsiteX2" fmla="*/ 374718 w 1387543"/>
                <a:gd name="connsiteY2" fmla="*/ 1638300 h 1638300"/>
                <a:gd name="connsiteX3" fmla="*/ 1387543 w 1387543"/>
                <a:gd name="connsiteY3" fmla="*/ 1635125 h 1638300"/>
                <a:gd name="connsiteX4" fmla="*/ 720793 w 1387543"/>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7543" h="1638300">
                  <a:moveTo>
                    <a:pt x="720793" y="0"/>
                  </a:moveTo>
                  <a:cubicBezTo>
                    <a:pt x="480551" y="237067"/>
                    <a:pt x="-6563" y="702913"/>
                    <a:pt x="68" y="711200"/>
                  </a:cubicBezTo>
                  <a:cubicBezTo>
                    <a:pt x="241983" y="1013529"/>
                    <a:pt x="345085" y="1300692"/>
                    <a:pt x="374718" y="1638300"/>
                  </a:cubicBezTo>
                  <a:lnTo>
                    <a:pt x="1387543" y="1635125"/>
                  </a:lnTo>
                  <a:cubicBezTo>
                    <a:pt x="1374843" y="1039283"/>
                    <a:pt x="1092268" y="418042"/>
                    <a:pt x="720793" y="0"/>
                  </a:cubicBezTo>
                  <a:close/>
                </a:path>
              </a:pathLst>
            </a:custGeom>
            <a:solidFill>
              <a:srgbClr val="0066CC"/>
            </a:solidFill>
            <a:ln w="12700" cap="flat" cmpd="sng" algn="ctr">
              <a:noFill/>
              <a:prstDash val="solid"/>
            </a:ln>
            <a:effectLst/>
          </p:spPr>
          <p:txBody>
            <a:bodyPr lIns="84398" tIns="84398" rIns="84398" bIns="84398" rtlCol="0" anchor="ctr">
              <a:noAutofit/>
            </a:bodyPr>
            <a:lstStyle/>
            <a:p>
              <a:pPr marL="0" marR="0" lvl="0" indent="0" algn="ctr" defTabSz="913757" eaLnBrk="1" fontAlgn="auto" latinLnBrk="0" hangingPunct="0">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2776"/>
                </a:solidFill>
                <a:effectLst/>
                <a:uLnTx/>
                <a:uFillTx/>
                <a:latin typeface="Arial"/>
                <a:sym typeface="Helvetica Light"/>
              </a:endParaRPr>
            </a:p>
          </p:txBody>
        </p:sp>
        <p:sp>
          <p:nvSpPr>
            <p:cNvPr id="16" name="Freeform 15"/>
            <p:cNvSpPr/>
            <p:nvPr/>
          </p:nvSpPr>
          <p:spPr>
            <a:xfrm flipH="1">
              <a:off x="2253159" y="3359250"/>
              <a:ext cx="989847" cy="1167568"/>
            </a:xfrm>
            <a:custGeom>
              <a:avLst/>
              <a:gdLst>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000" h="1647825">
                  <a:moveTo>
                    <a:pt x="384175" y="0"/>
                  </a:moveTo>
                  <a:lnTo>
                    <a:pt x="1397000" y="3175"/>
                  </a:lnTo>
                  <a:cubicBezTo>
                    <a:pt x="1361017" y="748242"/>
                    <a:pt x="1074208" y="1223433"/>
                    <a:pt x="717550" y="1647825"/>
                  </a:cubicBezTo>
                  <a:lnTo>
                    <a:pt x="0" y="933450"/>
                  </a:lnTo>
                  <a:cubicBezTo>
                    <a:pt x="178858" y="688975"/>
                    <a:pt x="345017" y="434975"/>
                    <a:pt x="384175" y="0"/>
                  </a:cubicBezTo>
                  <a:close/>
                </a:path>
              </a:pathLst>
            </a:custGeom>
            <a:solidFill>
              <a:srgbClr val="0066CC"/>
            </a:solidFill>
            <a:ln w="12700" cap="flat" cmpd="sng" algn="ctr">
              <a:noFill/>
              <a:prstDash val="solid"/>
            </a:ln>
            <a:effectLst/>
          </p:spPr>
          <p:txBody>
            <a:bodyPr lIns="84398" tIns="84398" rIns="84398" bIns="84398" rtlCol="0" anchor="ctr">
              <a:noAutofit/>
            </a:bodyPr>
            <a:lstStyle/>
            <a:p>
              <a:pPr marL="0" marR="0" lvl="0" indent="0" algn="ctr" defTabSz="913757"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2776"/>
                </a:solidFill>
                <a:effectLst/>
                <a:uLnTx/>
                <a:uFillTx/>
                <a:latin typeface="Arial"/>
                <a:sym typeface="Helvetica Light"/>
              </a:endParaRPr>
            </a:p>
          </p:txBody>
        </p:sp>
        <p:sp>
          <p:nvSpPr>
            <p:cNvPr id="17" name="Freeform 16"/>
            <p:cNvSpPr/>
            <p:nvPr/>
          </p:nvSpPr>
          <p:spPr>
            <a:xfrm flipH="1">
              <a:off x="2865037" y="4148877"/>
              <a:ext cx="1174345" cy="998845"/>
            </a:xfrm>
            <a:custGeom>
              <a:avLst/>
              <a:gdLst>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704869"/>
                <a:gd name="connsiteY0" fmla="*/ 0 h 1409700"/>
                <a:gd name="connsiteX1" fmla="*/ 1657350 w 1704869"/>
                <a:gd name="connsiteY1" fmla="*/ 720725 h 1409700"/>
                <a:gd name="connsiteX2" fmla="*/ 0 w 1704869"/>
                <a:gd name="connsiteY2" fmla="*/ 1409700 h 1409700"/>
                <a:gd name="connsiteX3" fmla="*/ 0 w 1704869"/>
                <a:gd name="connsiteY3" fmla="*/ 400050 h 1409700"/>
                <a:gd name="connsiteX4" fmla="*/ 939800 w 1704869"/>
                <a:gd name="connsiteY4" fmla="*/ 0 h 1409700"/>
                <a:gd name="connsiteX0" fmla="*/ 939800 w 1657394"/>
                <a:gd name="connsiteY0" fmla="*/ 0 h 1409700"/>
                <a:gd name="connsiteX1" fmla="*/ 1657350 w 1657394"/>
                <a:gd name="connsiteY1" fmla="*/ 720725 h 1409700"/>
                <a:gd name="connsiteX2" fmla="*/ 0 w 1657394"/>
                <a:gd name="connsiteY2" fmla="*/ 1409700 h 1409700"/>
                <a:gd name="connsiteX3" fmla="*/ 0 w 1657394"/>
                <a:gd name="connsiteY3" fmla="*/ 400050 h 1409700"/>
                <a:gd name="connsiteX4" fmla="*/ 939800 w 1657394"/>
                <a:gd name="connsiteY4" fmla="*/ 0 h 1409700"/>
                <a:gd name="connsiteX0" fmla="*/ 939800 w 1657389"/>
                <a:gd name="connsiteY0" fmla="*/ 0 h 1409700"/>
                <a:gd name="connsiteX1" fmla="*/ 1657350 w 1657389"/>
                <a:gd name="connsiteY1" fmla="*/ 720725 h 1409700"/>
                <a:gd name="connsiteX2" fmla="*/ 0 w 1657389"/>
                <a:gd name="connsiteY2" fmla="*/ 1409700 h 1409700"/>
                <a:gd name="connsiteX3" fmla="*/ 0 w 1657389"/>
                <a:gd name="connsiteY3" fmla="*/ 400050 h 1409700"/>
                <a:gd name="connsiteX4" fmla="*/ 939800 w 1657389"/>
                <a:gd name="connsiteY4" fmla="*/ 0 h 1409700"/>
                <a:gd name="connsiteX0" fmla="*/ 939800 w 1657389"/>
                <a:gd name="connsiteY0" fmla="*/ 0 h 1409700"/>
                <a:gd name="connsiteX1" fmla="*/ 1657350 w 1657389"/>
                <a:gd name="connsiteY1" fmla="*/ 720725 h 1409700"/>
                <a:gd name="connsiteX2" fmla="*/ 0 w 1657389"/>
                <a:gd name="connsiteY2" fmla="*/ 1409700 h 1409700"/>
                <a:gd name="connsiteX3" fmla="*/ 0 w 1657389"/>
                <a:gd name="connsiteY3" fmla="*/ 400050 h 1409700"/>
                <a:gd name="connsiteX4" fmla="*/ 939800 w 1657389"/>
                <a:gd name="connsiteY4" fmla="*/ 0 h 140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89" h="1409700">
                  <a:moveTo>
                    <a:pt x="939800" y="0"/>
                  </a:moveTo>
                  <a:cubicBezTo>
                    <a:pt x="1178983" y="240242"/>
                    <a:pt x="1662405" y="716205"/>
                    <a:pt x="1657350" y="720725"/>
                  </a:cubicBezTo>
                  <a:cubicBezTo>
                    <a:pt x="1073406" y="1242818"/>
                    <a:pt x="555625" y="1361017"/>
                    <a:pt x="0" y="1409700"/>
                  </a:cubicBezTo>
                  <a:lnTo>
                    <a:pt x="0" y="400050"/>
                  </a:lnTo>
                  <a:cubicBezTo>
                    <a:pt x="332317" y="342900"/>
                    <a:pt x="626533" y="279400"/>
                    <a:pt x="939800" y="0"/>
                  </a:cubicBezTo>
                  <a:close/>
                </a:path>
              </a:pathLst>
            </a:custGeom>
            <a:solidFill>
              <a:srgbClr val="0066CC"/>
            </a:solidFill>
            <a:ln w="12700" cap="flat" cmpd="sng" algn="ctr">
              <a:noFill/>
              <a:prstDash val="solid"/>
            </a:ln>
            <a:effectLst/>
          </p:spPr>
          <p:txBody>
            <a:bodyPr lIns="84398" tIns="84398" rIns="84398" bIns="84398" rtlCol="0" anchor="ctr">
              <a:noAutofit/>
            </a:bodyPr>
            <a:lstStyle/>
            <a:p>
              <a:pPr marL="0" marR="0" lvl="0" indent="0" algn="ctr" defTabSz="913757"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2776"/>
                </a:solidFill>
                <a:effectLst/>
                <a:uLnTx/>
                <a:uFillTx/>
                <a:latin typeface="Arial"/>
                <a:sym typeface="Helvetica Light"/>
              </a:endParaRPr>
            </a:p>
          </p:txBody>
        </p:sp>
        <p:sp>
          <p:nvSpPr>
            <p:cNvPr id="18" name="Rectangle 17"/>
            <p:cNvSpPr/>
            <p:nvPr/>
          </p:nvSpPr>
          <p:spPr>
            <a:xfrm>
              <a:off x="3201880" y="1949758"/>
              <a:ext cx="772757" cy="104091"/>
            </a:xfrm>
            <a:prstGeom prst="rect">
              <a:avLst/>
            </a:prstGeom>
          </p:spPr>
          <p:txBody>
            <a:bodyPr wrap="square" lIns="0" tIns="0" rIns="0" bIns="0">
              <a:spAutoFit/>
            </a:bodyPr>
            <a:lstStyle/>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FFFF"/>
                  </a:solidFill>
                  <a:effectLst/>
                  <a:uLnTx/>
                  <a:uFillTx/>
                  <a:latin typeface="Arial"/>
                  <a:sym typeface="Helvetica Light"/>
                </a:rPr>
                <a:t>Lifecycle</a:t>
              </a:r>
              <a:endParaRPr kumimoji="0" lang="en-US" sz="600" b="0" i="0" u="none" strike="noStrike" kern="0" cap="none" spc="0" normalizeH="0" baseline="0" noProof="0" dirty="0" smtClean="0">
                <a:ln>
                  <a:noFill/>
                </a:ln>
                <a:solidFill>
                  <a:srgbClr val="FFFFFF"/>
                </a:solidFill>
                <a:effectLst/>
                <a:uLnTx/>
                <a:uFillTx/>
                <a:latin typeface="Arial"/>
                <a:sym typeface="Helvetica Light"/>
              </a:endParaRPr>
            </a:p>
          </p:txBody>
        </p:sp>
        <p:sp>
          <p:nvSpPr>
            <p:cNvPr id="19" name="Rectangle 18"/>
            <p:cNvSpPr/>
            <p:nvPr/>
          </p:nvSpPr>
          <p:spPr>
            <a:xfrm>
              <a:off x="4339024" y="1856636"/>
              <a:ext cx="772757" cy="104091"/>
            </a:xfrm>
            <a:prstGeom prst="rect">
              <a:avLst/>
            </a:prstGeom>
          </p:spPr>
          <p:txBody>
            <a:bodyPr wrap="square" lIns="0" tIns="0" rIns="0" bIns="0">
              <a:spAutoFit/>
            </a:bodyPr>
            <a:lstStyle/>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FFFF"/>
                  </a:solidFill>
                  <a:effectLst/>
                  <a:uLnTx/>
                  <a:uFillTx/>
                  <a:latin typeface="Arial"/>
                  <a:sym typeface="Helvetica Light"/>
                </a:rPr>
                <a:t>Discover / Manage</a:t>
              </a:r>
              <a:endParaRPr kumimoji="0" lang="en-US" sz="800" b="0" i="0" u="none" strike="noStrike" kern="0" cap="none" spc="0" normalizeH="0" baseline="0" noProof="0" dirty="0" smtClean="0">
                <a:ln>
                  <a:noFill/>
                </a:ln>
                <a:solidFill>
                  <a:srgbClr val="FFFFFF"/>
                </a:solidFill>
                <a:effectLst/>
                <a:uLnTx/>
                <a:uFillTx/>
                <a:latin typeface="Arial"/>
                <a:sym typeface="Helvetica Light"/>
              </a:endParaRPr>
            </a:p>
          </p:txBody>
        </p:sp>
        <p:sp>
          <p:nvSpPr>
            <p:cNvPr id="20" name="Rectangle 19"/>
            <p:cNvSpPr/>
            <p:nvPr/>
          </p:nvSpPr>
          <p:spPr>
            <a:xfrm>
              <a:off x="3210736" y="4784200"/>
              <a:ext cx="772757" cy="104091"/>
            </a:xfrm>
            <a:prstGeom prst="rect">
              <a:avLst/>
            </a:prstGeom>
          </p:spPr>
          <p:txBody>
            <a:bodyPr wrap="square" lIns="0" tIns="0" rIns="0" bIns="0">
              <a:spAutoFit/>
            </a:bodyPr>
            <a:lstStyle/>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FFFF"/>
                  </a:solidFill>
                  <a:effectLst/>
                  <a:uLnTx/>
                  <a:uFillTx/>
                  <a:latin typeface="Arial"/>
                  <a:sym typeface="Helvetica Light"/>
                </a:rPr>
                <a:t>Use</a:t>
              </a:r>
              <a:endParaRPr kumimoji="0" lang="en-US" sz="600" b="0" i="0" u="none" strike="noStrike" kern="0" cap="none" spc="0" normalizeH="0" baseline="0" noProof="0" dirty="0" smtClean="0">
                <a:ln>
                  <a:noFill/>
                </a:ln>
                <a:solidFill>
                  <a:srgbClr val="FFFFFF"/>
                </a:solidFill>
                <a:effectLst/>
                <a:uLnTx/>
                <a:uFillTx/>
                <a:latin typeface="Arial"/>
                <a:sym typeface="Helvetica Light"/>
              </a:endParaRPr>
            </a:p>
          </p:txBody>
        </p:sp>
        <p:sp>
          <p:nvSpPr>
            <p:cNvPr id="21" name="Freeform 19"/>
            <p:cNvSpPr>
              <a:spLocks noEditPoints="1"/>
            </p:cNvSpPr>
            <p:nvPr/>
          </p:nvSpPr>
          <p:spPr bwMode="auto">
            <a:xfrm>
              <a:off x="4595608" y="1557825"/>
              <a:ext cx="191724" cy="305624"/>
            </a:xfrm>
            <a:custGeom>
              <a:avLst/>
              <a:gdLst>
                <a:gd name="T0" fmla="*/ 193 w 236"/>
                <a:gd name="T1" fmla="*/ 183 h 341"/>
                <a:gd name="T2" fmla="*/ 215 w 236"/>
                <a:gd name="T3" fmla="*/ 147 h 341"/>
                <a:gd name="T4" fmla="*/ 150 w 236"/>
                <a:gd name="T5" fmla="*/ 7 h 341"/>
                <a:gd name="T6" fmla="*/ 112 w 236"/>
                <a:gd name="T7" fmla="*/ 0 h 341"/>
                <a:gd name="T8" fmla="*/ 112 w 236"/>
                <a:gd name="T9" fmla="*/ 0 h 341"/>
                <a:gd name="T10" fmla="*/ 10 w 236"/>
                <a:gd name="T11" fmla="*/ 72 h 341"/>
                <a:gd name="T12" fmla="*/ 11 w 236"/>
                <a:gd name="T13" fmla="*/ 151 h 341"/>
                <a:gd name="T14" fmla="*/ 15 w 236"/>
                <a:gd name="T15" fmla="*/ 160 h 341"/>
                <a:gd name="T16" fmla="*/ 31 w 236"/>
                <a:gd name="T17" fmla="*/ 183 h 341"/>
                <a:gd name="T18" fmla="*/ 56 w 236"/>
                <a:gd name="T19" fmla="*/ 231 h 341"/>
                <a:gd name="T20" fmla="*/ 56 w 236"/>
                <a:gd name="T21" fmla="*/ 244 h 341"/>
                <a:gd name="T22" fmla="*/ 46 w 236"/>
                <a:gd name="T23" fmla="*/ 262 h 341"/>
                <a:gd name="T24" fmla="*/ 46 w 236"/>
                <a:gd name="T25" fmla="*/ 274 h 341"/>
                <a:gd name="T26" fmla="*/ 46 w 236"/>
                <a:gd name="T27" fmla="*/ 292 h 341"/>
                <a:gd name="T28" fmla="*/ 53 w 236"/>
                <a:gd name="T29" fmla="*/ 308 h 341"/>
                <a:gd name="T30" fmla="*/ 65 w 236"/>
                <a:gd name="T31" fmla="*/ 319 h 341"/>
                <a:gd name="T32" fmla="*/ 76 w 236"/>
                <a:gd name="T33" fmla="*/ 325 h 341"/>
                <a:gd name="T34" fmla="*/ 107 w 236"/>
                <a:gd name="T35" fmla="*/ 341 h 341"/>
                <a:gd name="T36" fmla="*/ 117 w 236"/>
                <a:gd name="T37" fmla="*/ 341 h 341"/>
                <a:gd name="T38" fmla="*/ 148 w 236"/>
                <a:gd name="T39" fmla="*/ 325 h 341"/>
                <a:gd name="T40" fmla="*/ 158 w 236"/>
                <a:gd name="T41" fmla="*/ 319 h 341"/>
                <a:gd name="T42" fmla="*/ 170 w 236"/>
                <a:gd name="T43" fmla="*/ 308 h 341"/>
                <a:gd name="T44" fmla="*/ 177 w 236"/>
                <a:gd name="T45" fmla="*/ 292 h 341"/>
                <a:gd name="T46" fmla="*/ 177 w 236"/>
                <a:gd name="T47" fmla="*/ 274 h 341"/>
                <a:gd name="T48" fmla="*/ 177 w 236"/>
                <a:gd name="T49" fmla="*/ 262 h 341"/>
                <a:gd name="T50" fmla="*/ 168 w 236"/>
                <a:gd name="T51" fmla="*/ 245 h 341"/>
                <a:gd name="T52" fmla="*/ 168 w 236"/>
                <a:gd name="T53" fmla="*/ 231 h 341"/>
                <a:gd name="T54" fmla="*/ 193 w 236"/>
                <a:gd name="T55" fmla="*/ 183 h 341"/>
                <a:gd name="T56" fmla="*/ 156 w 236"/>
                <a:gd name="T57" fmla="*/ 274 h 341"/>
                <a:gd name="T58" fmla="*/ 156 w 236"/>
                <a:gd name="T59" fmla="*/ 292 h 341"/>
                <a:gd name="T60" fmla="*/ 156 w 236"/>
                <a:gd name="T61" fmla="*/ 293 h 341"/>
                <a:gd name="T62" fmla="*/ 144 w 236"/>
                <a:gd name="T63" fmla="*/ 304 h 341"/>
                <a:gd name="T64" fmla="*/ 143 w 236"/>
                <a:gd name="T65" fmla="*/ 304 h 341"/>
                <a:gd name="T66" fmla="*/ 133 w 236"/>
                <a:gd name="T67" fmla="*/ 304 h 341"/>
                <a:gd name="T68" fmla="*/ 132 w 236"/>
                <a:gd name="T69" fmla="*/ 305 h 341"/>
                <a:gd name="T70" fmla="*/ 132 w 236"/>
                <a:gd name="T71" fmla="*/ 307 h 341"/>
                <a:gd name="T72" fmla="*/ 117 w 236"/>
                <a:gd name="T73" fmla="*/ 320 h 341"/>
                <a:gd name="T74" fmla="*/ 107 w 236"/>
                <a:gd name="T75" fmla="*/ 320 h 341"/>
                <a:gd name="T76" fmla="*/ 92 w 236"/>
                <a:gd name="T77" fmla="*/ 307 h 341"/>
                <a:gd name="T78" fmla="*/ 92 w 236"/>
                <a:gd name="T79" fmla="*/ 305 h 341"/>
                <a:gd name="T80" fmla="*/ 91 w 236"/>
                <a:gd name="T81" fmla="*/ 304 h 341"/>
                <a:gd name="T82" fmla="*/ 80 w 236"/>
                <a:gd name="T83" fmla="*/ 304 h 341"/>
                <a:gd name="T84" fmla="*/ 79 w 236"/>
                <a:gd name="T85" fmla="*/ 304 h 341"/>
                <a:gd name="T86" fmla="*/ 68 w 236"/>
                <a:gd name="T87" fmla="*/ 293 h 341"/>
                <a:gd name="T88" fmla="*/ 67 w 236"/>
                <a:gd name="T89" fmla="*/ 292 h 341"/>
                <a:gd name="T90" fmla="*/ 67 w 236"/>
                <a:gd name="T91" fmla="*/ 274 h 341"/>
                <a:gd name="T92" fmla="*/ 67 w 236"/>
                <a:gd name="T93" fmla="*/ 264 h 341"/>
                <a:gd name="T94" fmla="*/ 67 w 236"/>
                <a:gd name="T95" fmla="*/ 262 h 341"/>
                <a:gd name="T96" fmla="*/ 68 w 236"/>
                <a:gd name="T97" fmla="*/ 262 h 341"/>
                <a:gd name="T98" fmla="*/ 155 w 236"/>
                <a:gd name="T99" fmla="*/ 262 h 341"/>
                <a:gd name="T100" fmla="*/ 156 w 236"/>
                <a:gd name="T101" fmla="*/ 262 h 341"/>
                <a:gd name="T102" fmla="*/ 156 w 236"/>
                <a:gd name="T103" fmla="*/ 264 h 341"/>
                <a:gd name="T104" fmla="*/ 156 w 236"/>
                <a:gd name="T105" fmla="*/ 274 h 341"/>
                <a:gd name="T106" fmla="*/ 184 w 236"/>
                <a:gd name="T107" fmla="*/ 136 h 341"/>
                <a:gd name="T108" fmla="*/ 140 w 236"/>
                <a:gd name="T109" fmla="*/ 180 h 341"/>
                <a:gd name="T110" fmla="*/ 135 w 236"/>
                <a:gd name="T111" fmla="*/ 180 h 341"/>
                <a:gd name="T112" fmla="*/ 156 w 236"/>
                <a:gd name="T113" fmla="*/ 149 h 341"/>
                <a:gd name="T114" fmla="*/ 110 w 236"/>
                <a:gd name="T115" fmla="*/ 50 h 341"/>
                <a:gd name="T116" fmla="*/ 69 w 236"/>
                <a:gd name="T117" fmla="*/ 46 h 341"/>
                <a:gd name="T118" fmla="*/ 112 w 236"/>
                <a:gd name="T119" fmla="*/ 33 h 341"/>
                <a:gd name="T120" fmla="*/ 138 w 236"/>
                <a:gd name="T121" fmla="*/ 38 h 341"/>
                <a:gd name="T122" fmla="*/ 181 w 236"/>
                <a:gd name="T123" fmla="*/ 77 h 341"/>
                <a:gd name="T124" fmla="*/ 184 w 236"/>
                <a:gd name="T125" fmla="*/ 136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341">
                  <a:moveTo>
                    <a:pt x="193" y="183"/>
                  </a:moveTo>
                  <a:cubicBezTo>
                    <a:pt x="202" y="173"/>
                    <a:pt x="210" y="161"/>
                    <a:pt x="215" y="147"/>
                  </a:cubicBezTo>
                  <a:cubicBezTo>
                    <a:pt x="236" y="91"/>
                    <a:pt x="207" y="28"/>
                    <a:pt x="150" y="7"/>
                  </a:cubicBezTo>
                  <a:cubicBezTo>
                    <a:pt x="137" y="2"/>
                    <a:pt x="125" y="0"/>
                    <a:pt x="112" y="0"/>
                  </a:cubicBezTo>
                  <a:cubicBezTo>
                    <a:pt x="112" y="0"/>
                    <a:pt x="112" y="0"/>
                    <a:pt x="112" y="0"/>
                  </a:cubicBezTo>
                  <a:cubicBezTo>
                    <a:pt x="68" y="0"/>
                    <a:pt x="26" y="28"/>
                    <a:pt x="10" y="72"/>
                  </a:cubicBezTo>
                  <a:cubicBezTo>
                    <a:pt x="0" y="98"/>
                    <a:pt x="1" y="126"/>
                    <a:pt x="11" y="151"/>
                  </a:cubicBezTo>
                  <a:cubicBezTo>
                    <a:pt x="12" y="154"/>
                    <a:pt x="13" y="157"/>
                    <a:pt x="15" y="160"/>
                  </a:cubicBezTo>
                  <a:cubicBezTo>
                    <a:pt x="19" y="168"/>
                    <a:pt x="25" y="176"/>
                    <a:pt x="31" y="183"/>
                  </a:cubicBezTo>
                  <a:cubicBezTo>
                    <a:pt x="36" y="189"/>
                    <a:pt x="49" y="208"/>
                    <a:pt x="56" y="231"/>
                  </a:cubicBezTo>
                  <a:cubicBezTo>
                    <a:pt x="56" y="244"/>
                    <a:pt x="56" y="244"/>
                    <a:pt x="56" y="244"/>
                  </a:cubicBezTo>
                  <a:cubicBezTo>
                    <a:pt x="50" y="248"/>
                    <a:pt x="46" y="255"/>
                    <a:pt x="46" y="262"/>
                  </a:cubicBezTo>
                  <a:cubicBezTo>
                    <a:pt x="46" y="274"/>
                    <a:pt x="46" y="274"/>
                    <a:pt x="46" y="274"/>
                  </a:cubicBezTo>
                  <a:cubicBezTo>
                    <a:pt x="46" y="292"/>
                    <a:pt x="46" y="292"/>
                    <a:pt x="46" y="292"/>
                  </a:cubicBezTo>
                  <a:cubicBezTo>
                    <a:pt x="46" y="298"/>
                    <a:pt x="49" y="304"/>
                    <a:pt x="53" y="308"/>
                  </a:cubicBezTo>
                  <a:cubicBezTo>
                    <a:pt x="65" y="319"/>
                    <a:pt x="65" y="319"/>
                    <a:pt x="65" y="319"/>
                  </a:cubicBezTo>
                  <a:cubicBezTo>
                    <a:pt x="68" y="322"/>
                    <a:pt x="72" y="324"/>
                    <a:pt x="76" y="325"/>
                  </a:cubicBezTo>
                  <a:cubicBezTo>
                    <a:pt x="82" y="335"/>
                    <a:pt x="94" y="341"/>
                    <a:pt x="107" y="341"/>
                  </a:cubicBezTo>
                  <a:cubicBezTo>
                    <a:pt x="117" y="341"/>
                    <a:pt x="117" y="341"/>
                    <a:pt x="117" y="341"/>
                  </a:cubicBezTo>
                  <a:cubicBezTo>
                    <a:pt x="130" y="341"/>
                    <a:pt x="142" y="334"/>
                    <a:pt x="148" y="325"/>
                  </a:cubicBezTo>
                  <a:cubicBezTo>
                    <a:pt x="152" y="324"/>
                    <a:pt x="155" y="322"/>
                    <a:pt x="158" y="319"/>
                  </a:cubicBezTo>
                  <a:cubicBezTo>
                    <a:pt x="170" y="308"/>
                    <a:pt x="170" y="308"/>
                    <a:pt x="170" y="308"/>
                  </a:cubicBezTo>
                  <a:cubicBezTo>
                    <a:pt x="174" y="304"/>
                    <a:pt x="177" y="298"/>
                    <a:pt x="177" y="292"/>
                  </a:cubicBezTo>
                  <a:cubicBezTo>
                    <a:pt x="177" y="274"/>
                    <a:pt x="177" y="274"/>
                    <a:pt x="177" y="274"/>
                  </a:cubicBezTo>
                  <a:cubicBezTo>
                    <a:pt x="177" y="262"/>
                    <a:pt x="177" y="262"/>
                    <a:pt x="177" y="262"/>
                  </a:cubicBezTo>
                  <a:cubicBezTo>
                    <a:pt x="177" y="255"/>
                    <a:pt x="173" y="249"/>
                    <a:pt x="168" y="245"/>
                  </a:cubicBezTo>
                  <a:cubicBezTo>
                    <a:pt x="168" y="231"/>
                    <a:pt x="168" y="231"/>
                    <a:pt x="168" y="231"/>
                  </a:cubicBezTo>
                  <a:cubicBezTo>
                    <a:pt x="175" y="208"/>
                    <a:pt x="188" y="190"/>
                    <a:pt x="193" y="183"/>
                  </a:cubicBezTo>
                  <a:close/>
                  <a:moveTo>
                    <a:pt x="156" y="274"/>
                  </a:moveTo>
                  <a:cubicBezTo>
                    <a:pt x="156" y="292"/>
                    <a:pt x="156" y="292"/>
                    <a:pt x="156" y="292"/>
                  </a:cubicBezTo>
                  <a:cubicBezTo>
                    <a:pt x="156" y="292"/>
                    <a:pt x="156" y="293"/>
                    <a:pt x="156" y="293"/>
                  </a:cubicBezTo>
                  <a:cubicBezTo>
                    <a:pt x="144" y="304"/>
                    <a:pt x="144" y="304"/>
                    <a:pt x="144" y="304"/>
                  </a:cubicBezTo>
                  <a:cubicBezTo>
                    <a:pt x="144" y="304"/>
                    <a:pt x="143" y="304"/>
                    <a:pt x="143" y="304"/>
                  </a:cubicBezTo>
                  <a:cubicBezTo>
                    <a:pt x="133" y="304"/>
                    <a:pt x="133" y="304"/>
                    <a:pt x="133" y="304"/>
                  </a:cubicBezTo>
                  <a:cubicBezTo>
                    <a:pt x="133" y="304"/>
                    <a:pt x="132" y="305"/>
                    <a:pt x="132" y="305"/>
                  </a:cubicBezTo>
                  <a:cubicBezTo>
                    <a:pt x="132" y="307"/>
                    <a:pt x="132" y="307"/>
                    <a:pt x="132" y="307"/>
                  </a:cubicBezTo>
                  <a:cubicBezTo>
                    <a:pt x="132" y="314"/>
                    <a:pt x="126" y="320"/>
                    <a:pt x="117" y="320"/>
                  </a:cubicBezTo>
                  <a:cubicBezTo>
                    <a:pt x="107" y="320"/>
                    <a:pt x="107" y="320"/>
                    <a:pt x="107" y="320"/>
                  </a:cubicBezTo>
                  <a:cubicBezTo>
                    <a:pt x="98" y="320"/>
                    <a:pt x="92" y="314"/>
                    <a:pt x="92" y="307"/>
                  </a:cubicBezTo>
                  <a:cubicBezTo>
                    <a:pt x="92" y="305"/>
                    <a:pt x="92" y="305"/>
                    <a:pt x="92" y="305"/>
                  </a:cubicBezTo>
                  <a:cubicBezTo>
                    <a:pt x="92" y="305"/>
                    <a:pt x="91" y="304"/>
                    <a:pt x="91" y="304"/>
                  </a:cubicBezTo>
                  <a:cubicBezTo>
                    <a:pt x="80" y="304"/>
                    <a:pt x="80" y="304"/>
                    <a:pt x="80" y="304"/>
                  </a:cubicBezTo>
                  <a:cubicBezTo>
                    <a:pt x="80" y="304"/>
                    <a:pt x="80" y="304"/>
                    <a:pt x="79" y="304"/>
                  </a:cubicBezTo>
                  <a:cubicBezTo>
                    <a:pt x="68" y="293"/>
                    <a:pt x="68" y="293"/>
                    <a:pt x="68" y="293"/>
                  </a:cubicBezTo>
                  <a:cubicBezTo>
                    <a:pt x="67" y="293"/>
                    <a:pt x="67" y="292"/>
                    <a:pt x="67" y="292"/>
                  </a:cubicBezTo>
                  <a:cubicBezTo>
                    <a:pt x="67" y="274"/>
                    <a:pt x="67" y="274"/>
                    <a:pt x="67" y="274"/>
                  </a:cubicBezTo>
                  <a:cubicBezTo>
                    <a:pt x="67" y="264"/>
                    <a:pt x="67" y="264"/>
                    <a:pt x="67" y="264"/>
                  </a:cubicBezTo>
                  <a:cubicBezTo>
                    <a:pt x="67" y="262"/>
                    <a:pt x="67" y="262"/>
                    <a:pt x="67" y="262"/>
                  </a:cubicBezTo>
                  <a:cubicBezTo>
                    <a:pt x="67" y="262"/>
                    <a:pt x="67" y="262"/>
                    <a:pt x="68" y="262"/>
                  </a:cubicBezTo>
                  <a:cubicBezTo>
                    <a:pt x="155" y="262"/>
                    <a:pt x="155" y="262"/>
                    <a:pt x="155" y="262"/>
                  </a:cubicBezTo>
                  <a:cubicBezTo>
                    <a:pt x="156" y="262"/>
                    <a:pt x="156" y="262"/>
                    <a:pt x="156" y="262"/>
                  </a:cubicBezTo>
                  <a:cubicBezTo>
                    <a:pt x="156" y="264"/>
                    <a:pt x="156" y="264"/>
                    <a:pt x="156" y="264"/>
                  </a:cubicBezTo>
                  <a:lnTo>
                    <a:pt x="156" y="274"/>
                  </a:lnTo>
                  <a:close/>
                  <a:moveTo>
                    <a:pt x="184" y="136"/>
                  </a:moveTo>
                  <a:cubicBezTo>
                    <a:pt x="176" y="157"/>
                    <a:pt x="160" y="173"/>
                    <a:pt x="140" y="180"/>
                  </a:cubicBezTo>
                  <a:cubicBezTo>
                    <a:pt x="135" y="180"/>
                    <a:pt x="135" y="180"/>
                    <a:pt x="135" y="180"/>
                  </a:cubicBezTo>
                  <a:cubicBezTo>
                    <a:pt x="144" y="172"/>
                    <a:pt x="152" y="162"/>
                    <a:pt x="156" y="149"/>
                  </a:cubicBezTo>
                  <a:cubicBezTo>
                    <a:pt x="171" y="109"/>
                    <a:pt x="150" y="65"/>
                    <a:pt x="110" y="50"/>
                  </a:cubicBezTo>
                  <a:cubicBezTo>
                    <a:pt x="97" y="45"/>
                    <a:pt x="83" y="44"/>
                    <a:pt x="69" y="46"/>
                  </a:cubicBezTo>
                  <a:cubicBezTo>
                    <a:pt x="82" y="38"/>
                    <a:pt x="97" y="33"/>
                    <a:pt x="112" y="33"/>
                  </a:cubicBezTo>
                  <a:cubicBezTo>
                    <a:pt x="121" y="33"/>
                    <a:pt x="130" y="35"/>
                    <a:pt x="138" y="38"/>
                  </a:cubicBezTo>
                  <a:cubicBezTo>
                    <a:pt x="158" y="45"/>
                    <a:pt x="173" y="59"/>
                    <a:pt x="181" y="77"/>
                  </a:cubicBezTo>
                  <a:cubicBezTo>
                    <a:pt x="190" y="96"/>
                    <a:pt x="191" y="117"/>
                    <a:pt x="184" y="136"/>
                  </a:cubicBezTo>
                  <a:close/>
                </a:path>
              </a:pathLst>
            </a:custGeom>
            <a:solidFill>
              <a:srgbClr val="FFFFFF"/>
            </a:solidFill>
            <a:ln>
              <a:noFill/>
            </a:ln>
            <a:extLst/>
          </p:spPr>
          <p:txBody>
            <a:bodyPr vert="horz" wrap="square" lIns="38363" tIns="19181" rIns="38363" bIns="19181" numCol="1" anchor="t" anchorCtr="0" compatLnSpc="1">
              <a:prstTxWarp prst="textNoShape">
                <a:avLst/>
              </a:prstTxWarp>
            </a:bodyPr>
            <a:lstStyle/>
            <a:p>
              <a:pPr marL="0" marR="0" lvl="0" indent="0" algn="ctr" defTabSz="913757" eaLnBrk="1" fontAlgn="auto" latinLnBrk="0" hangingPunct="0">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2776"/>
                </a:solidFill>
                <a:effectLst/>
                <a:uLnTx/>
                <a:uFillTx/>
                <a:latin typeface="Arial"/>
                <a:sym typeface="Helvetica Light"/>
              </a:endParaRPr>
            </a:p>
          </p:txBody>
        </p:sp>
        <p:sp>
          <p:nvSpPr>
            <p:cNvPr id="22" name="Donut 21"/>
            <p:cNvSpPr/>
            <p:nvPr/>
          </p:nvSpPr>
          <p:spPr bwMode="gray">
            <a:xfrm>
              <a:off x="2951893" y="2101817"/>
              <a:ext cx="2317915" cy="2317915"/>
            </a:xfrm>
            <a:prstGeom prst="donut">
              <a:avLst>
                <a:gd name="adj" fmla="val 13985"/>
              </a:avLst>
            </a:prstGeom>
            <a:solidFill>
              <a:srgbClr val="FFFFFF">
                <a:lumMod val="95000"/>
              </a:srgbClr>
            </a:solidFill>
            <a:ln w="19050" algn="ctr">
              <a:solidFill>
                <a:srgbClr val="000000"/>
              </a:solidFill>
              <a:round/>
              <a:headEnd/>
              <a:tailEnd/>
            </a:ln>
          </p:spPr>
          <p:txBody>
            <a:bodyPr wrap="none" rtlCol="0" anchor="ctr"/>
            <a:lstStyle/>
            <a:p>
              <a:pPr marL="0" marR="0" lvl="0" indent="0" algn="ctr" defTabSz="913757" eaLnBrk="0" fontAlgn="auto" latinLnBrk="0" hangingPunct="0">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66"/>
                </a:solidFill>
                <a:effectLst/>
                <a:uLnTx/>
                <a:uFillTx/>
                <a:latin typeface="Arial"/>
                <a:cs typeface="Arial" pitchFamily="34" charset="0"/>
                <a:sym typeface="Helvetica Light"/>
              </a:endParaRPr>
            </a:p>
          </p:txBody>
        </p:sp>
        <p:sp>
          <p:nvSpPr>
            <p:cNvPr id="23" name="Rectangle 22"/>
            <p:cNvSpPr/>
            <p:nvPr/>
          </p:nvSpPr>
          <p:spPr>
            <a:xfrm>
              <a:off x="2368158" y="2754457"/>
              <a:ext cx="705500" cy="208181"/>
            </a:xfrm>
            <a:prstGeom prst="rect">
              <a:avLst/>
            </a:prstGeom>
          </p:spPr>
          <p:txBody>
            <a:bodyPr wrap="square" lIns="0" tIns="0" rIns="0" bIns="0">
              <a:spAutoFit/>
            </a:bodyPr>
            <a:lstStyle/>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FFFF"/>
                  </a:solidFill>
                  <a:effectLst/>
                  <a:uLnTx/>
                  <a:uFillTx/>
                  <a:latin typeface="Arial"/>
                  <a:sym typeface="Helvetica Light"/>
                </a:rPr>
                <a:t>Support  / Service</a:t>
              </a:r>
              <a:endParaRPr kumimoji="0" lang="en-US" sz="600" b="0" i="0" u="none" strike="noStrike" kern="0" cap="none" spc="0" normalizeH="0" baseline="0" noProof="0" dirty="0" smtClean="0">
                <a:ln>
                  <a:noFill/>
                </a:ln>
                <a:solidFill>
                  <a:srgbClr val="FFFFFF"/>
                </a:solidFill>
                <a:effectLst/>
                <a:uLnTx/>
                <a:uFillTx/>
                <a:latin typeface="Arial"/>
                <a:sym typeface="Helvetica Light"/>
              </a:endParaRPr>
            </a:p>
          </p:txBody>
        </p:sp>
        <p:sp>
          <p:nvSpPr>
            <p:cNvPr id="24" name="Freeform 38"/>
            <p:cNvSpPr>
              <a:spLocks noChangeAspect="1" noEditPoints="1"/>
            </p:cNvSpPr>
            <p:nvPr/>
          </p:nvSpPr>
          <p:spPr bwMode="auto">
            <a:xfrm>
              <a:off x="2576489" y="2412991"/>
              <a:ext cx="341466" cy="341466"/>
            </a:xfrm>
            <a:custGeom>
              <a:avLst/>
              <a:gdLst>
                <a:gd name="T0" fmla="*/ 5585 w 5666"/>
                <a:gd name="T1" fmla="*/ 3116 h 5666"/>
                <a:gd name="T2" fmla="*/ 5666 w 5666"/>
                <a:gd name="T3" fmla="*/ 3542 h 5666"/>
                <a:gd name="T4" fmla="*/ 5585 w 5666"/>
                <a:gd name="T5" fmla="*/ 3966 h 5666"/>
                <a:gd name="T6" fmla="*/ 5431 w 5666"/>
                <a:gd name="T7" fmla="*/ 2833 h 5666"/>
                <a:gd name="T8" fmla="*/ 124 w 5666"/>
                <a:gd name="T9" fmla="*/ 4064 h 5666"/>
                <a:gd name="T10" fmla="*/ 5 w 5666"/>
                <a:gd name="T11" fmla="*/ 3652 h 5666"/>
                <a:gd name="T12" fmla="*/ 46 w 5666"/>
                <a:gd name="T13" fmla="*/ 3218 h 5666"/>
                <a:gd name="T14" fmla="*/ 235 w 5666"/>
                <a:gd name="T15" fmla="*/ 2833 h 5666"/>
                <a:gd name="T16" fmla="*/ 3308 w 5666"/>
                <a:gd name="T17" fmla="*/ 48 h 5666"/>
                <a:gd name="T18" fmla="*/ 3890 w 5666"/>
                <a:gd name="T19" fmla="*/ 249 h 5666"/>
                <a:gd name="T20" fmla="*/ 4392 w 5666"/>
                <a:gd name="T21" fmla="*/ 589 h 5666"/>
                <a:gd name="T22" fmla="*/ 4790 w 5666"/>
                <a:gd name="T23" fmla="*/ 1041 h 5666"/>
                <a:gd name="T24" fmla="*/ 5063 w 5666"/>
                <a:gd name="T25" fmla="*/ 1585 h 5666"/>
                <a:gd name="T26" fmla="*/ 5188 w 5666"/>
                <a:gd name="T27" fmla="*/ 2200 h 5666"/>
                <a:gd name="T28" fmla="*/ 5175 w 5666"/>
                <a:gd name="T29" fmla="*/ 4342 h 5666"/>
                <a:gd name="T30" fmla="*/ 5049 w 5666"/>
                <a:gd name="T31" fmla="*/ 4468 h 5666"/>
                <a:gd name="T32" fmla="*/ 4847 w 5666"/>
                <a:gd name="T33" fmla="*/ 4605 h 5666"/>
                <a:gd name="T34" fmla="*/ 4601 w 5666"/>
                <a:gd name="T35" fmla="*/ 5038 h 5666"/>
                <a:gd name="T36" fmla="*/ 4241 w 5666"/>
                <a:gd name="T37" fmla="*/ 5374 h 5666"/>
                <a:gd name="T38" fmla="*/ 3791 w 5666"/>
                <a:gd name="T39" fmla="*/ 5590 h 5666"/>
                <a:gd name="T40" fmla="*/ 2833 w 5666"/>
                <a:gd name="T41" fmla="*/ 5666 h 5666"/>
                <a:gd name="T42" fmla="*/ 2666 w 5666"/>
                <a:gd name="T43" fmla="*/ 5597 h 5666"/>
                <a:gd name="T44" fmla="*/ 2596 w 5666"/>
                <a:gd name="T45" fmla="*/ 5431 h 5666"/>
                <a:gd name="T46" fmla="*/ 2666 w 5666"/>
                <a:gd name="T47" fmla="*/ 5263 h 5666"/>
                <a:gd name="T48" fmla="*/ 2833 w 5666"/>
                <a:gd name="T49" fmla="*/ 5194 h 5666"/>
                <a:gd name="T50" fmla="*/ 3437 w 5666"/>
                <a:gd name="T51" fmla="*/ 5233 h 5666"/>
                <a:gd name="T52" fmla="*/ 3537 w 5666"/>
                <a:gd name="T53" fmla="*/ 5383 h 5666"/>
                <a:gd name="T54" fmla="*/ 3655 w 5666"/>
                <a:gd name="T55" fmla="*/ 5445 h 5666"/>
                <a:gd name="T56" fmla="*/ 4078 w 5666"/>
                <a:gd name="T57" fmla="*/ 5269 h 5666"/>
                <a:gd name="T58" fmla="*/ 4421 w 5666"/>
                <a:gd name="T59" fmla="*/ 4976 h 5666"/>
                <a:gd name="T60" fmla="*/ 4661 w 5666"/>
                <a:gd name="T61" fmla="*/ 4593 h 5666"/>
                <a:gd name="T62" fmla="*/ 4570 w 5666"/>
                <a:gd name="T63" fmla="*/ 4459 h 5666"/>
                <a:gd name="T64" fmla="*/ 4359 w 5666"/>
                <a:gd name="T65" fmla="*/ 4317 h 5666"/>
                <a:gd name="T66" fmla="*/ 4254 w 5666"/>
                <a:gd name="T67" fmla="*/ 4081 h 5666"/>
                <a:gd name="T68" fmla="*/ 4270 w 5666"/>
                <a:gd name="T69" fmla="*/ 2933 h 5666"/>
                <a:gd name="T70" fmla="*/ 4412 w 5666"/>
                <a:gd name="T71" fmla="*/ 2713 h 5666"/>
                <a:gd name="T72" fmla="*/ 4651 w 5666"/>
                <a:gd name="T73" fmla="*/ 2601 h 5666"/>
                <a:gd name="T74" fmla="*/ 4775 w 5666"/>
                <a:gd name="T75" fmla="*/ 2215 h 5666"/>
                <a:gd name="T76" fmla="*/ 4653 w 5666"/>
                <a:gd name="T77" fmla="*/ 1667 h 5666"/>
                <a:gd name="T78" fmla="*/ 4388 w 5666"/>
                <a:gd name="T79" fmla="*/ 1190 h 5666"/>
                <a:gd name="T80" fmla="*/ 4004 w 5666"/>
                <a:gd name="T81" fmla="*/ 806 h 5666"/>
                <a:gd name="T82" fmla="*/ 3526 w 5666"/>
                <a:gd name="T83" fmla="*/ 541 h 5666"/>
                <a:gd name="T84" fmla="*/ 2979 w 5666"/>
                <a:gd name="T85" fmla="*/ 419 h 5666"/>
                <a:gd name="T86" fmla="*/ 2407 w 5666"/>
                <a:gd name="T87" fmla="*/ 460 h 5666"/>
                <a:gd name="T88" fmla="*/ 1890 w 5666"/>
                <a:gd name="T89" fmla="*/ 658 h 5666"/>
                <a:gd name="T90" fmla="*/ 1456 w 5666"/>
                <a:gd name="T91" fmla="*/ 984 h 5666"/>
                <a:gd name="T92" fmla="*/ 1130 w 5666"/>
                <a:gd name="T93" fmla="*/ 1418 h 5666"/>
                <a:gd name="T94" fmla="*/ 932 w 5666"/>
                <a:gd name="T95" fmla="*/ 1935 h 5666"/>
                <a:gd name="T96" fmla="*/ 886 w 5666"/>
                <a:gd name="T97" fmla="*/ 2596 h 5666"/>
                <a:gd name="T98" fmla="*/ 1143 w 5666"/>
                <a:gd name="T99" fmla="*/ 2641 h 5666"/>
                <a:gd name="T100" fmla="*/ 1341 w 5666"/>
                <a:gd name="T101" fmla="*/ 2813 h 5666"/>
                <a:gd name="T102" fmla="*/ 1416 w 5666"/>
                <a:gd name="T103" fmla="*/ 3070 h 5666"/>
                <a:gd name="T104" fmla="*/ 1372 w 5666"/>
                <a:gd name="T105" fmla="*/ 4212 h 5666"/>
                <a:gd name="T106" fmla="*/ 1202 w 5666"/>
                <a:gd name="T107" fmla="*/ 4409 h 5666"/>
                <a:gd name="T108" fmla="*/ 944 w 5666"/>
                <a:gd name="T109" fmla="*/ 4485 h 5666"/>
                <a:gd name="T110" fmla="*/ 577 w 5666"/>
                <a:gd name="T111" fmla="*/ 4445 h 5666"/>
                <a:gd name="T112" fmla="*/ 477 w 5666"/>
                <a:gd name="T113" fmla="*/ 4298 h 5666"/>
                <a:gd name="T114" fmla="*/ 494 w 5666"/>
                <a:gd name="T115" fmla="*/ 2040 h 5666"/>
                <a:gd name="T116" fmla="*/ 658 w 5666"/>
                <a:gd name="T117" fmla="*/ 1442 h 5666"/>
                <a:gd name="T118" fmla="*/ 963 w 5666"/>
                <a:gd name="T119" fmla="*/ 919 h 5666"/>
                <a:gd name="T120" fmla="*/ 1391 w 5666"/>
                <a:gd name="T121" fmla="*/ 493 h 5666"/>
                <a:gd name="T122" fmla="*/ 1914 w 5666"/>
                <a:gd name="T123" fmla="*/ 186 h 5666"/>
                <a:gd name="T124" fmla="*/ 2512 w 5666"/>
                <a:gd name="T125" fmla="*/ 23 h 5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66" h="5666">
                  <a:moveTo>
                    <a:pt x="5431" y="2833"/>
                  </a:moveTo>
                  <a:lnTo>
                    <a:pt x="5489" y="2924"/>
                  </a:lnTo>
                  <a:lnTo>
                    <a:pt x="5542" y="3019"/>
                  </a:lnTo>
                  <a:lnTo>
                    <a:pt x="5585" y="3116"/>
                  </a:lnTo>
                  <a:lnTo>
                    <a:pt x="5619" y="3218"/>
                  </a:lnTo>
                  <a:lnTo>
                    <a:pt x="5645" y="3322"/>
                  </a:lnTo>
                  <a:lnTo>
                    <a:pt x="5661" y="3431"/>
                  </a:lnTo>
                  <a:lnTo>
                    <a:pt x="5666" y="3542"/>
                  </a:lnTo>
                  <a:lnTo>
                    <a:pt x="5661" y="3652"/>
                  </a:lnTo>
                  <a:lnTo>
                    <a:pt x="5645" y="3760"/>
                  </a:lnTo>
                  <a:lnTo>
                    <a:pt x="5619" y="3865"/>
                  </a:lnTo>
                  <a:lnTo>
                    <a:pt x="5585" y="3966"/>
                  </a:lnTo>
                  <a:lnTo>
                    <a:pt x="5542" y="4064"/>
                  </a:lnTo>
                  <a:lnTo>
                    <a:pt x="5489" y="4159"/>
                  </a:lnTo>
                  <a:lnTo>
                    <a:pt x="5431" y="4250"/>
                  </a:lnTo>
                  <a:lnTo>
                    <a:pt x="5431" y="2833"/>
                  </a:lnTo>
                  <a:close/>
                  <a:moveTo>
                    <a:pt x="235" y="2833"/>
                  </a:moveTo>
                  <a:lnTo>
                    <a:pt x="235" y="4250"/>
                  </a:lnTo>
                  <a:lnTo>
                    <a:pt x="177" y="4159"/>
                  </a:lnTo>
                  <a:lnTo>
                    <a:pt x="124" y="4064"/>
                  </a:lnTo>
                  <a:lnTo>
                    <a:pt x="81" y="3966"/>
                  </a:lnTo>
                  <a:lnTo>
                    <a:pt x="46" y="3865"/>
                  </a:lnTo>
                  <a:lnTo>
                    <a:pt x="21" y="3760"/>
                  </a:lnTo>
                  <a:lnTo>
                    <a:pt x="5" y="3652"/>
                  </a:lnTo>
                  <a:lnTo>
                    <a:pt x="0" y="3542"/>
                  </a:lnTo>
                  <a:lnTo>
                    <a:pt x="5" y="3431"/>
                  </a:lnTo>
                  <a:lnTo>
                    <a:pt x="21" y="3322"/>
                  </a:lnTo>
                  <a:lnTo>
                    <a:pt x="46" y="3218"/>
                  </a:lnTo>
                  <a:lnTo>
                    <a:pt x="81" y="3116"/>
                  </a:lnTo>
                  <a:lnTo>
                    <a:pt x="124" y="3019"/>
                  </a:lnTo>
                  <a:lnTo>
                    <a:pt x="177" y="2924"/>
                  </a:lnTo>
                  <a:lnTo>
                    <a:pt x="235" y="2833"/>
                  </a:lnTo>
                  <a:close/>
                  <a:moveTo>
                    <a:pt x="2833" y="0"/>
                  </a:moveTo>
                  <a:lnTo>
                    <a:pt x="2994" y="5"/>
                  </a:lnTo>
                  <a:lnTo>
                    <a:pt x="3154" y="23"/>
                  </a:lnTo>
                  <a:lnTo>
                    <a:pt x="3308" y="48"/>
                  </a:lnTo>
                  <a:lnTo>
                    <a:pt x="3461" y="84"/>
                  </a:lnTo>
                  <a:lnTo>
                    <a:pt x="3609" y="131"/>
                  </a:lnTo>
                  <a:lnTo>
                    <a:pt x="3751" y="186"/>
                  </a:lnTo>
                  <a:lnTo>
                    <a:pt x="3890" y="249"/>
                  </a:lnTo>
                  <a:lnTo>
                    <a:pt x="4024" y="323"/>
                  </a:lnTo>
                  <a:lnTo>
                    <a:pt x="4153" y="404"/>
                  </a:lnTo>
                  <a:lnTo>
                    <a:pt x="4275" y="493"/>
                  </a:lnTo>
                  <a:lnTo>
                    <a:pt x="4392" y="589"/>
                  </a:lnTo>
                  <a:lnTo>
                    <a:pt x="4502" y="692"/>
                  </a:lnTo>
                  <a:lnTo>
                    <a:pt x="4605" y="802"/>
                  </a:lnTo>
                  <a:lnTo>
                    <a:pt x="4701" y="919"/>
                  </a:lnTo>
                  <a:lnTo>
                    <a:pt x="4790" y="1041"/>
                  </a:lnTo>
                  <a:lnTo>
                    <a:pt x="4871" y="1169"/>
                  </a:lnTo>
                  <a:lnTo>
                    <a:pt x="4945" y="1303"/>
                  </a:lnTo>
                  <a:lnTo>
                    <a:pt x="5008" y="1442"/>
                  </a:lnTo>
                  <a:lnTo>
                    <a:pt x="5063" y="1585"/>
                  </a:lnTo>
                  <a:lnTo>
                    <a:pt x="5109" y="1733"/>
                  </a:lnTo>
                  <a:lnTo>
                    <a:pt x="5146" y="1885"/>
                  </a:lnTo>
                  <a:lnTo>
                    <a:pt x="5171" y="2040"/>
                  </a:lnTo>
                  <a:lnTo>
                    <a:pt x="5188" y="2200"/>
                  </a:lnTo>
                  <a:lnTo>
                    <a:pt x="5194" y="2361"/>
                  </a:lnTo>
                  <a:lnTo>
                    <a:pt x="5194" y="4250"/>
                  </a:lnTo>
                  <a:lnTo>
                    <a:pt x="5188" y="4298"/>
                  </a:lnTo>
                  <a:lnTo>
                    <a:pt x="5175" y="4342"/>
                  </a:lnTo>
                  <a:lnTo>
                    <a:pt x="5154" y="4382"/>
                  </a:lnTo>
                  <a:lnTo>
                    <a:pt x="5125" y="4416"/>
                  </a:lnTo>
                  <a:lnTo>
                    <a:pt x="5089" y="4445"/>
                  </a:lnTo>
                  <a:lnTo>
                    <a:pt x="5049" y="4468"/>
                  </a:lnTo>
                  <a:lnTo>
                    <a:pt x="5005" y="4481"/>
                  </a:lnTo>
                  <a:lnTo>
                    <a:pt x="4958" y="4485"/>
                  </a:lnTo>
                  <a:lnTo>
                    <a:pt x="4888" y="4485"/>
                  </a:lnTo>
                  <a:lnTo>
                    <a:pt x="4847" y="4605"/>
                  </a:lnTo>
                  <a:lnTo>
                    <a:pt x="4799" y="4720"/>
                  </a:lnTo>
                  <a:lnTo>
                    <a:pt x="4740" y="4832"/>
                  </a:lnTo>
                  <a:lnTo>
                    <a:pt x="4675" y="4936"/>
                  </a:lnTo>
                  <a:lnTo>
                    <a:pt x="4601" y="5038"/>
                  </a:lnTo>
                  <a:lnTo>
                    <a:pt x="4521" y="5130"/>
                  </a:lnTo>
                  <a:lnTo>
                    <a:pt x="4433" y="5220"/>
                  </a:lnTo>
                  <a:lnTo>
                    <a:pt x="4340" y="5300"/>
                  </a:lnTo>
                  <a:lnTo>
                    <a:pt x="4241" y="5374"/>
                  </a:lnTo>
                  <a:lnTo>
                    <a:pt x="4136" y="5441"/>
                  </a:lnTo>
                  <a:lnTo>
                    <a:pt x="4026" y="5499"/>
                  </a:lnTo>
                  <a:lnTo>
                    <a:pt x="3911" y="5549"/>
                  </a:lnTo>
                  <a:lnTo>
                    <a:pt x="3791" y="5590"/>
                  </a:lnTo>
                  <a:lnTo>
                    <a:pt x="3667" y="5625"/>
                  </a:lnTo>
                  <a:lnTo>
                    <a:pt x="3542" y="5647"/>
                  </a:lnTo>
                  <a:lnTo>
                    <a:pt x="3305" y="5666"/>
                  </a:lnTo>
                  <a:lnTo>
                    <a:pt x="2833" y="5666"/>
                  </a:lnTo>
                  <a:lnTo>
                    <a:pt x="2785" y="5661"/>
                  </a:lnTo>
                  <a:lnTo>
                    <a:pt x="2740" y="5647"/>
                  </a:lnTo>
                  <a:lnTo>
                    <a:pt x="2701" y="5627"/>
                  </a:lnTo>
                  <a:lnTo>
                    <a:pt x="2666" y="5597"/>
                  </a:lnTo>
                  <a:lnTo>
                    <a:pt x="2637" y="5561"/>
                  </a:lnTo>
                  <a:lnTo>
                    <a:pt x="2615" y="5522"/>
                  </a:lnTo>
                  <a:lnTo>
                    <a:pt x="2601" y="5477"/>
                  </a:lnTo>
                  <a:lnTo>
                    <a:pt x="2596" y="5431"/>
                  </a:lnTo>
                  <a:lnTo>
                    <a:pt x="2601" y="5383"/>
                  </a:lnTo>
                  <a:lnTo>
                    <a:pt x="2615" y="5338"/>
                  </a:lnTo>
                  <a:lnTo>
                    <a:pt x="2637" y="5299"/>
                  </a:lnTo>
                  <a:lnTo>
                    <a:pt x="2666" y="5263"/>
                  </a:lnTo>
                  <a:lnTo>
                    <a:pt x="2701" y="5233"/>
                  </a:lnTo>
                  <a:lnTo>
                    <a:pt x="2740" y="5213"/>
                  </a:lnTo>
                  <a:lnTo>
                    <a:pt x="2785" y="5199"/>
                  </a:lnTo>
                  <a:lnTo>
                    <a:pt x="2833" y="5194"/>
                  </a:lnTo>
                  <a:lnTo>
                    <a:pt x="3305" y="5194"/>
                  </a:lnTo>
                  <a:lnTo>
                    <a:pt x="3353" y="5199"/>
                  </a:lnTo>
                  <a:lnTo>
                    <a:pt x="3398" y="5213"/>
                  </a:lnTo>
                  <a:lnTo>
                    <a:pt x="3437" y="5233"/>
                  </a:lnTo>
                  <a:lnTo>
                    <a:pt x="3472" y="5263"/>
                  </a:lnTo>
                  <a:lnTo>
                    <a:pt x="3501" y="5299"/>
                  </a:lnTo>
                  <a:lnTo>
                    <a:pt x="3523" y="5338"/>
                  </a:lnTo>
                  <a:lnTo>
                    <a:pt x="3537" y="5383"/>
                  </a:lnTo>
                  <a:lnTo>
                    <a:pt x="3542" y="5431"/>
                  </a:lnTo>
                  <a:lnTo>
                    <a:pt x="3537" y="5472"/>
                  </a:lnTo>
                  <a:lnTo>
                    <a:pt x="3542" y="5469"/>
                  </a:lnTo>
                  <a:lnTo>
                    <a:pt x="3655" y="5445"/>
                  </a:lnTo>
                  <a:lnTo>
                    <a:pt x="3767" y="5414"/>
                  </a:lnTo>
                  <a:lnTo>
                    <a:pt x="3875" y="5372"/>
                  </a:lnTo>
                  <a:lnTo>
                    <a:pt x="3980" y="5324"/>
                  </a:lnTo>
                  <a:lnTo>
                    <a:pt x="4078" y="5269"/>
                  </a:lnTo>
                  <a:lnTo>
                    <a:pt x="4172" y="5206"/>
                  </a:lnTo>
                  <a:lnTo>
                    <a:pt x="4261" y="5135"/>
                  </a:lnTo>
                  <a:lnTo>
                    <a:pt x="4344" y="5060"/>
                  </a:lnTo>
                  <a:lnTo>
                    <a:pt x="4421" y="4976"/>
                  </a:lnTo>
                  <a:lnTo>
                    <a:pt x="4491" y="4888"/>
                  </a:lnTo>
                  <a:lnTo>
                    <a:pt x="4555" y="4796"/>
                  </a:lnTo>
                  <a:lnTo>
                    <a:pt x="4612" y="4696"/>
                  </a:lnTo>
                  <a:lnTo>
                    <a:pt x="4661" y="4593"/>
                  </a:lnTo>
                  <a:lnTo>
                    <a:pt x="4703" y="4485"/>
                  </a:lnTo>
                  <a:lnTo>
                    <a:pt x="4703" y="4483"/>
                  </a:lnTo>
                  <a:lnTo>
                    <a:pt x="4636" y="4476"/>
                  </a:lnTo>
                  <a:lnTo>
                    <a:pt x="4570" y="4459"/>
                  </a:lnTo>
                  <a:lnTo>
                    <a:pt x="4510" y="4435"/>
                  </a:lnTo>
                  <a:lnTo>
                    <a:pt x="4455" y="4402"/>
                  </a:lnTo>
                  <a:lnTo>
                    <a:pt x="4404" y="4363"/>
                  </a:lnTo>
                  <a:lnTo>
                    <a:pt x="4359" y="4317"/>
                  </a:lnTo>
                  <a:lnTo>
                    <a:pt x="4321" y="4265"/>
                  </a:lnTo>
                  <a:lnTo>
                    <a:pt x="4290" y="4208"/>
                  </a:lnTo>
                  <a:lnTo>
                    <a:pt x="4268" y="4147"/>
                  </a:lnTo>
                  <a:lnTo>
                    <a:pt x="4254" y="4081"/>
                  </a:lnTo>
                  <a:lnTo>
                    <a:pt x="4249" y="4014"/>
                  </a:lnTo>
                  <a:lnTo>
                    <a:pt x="4249" y="3070"/>
                  </a:lnTo>
                  <a:lnTo>
                    <a:pt x="4254" y="3000"/>
                  </a:lnTo>
                  <a:lnTo>
                    <a:pt x="4270" y="2933"/>
                  </a:lnTo>
                  <a:lnTo>
                    <a:pt x="4294" y="2871"/>
                  </a:lnTo>
                  <a:lnTo>
                    <a:pt x="4325" y="2813"/>
                  </a:lnTo>
                  <a:lnTo>
                    <a:pt x="4364" y="2759"/>
                  </a:lnTo>
                  <a:lnTo>
                    <a:pt x="4412" y="2713"/>
                  </a:lnTo>
                  <a:lnTo>
                    <a:pt x="4464" y="2673"/>
                  </a:lnTo>
                  <a:lnTo>
                    <a:pt x="4522" y="2641"/>
                  </a:lnTo>
                  <a:lnTo>
                    <a:pt x="4586" y="2617"/>
                  </a:lnTo>
                  <a:lnTo>
                    <a:pt x="4651" y="2601"/>
                  </a:lnTo>
                  <a:lnTo>
                    <a:pt x="4721" y="2596"/>
                  </a:lnTo>
                  <a:lnTo>
                    <a:pt x="4780" y="2596"/>
                  </a:lnTo>
                  <a:lnTo>
                    <a:pt x="4780" y="2361"/>
                  </a:lnTo>
                  <a:lnTo>
                    <a:pt x="4775" y="2215"/>
                  </a:lnTo>
                  <a:lnTo>
                    <a:pt x="4759" y="2074"/>
                  </a:lnTo>
                  <a:lnTo>
                    <a:pt x="4733" y="1935"/>
                  </a:lnTo>
                  <a:lnTo>
                    <a:pt x="4697" y="1800"/>
                  </a:lnTo>
                  <a:lnTo>
                    <a:pt x="4653" y="1667"/>
                  </a:lnTo>
                  <a:lnTo>
                    <a:pt x="4600" y="1540"/>
                  </a:lnTo>
                  <a:lnTo>
                    <a:pt x="4536" y="1418"/>
                  </a:lnTo>
                  <a:lnTo>
                    <a:pt x="4466" y="1302"/>
                  </a:lnTo>
                  <a:lnTo>
                    <a:pt x="4388" y="1190"/>
                  </a:lnTo>
                  <a:lnTo>
                    <a:pt x="4303" y="1084"/>
                  </a:lnTo>
                  <a:lnTo>
                    <a:pt x="4210" y="984"/>
                  </a:lnTo>
                  <a:lnTo>
                    <a:pt x="4110" y="891"/>
                  </a:lnTo>
                  <a:lnTo>
                    <a:pt x="4004" y="806"/>
                  </a:lnTo>
                  <a:lnTo>
                    <a:pt x="3892" y="728"/>
                  </a:lnTo>
                  <a:lnTo>
                    <a:pt x="3775" y="658"/>
                  </a:lnTo>
                  <a:lnTo>
                    <a:pt x="3654" y="594"/>
                  </a:lnTo>
                  <a:lnTo>
                    <a:pt x="3526" y="541"/>
                  </a:lnTo>
                  <a:lnTo>
                    <a:pt x="3394" y="496"/>
                  </a:lnTo>
                  <a:lnTo>
                    <a:pt x="3259" y="460"/>
                  </a:lnTo>
                  <a:lnTo>
                    <a:pt x="3120" y="435"/>
                  </a:lnTo>
                  <a:lnTo>
                    <a:pt x="2979" y="419"/>
                  </a:lnTo>
                  <a:lnTo>
                    <a:pt x="2833" y="414"/>
                  </a:lnTo>
                  <a:lnTo>
                    <a:pt x="2687" y="419"/>
                  </a:lnTo>
                  <a:lnTo>
                    <a:pt x="2546" y="435"/>
                  </a:lnTo>
                  <a:lnTo>
                    <a:pt x="2407" y="460"/>
                  </a:lnTo>
                  <a:lnTo>
                    <a:pt x="2271" y="496"/>
                  </a:lnTo>
                  <a:lnTo>
                    <a:pt x="2139" y="541"/>
                  </a:lnTo>
                  <a:lnTo>
                    <a:pt x="2012" y="594"/>
                  </a:lnTo>
                  <a:lnTo>
                    <a:pt x="1890" y="658"/>
                  </a:lnTo>
                  <a:lnTo>
                    <a:pt x="1774" y="728"/>
                  </a:lnTo>
                  <a:lnTo>
                    <a:pt x="1662" y="806"/>
                  </a:lnTo>
                  <a:lnTo>
                    <a:pt x="1555" y="891"/>
                  </a:lnTo>
                  <a:lnTo>
                    <a:pt x="1456" y="984"/>
                  </a:lnTo>
                  <a:lnTo>
                    <a:pt x="1363" y="1084"/>
                  </a:lnTo>
                  <a:lnTo>
                    <a:pt x="1277" y="1190"/>
                  </a:lnTo>
                  <a:lnTo>
                    <a:pt x="1200" y="1302"/>
                  </a:lnTo>
                  <a:lnTo>
                    <a:pt x="1130" y="1418"/>
                  </a:lnTo>
                  <a:lnTo>
                    <a:pt x="1066" y="1540"/>
                  </a:lnTo>
                  <a:lnTo>
                    <a:pt x="1013" y="1667"/>
                  </a:lnTo>
                  <a:lnTo>
                    <a:pt x="968" y="1800"/>
                  </a:lnTo>
                  <a:lnTo>
                    <a:pt x="932" y="1935"/>
                  </a:lnTo>
                  <a:lnTo>
                    <a:pt x="907" y="2074"/>
                  </a:lnTo>
                  <a:lnTo>
                    <a:pt x="891" y="2215"/>
                  </a:lnTo>
                  <a:lnTo>
                    <a:pt x="886" y="2361"/>
                  </a:lnTo>
                  <a:lnTo>
                    <a:pt x="886" y="2596"/>
                  </a:lnTo>
                  <a:lnTo>
                    <a:pt x="944" y="2596"/>
                  </a:lnTo>
                  <a:lnTo>
                    <a:pt x="1015" y="2601"/>
                  </a:lnTo>
                  <a:lnTo>
                    <a:pt x="1080" y="2617"/>
                  </a:lnTo>
                  <a:lnTo>
                    <a:pt x="1143" y="2641"/>
                  </a:lnTo>
                  <a:lnTo>
                    <a:pt x="1202" y="2673"/>
                  </a:lnTo>
                  <a:lnTo>
                    <a:pt x="1253" y="2713"/>
                  </a:lnTo>
                  <a:lnTo>
                    <a:pt x="1301" y="2759"/>
                  </a:lnTo>
                  <a:lnTo>
                    <a:pt x="1341" y="2813"/>
                  </a:lnTo>
                  <a:lnTo>
                    <a:pt x="1372" y="2871"/>
                  </a:lnTo>
                  <a:lnTo>
                    <a:pt x="1396" y="2933"/>
                  </a:lnTo>
                  <a:lnTo>
                    <a:pt x="1411" y="3000"/>
                  </a:lnTo>
                  <a:lnTo>
                    <a:pt x="1416" y="3070"/>
                  </a:lnTo>
                  <a:lnTo>
                    <a:pt x="1416" y="4014"/>
                  </a:lnTo>
                  <a:lnTo>
                    <a:pt x="1411" y="4083"/>
                  </a:lnTo>
                  <a:lnTo>
                    <a:pt x="1396" y="4150"/>
                  </a:lnTo>
                  <a:lnTo>
                    <a:pt x="1372" y="4212"/>
                  </a:lnTo>
                  <a:lnTo>
                    <a:pt x="1341" y="4270"/>
                  </a:lnTo>
                  <a:lnTo>
                    <a:pt x="1301" y="4323"/>
                  </a:lnTo>
                  <a:lnTo>
                    <a:pt x="1253" y="4370"/>
                  </a:lnTo>
                  <a:lnTo>
                    <a:pt x="1202" y="4409"/>
                  </a:lnTo>
                  <a:lnTo>
                    <a:pt x="1143" y="4442"/>
                  </a:lnTo>
                  <a:lnTo>
                    <a:pt x="1080" y="4466"/>
                  </a:lnTo>
                  <a:lnTo>
                    <a:pt x="1015" y="4481"/>
                  </a:lnTo>
                  <a:lnTo>
                    <a:pt x="944" y="4485"/>
                  </a:lnTo>
                  <a:lnTo>
                    <a:pt x="707" y="4485"/>
                  </a:lnTo>
                  <a:lnTo>
                    <a:pt x="661" y="4481"/>
                  </a:lnTo>
                  <a:lnTo>
                    <a:pt x="616" y="4468"/>
                  </a:lnTo>
                  <a:lnTo>
                    <a:pt x="577" y="4445"/>
                  </a:lnTo>
                  <a:lnTo>
                    <a:pt x="541" y="4416"/>
                  </a:lnTo>
                  <a:lnTo>
                    <a:pt x="512" y="4382"/>
                  </a:lnTo>
                  <a:lnTo>
                    <a:pt x="491" y="4342"/>
                  </a:lnTo>
                  <a:lnTo>
                    <a:pt x="477" y="4298"/>
                  </a:lnTo>
                  <a:lnTo>
                    <a:pt x="472" y="4250"/>
                  </a:lnTo>
                  <a:lnTo>
                    <a:pt x="472" y="2361"/>
                  </a:lnTo>
                  <a:lnTo>
                    <a:pt x="477" y="2200"/>
                  </a:lnTo>
                  <a:lnTo>
                    <a:pt x="494" y="2040"/>
                  </a:lnTo>
                  <a:lnTo>
                    <a:pt x="520" y="1885"/>
                  </a:lnTo>
                  <a:lnTo>
                    <a:pt x="556" y="1733"/>
                  </a:lnTo>
                  <a:lnTo>
                    <a:pt x="603" y="1585"/>
                  </a:lnTo>
                  <a:lnTo>
                    <a:pt x="658" y="1442"/>
                  </a:lnTo>
                  <a:lnTo>
                    <a:pt x="721" y="1303"/>
                  </a:lnTo>
                  <a:lnTo>
                    <a:pt x="795" y="1169"/>
                  </a:lnTo>
                  <a:lnTo>
                    <a:pt x="876" y="1041"/>
                  </a:lnTo>
                  <a:lnTo>
                    <a:pt x="963" y="919"/>
                  </a:lnTo>
                  <a:lnTo>
                    <a:pt x="1061" y="802"/>
                  </a:lnTo>
                  <a:lnTo>
                    <a:pt x="1164" y="692"/>
                  </a:lnTo>
                  <a:lnTo>
                    <a:pt x="1274" y="589"/>
                  </a:lnTo>
                  <a:lnTo>
                    <a:pt x="1391" y="493"/>
                  </a:lnTo>
                  <a:lnTo>
                    <a:pt x="1513" y="404"/>
                  </a:lnTo>
                  <a:lnTo>
                    <a:pt x="1641" y="323"/>
                  </a:lnTo>
                  <a:lnTo>
                    <a:pt x="1775" y="249"/>
                  </a:lnTo>
                  <a:lnTo>
                    <a:pt x="1914" y="186"/>
                  </a:lnTo>
                  <a:lnTo>
                    <a:pt x="2057" y="131"/>
                  </a:lnTo>
                  <a:lnTo>
                    <a:pt x="2204" y="84"/>
                  </a:lnTo>
                  <a:lnTo>
                    <a:pt x="2357" y="48"/>
                  </a:lnTo>
                  <a:lnTo>
                    <a:pt x="2512" y="23"/>
                  </a:lnTo>
                  <a:lnTo>
                    <a:pt x="2671" y="5"/>
                  </a:lnTo>
                  <a:lnTo>
                    <a:pt x="2833" y="0"/>
                  </a:lnTo>
                  <a:close/>
                </a:path>
              </a:pathLst>
            </a:custGeom>
            <a:solidFill>
              <a:srgbClr val="FFFFFF">
                <a:lumMod val="95000"/>
              </a:srgbClr>
            </a:solidFill>
            <a:ln w="0">
              <a:noFill/>
              <a:prstDash val="solid"/>
              <a:round/>
              <a:headEnd/>
              <a:tailEnd/>
            </a:ln>
          </p:spPr>
          <p:txBody>
            <a:bodyPr vert="horz" wrap="square" lIns="84398" tIns="42199" rIns="84398" bIns="42199" numCol="1" anchor="t" anchorCtr="0" compatLnSpc="1">
              <a:prstTxWarp prst="textNoShape">
                <a:avLst/>
              </a:prstTxWarp>
            </a:bodyPr>
            <a:lstStyle/>
            <a:p>
              <a:pPr marL="0" marR="0" lvl="0" indent="0" algn="ctr" defTabSz="913757"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sym typeface="Helvetica Light"/>
              </a:endParaRPr>
            </a:p>
          </p:txBody>
        </p:sp>
        <p:sp>
          <p:nvSpPr>
            <p:cNvPr id="25" name="Rectangle 24"/>
            <p:cNvSpPr/>
            <p:nvPr/>
          </p:nvSpPr>
          <p:spPr>
            <a:xfrm>
              <a:off x="4363700" y="4669993"/>
              <a:ext cx="833694" cy="104091"/>
            </a:xfrm>
            <a:prstGeom prst="rect">
              <a:avLst/>
            </a:prstGeom>
            <a:noFill/>
          </p:spPr>
          <p:txBody>
            <a:bodyPr wrap="square" lIns="0" tIns="0" rIns="0" bIns="0">
              <a:spAutoFit/>
            </a:bodyPr>
            <a:lstStyle/>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FFFF"/>
                  </a:solidFill>
                  <a:effectLst/>
                  <a:uLnTx/>
                  <a:uFillTx/>
                  <a:latin typeface="Arial"/>
                  <a:sym typeface="Helvetica Light"/>
                </a:rPr>
                <a:t>Order / Fulfil </a:t>
              </a:r>
              <a:endParaRPr kumimoji="0" lang="en-US" sz="600" b="0" i="0" u="none" strike="noStrike" kern="0" cap="none" spc="0" normalizeH="0" baseline="0" noProof="0" dirty="0" smtClean="0">
                <a:ln>
                  <a:noFill/>
                </a:ln>
                <a:solidFill>
                  <a:srgbClr val="FFFFFF"/>
                </a:solidFill>
                <a:effectLst/>
                <a:uLnTx/>
                <a:uFillTx/>
                <a:latin typeface="Arial"/>
                <a:sym typeface="Helvetica Light"/>
              </a:endParaRPr>
            </a:p>
          </p:txBody>
        </p:sp>
        <p:sp>
          <p:nvSpPr>
            <p:cNvPr id="26" name="Freeform 31"/>
            <p:cNvSpPr>
              <a:spLocks noChangeAspect="1" noEditPoints="1"/>
            </p:cNvSpPr>
            <p:nvPr/>
          </p:nvSpPr>
          <p:spPr bwMode="auto">
            <a:xfrm>
              <a:off x="4554474" y="4392304"/>
              <a:ext cx="204667" cy="263733"/>
            </a:xfrm>
            <a:custGeom>
              <a:avLst/>
              <a:gdLst>
                <a:gd name="T0" fmla="*/ 12 w 140"/>
                <a:gd name="T1" fmla="*/ 35 h 180"/>
                <a:gd name="T2" fmla="*/ 35 w 140"/>
                <a:gd name="T3" fmla="*/ 12 h 180"/>
                <a:gd name="T4" fmla="*/ 34 w 140"/>
                <a:gd name="T5" fmla="*/ 5 h 180"/>
                <a:gd name="T6" fmla="*/ 32 w 140"/>
                <a:gd name="T7" fmla="*/ 2 h 180"/>
                <a:gd name="T8" fmla="*/ 25 w 140"/>
                <a:gd name="T9" fmla="*/ 2 h 180"/>
                <a:gd name="T10" fmla="*/ 2 w 140"/>
                <a:gd name="T11" fmla="*/ 26 h 180"/>
                <a:gd name="T12" fmla="*/ 2 w 140"/>
                <a:gd name="T13" fmla="*/ 33 h 180"/>
                <a:gd name="T14" fmla="*/ 5 w 140"/>
                <a:gd name="T15" fmla="*/ 35 h 180"/>
                <a:gd name="T16" fmla="*/ 12 w 140"/>
                <a:gd name="T17" fmla="*/ 35 h 180"/>
                <a:gd name="T18" fmla="*/ 134 w 140"/>
                <a:gd name="T19" fmla="*/ 1 h 180"/>
                <a:gd name="T20" fmla="*/ 62 w 140"/>
                <a:gd name="T21" fmla="*/ 1 h 180"/>
                <a:gd name="T22" fmla="*/ 51 w 140"/>
                <a:gd name="T23" fmla="*/ 5 h 180"/>
                <a:gd name="T24" fmla="*/ 11 w 140"/>
                <a:gd name="T25" fmla="*/ 47 h 180"/>
                <a:gd name="T26" fmla="*/ 6 w 140"/>
                <a:gd name="T27" fmla="*/ 58 h 180"/>
                <a:gd name="T28" fmla="*/ 6 w 140"/>
                <a:gd name="T29" fmla="*/ 174 h 180"/>
                <a:gd name="T30" fmla="*/ 12 w 140"/>
                <a:gd name="T31" fmla="*/ 180 h 180"/>
                <a:gd name="T32" fmla="*/ 134 w 140"/>
                <a:gd name="T33" fmla="*/ 180 h 180"/>
                <a:gd name="T34" fmla="*/ 140 w 140"/>
                <a:gd name="T35" fmla="*/ 174 h 180"/>
                <a:gd name="T36" fmla="*/ 140 w 140"/>
                <a:gd name="T37" fmla="*/ 7 h 180"/>
                <a:gd name="T38" fmla="*/ 134 w 140"/>
                <a:gd name="T39" fmla="*/ 1 h 180"/>
                <a:gd name="T40" fmla="*/ 74 w 140"/>
                <a:gd name="T41" fmla="*/ 147 h 180"/>
                <a:gd name="T42" fmla="*/ 53 w 140"/>
                <a:gd name="T43" fmla="*/ 126 h 180"/>
                <a:gd name="T44" fmla="*/ 54 w 140"/>
                <a:gd name="T45" fmla="*/ 119 h 180"/>
                <a:gd name="T46" fmla="*/ 54 w 140"/>
                <a:gd name="T47" fmla="*/ 119 h 180"/>
                <a:gd name="T48" fmla="*/ 59 w 140"/>
                <a:gd name="T49" fmla="*/ 105 h 180"/>
                <a:gd name="T50" fmla="*/ 74 w 140"/>
                <a:gd name="T51" fmla="*/ 80 h 180"/>
                <a:gd name="T52" fmla="*/ 89 w 140"/>
                <a:gd name="T53" fmla="*/ 105 h 180"/>
                <a:gd name="T54" fmla="*/ 94 w 140"/>
                <a:gd name="T55" fmla="*/ 119 h 180"/>
                <a:gd name="T56" fmla="*/ 94 w 140"/>
                <a:gd name="T57" fmla="*/ 119 h 180"/>
                <a:gd name="T58" fmla="*/ 96 w 140"/>
                <a:gd name="T59" fmla="*/ 126 h 180"/>
                <a:gd name="T60" fmla="*/ 74 w 140"/>
                <a:gd name="T61" fmla="*/ 147 h 180"/>
                <a:gd name="T62" fmla="*/ 124 w 140"/>
                <a:gd name="T63" fmla="*/ 30 h 180"/>
                <a:gd name="T64" fmla="*/ 118 w 140"/>
                <a:gd name="T65" fmla="*/ 37 h 180"/>
                <a:gd name="T66" fmla="*/ 72 w 140"/>
                <a:gd name="T67" fmla="*/ 37 h 180"/>
                <a:gd name="T68" fmla="*/ 65 w 140"/>
                <a:gd name="T69" fmla="*/ 30 h 180"/>
                <a:gd name="T70" fmla="*/ 65 w 140"/>
                <a:gd name="T71" fmla="*/ 22 h 180"/>
                <a:gd name="T72" fmla="*/ 72 w 140"/>
                <a:gd name="T73" fmla="*/ 16 h 180"/>
                <a:gd name="T74" fmla="*/ 118 w 140"/>
                <a:gd name="T75" fmla="*/ 16 h 180"/>
                <a:gd name="T76" fmla="*/ 124 w 140"/>
                <a:gd name="T77" fmla="*/ 22 h 180"/>
                <a:gd name="T78" fmla="*/ 124 w 140"/>
                <a:gd name="T79" fmla="*/ 30 h 180"/>
                <a:gd name="T80" fmla="*/ 85 w 140"/>
                <a:gd name="T81" fmla="*/ 116 h 180"/>
                <a:gd name="T82" fmla="*/ 80 w 140"/>
                <a:gd name="T83" fmla="*/ 126 h 180"/>
                <a:gd name="T84" fmla="*/ 85 w 140"/>
                <a:gd name="T85" fmla="*/ 136 h 180"/>
                <a:gd name="T86" fmla="*/ 89 w 140"/>
                <a:gd name="T87" fmla="*/ 126 h 180"/>
                <a:gd name="T88" fmla="*/ 85 w 140"/>
                <a:gd name="T89" fmla="*/ 1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180">
                  <a:moveTo>
                    <a:pt x="12" y="35"/>
                  </a:moveTo>
                  <a:cubicBezTo>
                    <a:pt x="35" y="12"/>
                    <a:pt x="35" y="12"/>
                    <a:pt x="35" y="12"/>
                  </a:cubicBezTo>
                  <a:cubicBezTo>
                    <a:pt x="36" y="10"/>
                    <a:pt x="36" y="7"/>
                    <a:pt x="34" y="5"/>
                  </a:cubicBezTo>
                  <a:cubicBezTo>
                    <a:pt x="32" y="2"/>
                    <a:pt x="32" y="2"/>
                    <a:pt x="32" y="2"/>
                  </a:cubicBezTo>
                  <a:cubicBezTo>
                    <a:pt x="30" y="0"/>
                    <a:pt x="27" y="0"/>
                    <a:pt x="25" y="2"/>
                  </a:cubicBezTo>
                  <a:cubicBezTo>
                    <a:pt x="2" y="26"/>
                    <a:pt x="2" y="26"/>
                    <a:pt x="2" y="26"/>
                  </a:cubicBezTo>
                  <a:cubicBezTo>
                    <a:pt x="0" y="28"/>
                    <a:pt x="0" y="31"/>
                    <a:pt x="2" y="33"/>
                  </a:cubicBezTo>
                  <a:cubicBezTo>
                    <a:pt x="5" y="35"/>
                    <a:pt x="5" y="35"/>
                    <a:pt x="5" y="35"/>
                  </a:cubicBezTo>
                  <a:cubicBezTo>
                    <a:pt x="7" y="37"/>
                    <a:pt x="10" y="37"/>
                    <a:pt x="12" y="35"/>
                  </a:cubicBezTo>
                  <a:close/>
                  <a:moveTo>
                    <a:pt x="134" y="1"/>
                  </a:moveTo>
                  <a:cubicBezTo>
                    <a:pt x="62" y="1"/>
                    <a:pt x="62" y="1"/>
                    <a:pt x="62" y="1"/>
                  </a:cubicBezTo>
                  <a:cubicBezTo>
                    <a:pt x="58" y="1"/>
                    <a:pt x="54" y="3"/>
                    <a:pt x="51" y="5"/>
                  </a:cubicBezTo>
                  <a:cubicBezTo>
                    <a:pt x="11" y="47"/>
                    <a:pt x="11" y="47"/>
                    <a:pt x="11" y="47"/>
                  </a:cubicBezTo>
                  <a:cubicBezTo>
                    <a:pt x="8" y="50"/>
                    <a:pt x="6" y="54"/>
                    <a:pt x="6" y="58"/>
                  </a:cubicBezTo>
                  <a:cubicBezTo>
                    <a:pt x="6" y="174"/>
                    <a:pt x="6" y="174"/>
                    <a:pt x="6" y="174"/>
                  </a:cubicBezTo>
                  <a:cubicBezTo>
                    <a:pt x="6" y="177"/>
                    <a:pt x="9" y="180"/>
                    <a:pt x="12" y="180"/>
                  </a:cubicBezTo>
                  <a:cubicBezTo>
                    <a:pt x="134" y="180"/>
                    <a:pt x="134" y="180"/>
                    <a:pt x="134" y="180"/>
                  </a:cubicBezTo>
                  <a:cubicBezTo>
                    <a:pt x="137" y="180"/>
                    <a:pt x="140" y="177"/>
                    <a:pt x="140" y="174"/>
                  </a:cubicBezTo>
                  <a:cubicBezTo>
                    <a:pt x="140" y="7"/>
                    <a:pt x="140" y="7"/>
                    <a:pt x="140" y="7"/>
                  </a:cubicBezTo>
                  <a:cubicBezTo>
                    <a:pt x="140" y="4"/>
                    <a:pt x="137" y="1"/>
                    <a:pt x="134" y="1"/>
                  </a:cubicBezTo>
                  <a:close/>
                  <a:moveTo>
                    <a:pt x="74" y="147"/>
                  </a:moveTo>
                  <a:cubicBezTo>
                    <a:pt x="62" y="147"/>
                    <a:pt x="53" y="137"/>
                    <a:pt x="53" y="126"/>
                  </a:cubicBezTo>
                  <a:cubicBezTo>
                    <a:pt x="53" y="123"/>
                    <a:pt x="53" y="121"/>
                    <a:pt x="54" y="119"/>
                  </a:cubicBezTo>
                  <a:cubicBezTo>
                    <a:pt x="54" y="119"/>
                    <a:pt x="54" y="119"/>
                    <a:pt x="54" y="119"/>
                  </a:cubicBezTo>
                  <a:cubicBezTo>
                    <a:pt x="55" y="114"/>
                    <a:pt x="57" y="110"/>
                    <a:pt x="59" y="105"/>
                  </a:cubicBezTo>
                  <a:cubicBezTo>
                    <a:pt x="64" y="94"/>
                    <a:pt x="69" y="86"/>
                    <a:pt x="74" y="80"/>
                  </a:cubicBezTo>
                  <a:cubicBezTo>
                    <a:pt x="79" y="86"/>
                    <a:pt x="84" y="94"/>
                    <a:pt x="89" y="105"/>
                  </a:cubicBezTo>
                  <a:cubicBezTo>
                    <a:pt x="91" y="110"/>
                    <a:pt x="93" y="114"/>
                    <a:pt x="94" y="119"/>
                  </a:cubicBezTo>
                  <a:cubicBezTo>
                    <a:pt x="94" y="119"/>
                    <a:pt x="94" y="119"/>
                    <a:pt x="94" y="119"/>
                  </a:cubicBezTo>
                  <a:cubicBezTo>
                    <a:pt x="95" y="121"/>
                    <a:pt x="96" y="123"/>
                    <a:pt x="96" y="126"/>
                  </a:cubicBezTo>
                  <a:cubicBezTo>
                    <a:pt x="96" y="137"/>
                    <a:pt x="86" y="147"/>
                    <a:pt x="74" y="147"/>
                  </a:cubicBezTo>
                  <a:close/>
                  <a:moveTo>
                    <a:pt x="124" y="30"/>
                  </a:moveTo>
                  <a:cubicBezTo>
                    <a:pt x="124" y="34"/>
                    <a:pt x="122" y="37"/>
                    <a:pt x="118" y="37"/>
                  </a:cubicBezTo>
                  <a:cubicBezTo>
                    <a:pt x="72" y="37"/>
                    <a:pt x="72" y="37"/>
                    <a:pt x="72" y="37"/>
                  </a:cubicBezTo>
                  <a:cubicBezTo>
                    <a:pt x="68" y="37"/>
                    <a:pt x="65" y="34"/>
                    <a:pt x="65" y="30"/>
                  </a:cubicBezTo>
                  <a:cubicBezTo>
                    <a:pt x="65" y="22"/>
                    <a:pt x="65" y="22"/>
                    <a:pt x="65" y="22"/>
                  </a:cubicBezTo>
                  <a:cubicBezTo>
                    <a:pt x="65" y="19"/>
                    <a:pt x="68" y="16"/>
                    <a:pt x="72" y="16"/>
                  </a:cubicBezTo>
                  <a:cubicBezTo>
                    <a:pt x="118" y="16"/>
                    <a:pt x="118" y="16"/>
                    <a:pt x="118" y="16"/>
                  </a:cubicBezTo>
                  <a:cubicBezTo>
                    <a:pt x="122" y="16"/>
                    <a:pt x="124" y="19"/>
                    <a:pt x="124" y="22"/>
                  </a:cubicBezTo>
                  <a:lnTo>
                    <a:pt x="124" y="30"/>
                  </a:lnTo>
                  <a:close/>
                  <a:moveTo>
                    <a:pt x="85" y="116"/>
                  </a:moveTo>
                  <a:cubicBezTo>
                    <a:pt x="82" y="116"/>
                    <a:pt x="80" y="120"/>
                    <a:pt x="80" y="126"/>
                  </a:cubicBezTo>
                  <a:cubicBezTo>
                    <a:pt x="80" y="131"/>
                    <a:pt x="82" y="136"/>
                    <a:pt x="85" y="136"/>
                  </a:cubicBezTo>
                  <a:cubicBezTo>
                    <a:pt x="87" y="136"/>
                    <a:pt x="89" y="131"/>
                    <a:pt x="89" y="126"/>
                  </a:cubicBezTo>
                  <a:cubicBezTo>
                    <a:pt x="89" y="120"/>
                    <a:pt x="87" y="116"/>
                    <a:pt x="85" y="116"/>
                  </a:cubicBezTo>
                  <a:close/>
                </a:path>
              </a:pathLst>
            </a:custGeom>
            <a:solidFill>
              <a:srgbClr val="FFFFFF"/>
            </a:solidFill>
            <a:ln w="12700" cap="flat" cmpd="sng" algn="ctr">
              <a:noFill/>
              <a:prstDash val="solid"/>
            </a:ln>
            <a:effectLst/>
          </p:spPr>
          <p:txBody>
            <a:bodyPr lIns="84398" tIns="84398" rIns="84398" bIns="84398" rtlCol="0" anchor="ctr">
              <a:noAutofit/>
            </a:bodyPr>
            <a:lstStyle/>
            <a:p>
              <a:pPr marL="0" marR="0" lvl="0" indent="0" algn="ctr" defTabSz="913757"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2776"/>
                </a:solidFill>
                <a:effectLst/>
                <a:uLnTx/>
                <a:uFillTx/>
                <a:latin typeface="Arial"/>
                <a:sym typeface="Helvetica Light"/>
              </a:endParaRPr>
            </a:p>
          </p:txBody>
        </p:sp>
        <p:grpSp>
          <p:nvGrpSpPr>
            <p:cNvPr id="27" name="Group 26"/>
            <p:cNvGrpSpPr/>
            <p:nvPr/>
          </p:nvGrpSpPr>
          <p:grpSpPr>
            <a:xfrm>
              <a:off x="2396941" y="3581400"/>
              <a:ext cx="772757" cy="507067"/>
              <a:chOff x="4327115" y="3641746"/>
              <a:chExt cx="772757" cy="507067"/>
            </a:xfrm>
          </p:grpSpPr>
          <p:sp>
            <p:nvSpPr>
              <p:cNvPr id="43" name="Rectangle 42"/>
              <p:cNvSpPr/>
              <p:nvPr/>
            </p:nvSpPr>
            <p:spPr>
              <a:xfrm>
                <a:off x="4327115" y="4044722"/>
                <a:ext cx="772757" cy="104091"/>
              </a:xfrm>
              <a:prstGeom prst="rect">
                <a:avLst/>
              </a:prstGeom>
            </p:spPr>
            <p:txBody>
              <a:bodyPr wrap="square" lIns="0" tIns="0" rIns="0" bIns="0">
                <a:spAutoFit/>
              </a:bodyPr>
              <a:lstStyle/>
              <a:p>
                <a:pPr marL="0" marR="0" lvl="0" indent="0" algn="ctr" defTabSz="913757" eaLnBrk="1" fontAlgn="auto" latinLnBrk="0" hangingPunct="0">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FFFFFF"/>
                    </a:solidFill>
                    <a:effectLst/>
                    <a:uLnTx/>
                    <a:uFillTx/>
                    <a:latin typeface="Arial"/>
                    <a:sym typeface="Helvetica Light"/>
                  </a:rPr>
                  <a:t>Bill / Pay</a:t>
                </a:r>
                <a:endParaRPr kumimoji="0" lang="en-US" sz="600" b="0" i="0" u="none" strike="noStrike" kern="0" cap="none" spc="0" normalizeH="0" baseline="0" noProof="0" dirty="0">
                  <a:ln>
                    <a:noFill/>
                  </a:ln>
                  <a:solidFill>
                    <a:srgbClr val="FFFFFF"/>
                  </a:solidFill>
                  <a:effectLst/>
                  <a:uLnTx/>
                  <a:uFillTx/>
                  <a:latin typeface="Arial"/>
                  <a:sym typeface="Helvetica Light"/>
                </a:endParaRPr>
              </a:p>
            </p:txBody>
          </p:sp>
          <p:sp>
            <p:nvSpPr>
              <p:cNvPr id="44" name="Freeform 150"/>
              <p:cNvSpPr>
                <a:spLocks noChangeAspect="1" noEditPoints="1"/>
              </p:cNvSpPr>
              <p:nvPr/>
            </p:nvSpPr>
            <p:spPr bwMode="auto">
              <a:xfrm>
                <a:off x="4555715" y="3641746"/>
                <a:ext cx="275242" cy="362032"/>
              </a:xfrm>
              <a:custGeom>
                <a:avLst/>
                <a:gdLst>
                  <a:gd name="T0" fmla="*/ 2865 w 4960"/>
                  <a:gd name="T1" fmla="*/ 4731 h 6524"/>
                  <a:gd name="T2" fmla="*/ 2889 w 4960"/>
                  <a:gd name="T3" fmla="*/ 4957 h 6524"/>
                  <a:gd name="T4" fmla="*/ 2637 w 4960"/>
                  <a:gd name="T5" fmla="*/ 5103 h 6524"/>
                  <a:gd name="T6" fmla="*/ 2212 w 4960"/>
                  <a:gd name="T7" fmla="*/ 3920 h 6524"/>
                  <a:gd name="T8" fmla="*/ 2087 w 4960"/>
                  <a:gd name="T9" fmla="*/ 3742 h 6524"/>
                  <a:gd name="T10" fmla="*/ 2206 w 4960"/>
                  <a:gd name="T11" fmla="*/ 3566 h 6524"/>
                  <a:gd name="T12" fmla="*/ 2170 w 4960"/>
                  <a:gd name="T13" fmla="*/ 3180 h 6524"/>
                  <a:gd name="T14" fmla="*/ 1763 w 4960"/>
                  <a:gd name="T15" fmla="*/ 3455 h 6524"/>
                  <a:gd name="T16" fmla="*/ 1666 w 4960"/>
                  <a:gd name="T17" fmla="*/ 3859 h 6524"/>
                  <a:gd name="T18" fmla="*/ 1864 w 4960"/>
                  <a:gd name="T19" fmla="*/ 4221 h 6524"/>
                  <a:gd name="T20" fmla="*/ 2335 w 4960"/>
                  <a:gd name="T21" fmla="*/ 5091 h 6524"/>
                  <a:gd name="T22" fmla="*/ 2002 w 4960"/>
                  <a:gd name="T23" fmla="*/ 4862 h 6524"/>
                  <a:gd name="T24" fmla="*/ 1937 w 4960"/>
                  <a:gd name="T25" fmla="*/ 5357 h 6524"/>
                  <a:gd name="T26" fmla="*/ 2335 w 4960"/>
                  <a:gd name="T27" fmla="*/ 5863 h 6524"/>
                  <a:gd name="T28" fmla="*/ 2982 w 4960"/>
                  <a:gd name="T29" fmla="*/ 5396 h 6524"/>
                  <a:gd name="T30" fmla="*/ 3294 w 4960"/>
                  <a:gd name="T31" fmla="*/ 5064 h 6524"/>
                  <a:gd name="T32" fmla="*/ 3290 w 4960"/>
                  <a:gd name="T33" fmla="*/ 4567 h 6524"/>
                  <a:gd name="T34" fmla="*/ 2879 w 4960"/>
                  <a:gd name="T35" fmla="*/ 4201 h 6524"/>
                  <a:gd name="T36" fmla="*/ 2792 w 4960"/>
                  <a:gd name="T37" fmla="*/ 3595 h 6524"/>
                  <a:gd name="T38" fmla="*/ 3193 w 4960"/>
                  <a:gd name="T39" fmla="*/ 3392 h 6524"/>
                  <a:gd name="T40" fmla="*/ 2776 w 4960"/>
                  <a:gd name="T41" fmla="*/ 3162 h 6524"/>
                  <a:gd name="T42" fmla="*/ 1207 w 4960"/>
                  <a:gd name="T43" fmla="*/ 2337 h 6524"/>
                  <a:gd name="T44" fmla="*/ 4030 w 4960"/>
                  <a:gd name="T45" fmla="*/ 2576 h 6524"/>
                  <a:gd name="T46" fmla="*/ 4647 w 4960"/>
                  <a:gd name="T47" fmla="*/ 3429 h 6524"/>
                  <a:gd name="T48" fmla="*/ 4952 w 4960"/>
                  <a:gd name="T49" fmla="*/ 4377 h 6524"/>
                  <a:gd name="T50" fmla="*/ 4845 w 4960"/>
                  <a:gd name="T51" fmla="*/ 5163 h 6524"/>
                  <a:gd name="T52" fmla="*/ 4463 w 4960"/>
                  <a:gd name="T53" fmla="*/ 5740 h 6524"/>
                  <a:gd name="T54" fmla="*/ 3913 w 4960"/>
                  <a:gd name="T55" fmla="*/ 6144 h 6524"/>
                  <a:gd name="T56" fmla="*/ 3296 w 4960"/>
                  <a:gd name="T57" fmla="*/ 6395 h 6524"/>
                  <a:gd name="T58" fmla="*/ 2720 w 4960"/>
                  <a:gd name="T59" fmla="*/ 6510 h 6524"/>
                  <a:gd name="T60" fmla="*/ 2232 w 4960"/>
                  <a:gd name="T61" fmla="*/ 6510 h 6524"/>
                  <a:gd name="T62" fmla="*/ 1650 w 4960"/>
                  <a:gd name="T63" fmla="*/ 6397 h 6524"/>
                  <a:gd name="T64" fmla="*/ 1035 w 4960"/>
                  <a:gd name="T65" fmla="*/ 6150 h 6524"/>
                  <a:gd name="T66" fmla="*/ 491 w 4960"/>
                  <a:gd name="T67" fmla="*/ 5746 h 6524"/>
                  <a:gd name="T68" fmla="*/ 113 w 4960"/>
                  <a:gd name="T69" fmla="*/ 5169 h 6524"/>
                  <a:gd name="T70" fmla="*/ 8 w 4960"/>
                  <a:gd name="T71" fmla="*/ 4377 h 6524"/>
                  <a:gd name="T72" fmla="*/ 313 w 4960"/>
                  <a:gd name="T73" fmla="*/ 3429 h 6524"/>
                  <a:gd name="T74" fmla="*/ 930 w 4960"/>
                  <a:gd name="T75" fmla="*/ 2576 h 6524"/>
                  <a:gd name="T76" fmla="*/ 3813 w 4960"/>
                  <a:gd name="T77" fmla="*/ 1743 h 6524"/>
                  <a:gd name="T78" fmla="*/ 3929 w 4960"/>
                  <a:gd name="T79" fmla="*/ 1987 h 6524"/>
                  <a:gd name="T80" fmla="*/ 3718 w 4960"/>
                  <a:gd name="T81" fmla="*/ 2153 h 6524"/>
                  <a:gd name="T82" fmla="*/ 1049 w 4960"/>
                  <a:gd name="T83" fmla="*/ 2032 h 6524"/>
                  <a:gd name="T84" fmla="*/ 1108 w 4960"/>
                  <a:gd name="T85" fmla="*/ 1769 h 6524"/>
                  <a:gd name="T86" fmla="*/ 2649 w 4960"/>
                  <a:gd name="T87" fmla="*/ 22 h 6524"/>
                  <a:gd name="T88" fmla="*/ 3090 w 4960"/>
                  <a:gd name="T89" fmla="*/ 324 h 6524"/>
                  <a:gd name="T90" fmla="*/ 3547 w 4960"/>
                  <a:gd name="T91" fmla="*/ 172 h 6524"/>
                  <a:gd name="T92" fmla="*/ 3913 w 4960"/>
                  <a:gd name="T93" fmla="*/ 251 h 6524"/>
                  <a:gd name="T94" fmla="*/ 4084 w 4960"/>
                  <a:gd name="T95" fmla="*/ 433 h 6524"/>
                  <a:gd name="T96" fmla="*/ 4137 w 4960"/>
                  <a:gd name="T97" fmla="*/ 637 h 6524"/>
                  <a:gd name="T98" fmla="*/ 3995 w 4960"/>
                  <a:gd name="T99" fmla="*/ 1173 h 6524"/>
                  <a:gd name="T100" fmla="*/ 3718 w 4960"/>
                  <a:gd name="T101" fmla="*/ 1535 h 6524"/>
                  <a:gd name="T102" fmla="*/ 964 w 4960"/>
                  <a:gd name="T103" fmla="*/ 1203 h 6524"/>
                  <a:gd name="T104" fmla="*/ 799 w 4960"/>
                  <a:gd name="T105" fmla="*/ 706 h 6524"/>
                  <a:gd name="T106" fmla="*/ 847 w 4960"/>
                  <a:gd name="T107" fmla="*/ 461 h 6524"/>
                  <a:gd name="T108" fmla="*/ 995 w 4960"/>
                  <a:gd name="T109" fmla="*/ 277 h 6524"/>
                  <a:gd name="T110" fmla="*/ 1334 w 4960"/>
                  <a:gd name="T111" fmla="*/ 172 h 6524"/>
                  <a:gd name="T112" fmla="*/ 1804 w 4960"/>
                  <a:gd name="T113" fmla="*/ 281 h 6524"/>
                  <a:gd name="T114" fmla="*/ 2228 w 4960"/>
                  <a:gd name="T115" fmla="*/ 47 h 6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60" h="6524">
                    <a:moveTo>
                      <a:pt x="2637" y="4587"/>
                    </a:moveTo>
                    <a:lnTo>
                      <a:pt x="2695" y="4614"/>
                    </a:lnTo>
                    <a:lnTo>
                      <a:pt x="2742" y="4642"/>
                    </a:lnTo>
                    <a:lnTo>
                      <a:pt x="2784" y="4666"/>
                    </a:lnTo>
                    <a:lnTo>
                      <a:pt x="2829" y="4696"/>
                    </a:lnTo>
                    <a:lnTo>
                      <a:pt x="2865" y="4731"/>
                    </a:lnTo>
                    <a:lnTo>
                      <a:pt x="2891" y="4767"/>
                    </a:lnTo>
                    <a:lnTo>
                      <a:pt x="2906" y="4808"/>
                    </a:lnTo>
                    <a:lnTo>
                      <a:pt x="2912" y="4852"/>
                    </a:lnTo>
                    <a:lnTo>
                      <a:pt x="2910" y="4892"/>
                    </a:lnTo>
                    <a:lnTo>
                      <a:pt x="2902" y="4927"/>
                    </a:lnTo>
                    <a:lnTo>
                      <a:pt x="2889" y="4957"/>
                    </a:lnTo>
                    <a:lnTo>
                      <a:pt x="2861" y="4996"/>
                    </a:lnTo>
                    <a:lnTo>
                      <a:pt x="2827" y="5030"/>
                    </a:lnTo>
                    <a:lnTo>
                      <a:pt x="2786" y="5056"/>
                    </a:lnTo>
                    <a:lnTo>
                      <a:pt x="2738" y="5078"/>
                    </a:lnTo>
                    <a:lnTo>
                      <a:pt x="2689" y="5091"/>
                    </a:lnTo>
                    <a:lnTo>
                      <a:pt x="2637" y="5103"/>
                    </a:lnTo>
                    <a:lnTo>
                      <a:pt x="2637" y="4587"/>
                    </a:lnTo>
                    <a:close/>
                    <a:moveTo>
                      <a:pt x="2335" y="3524"/>
                    </a:moveTo>
                    <a:lnTo>
                      <a:pt x="2335" y="3981"/>
                    </a:lnTo>
                    <a:lnTo>
                      <a:pt x="2297" y="3965"/>
                    </a:lnTo>
                    <a:lnTo>
                      <a:pt x="2253" y="3944"/>
                    </a:lnTo>
                    <a:lnTo>
                      <a:pt x="2212" y="3920"/>
                    </a:lnTo>
                    <a:lnTo>
                      <a:pt x="2172" y="3894"/>
                    </a:lnTo>
                    <a:lnTo>
                      <a:pt x="2139" y="3863"/>
                    </a:lnTo>
                    <a:lnTo>
                      <a:pt x="2111" y="3827"/>
                    </a:lnTo>
                    <a:lnTo>
                      <a:pt x="2097" y="3801"/>
                    </a:lnTo>
                    <a:lnTo>
                      <a:pt x="2089" y="3773"/>
                    </a:lnTo>
                    <a:lnTo>
                      <a:pt x="2087" y="3742"/>
                    </a:lnTo>
                    <a:lnTo>
                      <a:pt x="2089" y="3710"/>
                    </a:lnTo>
                    <a:lnTo>
                      <a:pt x="2097" y="3680"/>
                    </a:lnTo>
                    <a:lnTo>
                      <a:pt x="2111" y="3655"/>
                    </a:lnTo>
                    <a:lnTo>
                      <a:pt x="2137" y="3619"/>
                    </a:lnTo>
                    <a:lnTo>
                      <a:pt x="2168" y="3589"/>
                    </a:lnTo>
                    <a:lnTo>
                      <a:pt x="2206" y="3566"/>
                    </a:lnTo>
                    <a:lnTo>
                      <a:pt x="2248" y="3548"/>
                    </a:lnTo>
                    <a:lnTo>
                      <a:pt x="2335" y="3524"/>
                    </a:lnTo>
                    <a:close/>
                    <a:moveTo>
                      <a:pt x="2335" y="2913"/>
                    </a:moveTo>
                    <a:lnTo>
                      <a:pt x="2335" y="3144"/>
                    </a:lnTo>
                    <a:lnTo>
                      <a:pt x="2252" y="3158"/>
                    </a:lnTo>
                    <a:lnTo>
                      <a:pt x="2170" y="3180"/>
                    </a:lnTo>
                    <a:lnTo>
                      <a:pt x="2087" y="3208"/>
                    </a:lnTo>
                    <a:lnTo>
                      <a:pt x="2010" y="3243"/>
                    </a:lnTo>
                    <a:lnTo>
                      <a:pt x="1939" y="3287"/>
                    </a:lnTo>
                    <a:lnTo>
                      <a:pt x="1872" y="3336"/>
                    </a:lnTo>
                    <a:lnTo>
                      <a:pt x="1812" y="3392"/>
                    </a:lnTo>
                    <a:lnTo>
                      <a:pt x="1763" y="3455"/>
                    </a:lnTo>
                    <a:lnTo>
                      <a:pt x="1719" y="3526"/>
                    </a:lnTo>
                    <a:lnTo>
                      <a:pt x="1694" y="3584"/>
                    </a:lnTo>
                    <a:lnTo>
                      <a:pt x="1676" y="3645"/>
                    </a:lnTo>
                    <a:lnTo>
                      <a:pt x="1664" y="3710"/>
                    </a:lnTo>
                    <a:lnTo>
                      <a:pt x="1662" y="3779"/>
                    </a:lnTo>
                    <a:lnTo>
                      <a:pt x="1666" y="3859"/>
                    </a:lnTo>
                    <a:lnTo>
                      <a:pt x="1678" y="3934"/>
                    </a:lnTo>
                    <a:lnTo>
                      <a:pt x="1698" y="4001"/>
                    </a:lnTo>
                    <a:lnTo>
                      <a:pt x="1727" y="4064"/>
                    </a:lnTo>
                    <a:lnTo>
                      <a:pt x="1765" y="4122"/>
                    </a:lnTo>
                    <a:lnTo>
                      <a:pt x="1810" y="4175"/>
                    </a:lnTo>
                    <a:lnTo>
                      <a:pt x="1864" y="4221"/>
                    </a:lnTo>
                    <a:lnTo>
                      <a:pt x="1933" y="4270"/>
                    </a:lnTo>
                    <a:lnTo>
                      <a:pt x="2016" y="4320"/>
                    </a:lnTo>
                    <a:lnTo>
                      <a:pt x="2111" y="4369"/>
                    </a:lnTo>
                    <a:lnTo>
                      <a:pt x="2216" y="4419"/>
                    </a:lnTo>
                    <a:lnTo>
                      <a:pt x="2335" y="4468"/>
                    </a:lnTo>
                    <a:lnTo>
                      <a:pt x="2335" y="5091"/>
                    </a:lnTo>
                    <a:lnTo>
                      <a:pt x="2271" y="5072"/>
                    </a:lnTo>
                    <a:lnTo>
                      <a:pt x="2214" y="5046"/>
                    </a:lnTo>
                    <a:lnTo>
                      <a:pt x="2161" y="5016"/>
                    </a:lnTo>
                    <a:lnTo>
                      <a:pt x="2113" y="4981"/>
                    </a:lnTo>
                    <a:lnTo>
                      <a:pt x="2056" y="4925"/>
                    </a:lnTo>
                    <a:lnTo>
                      <a:pt x="2002" y="4862"/>
                    </a:lnTo>
                    <a:lnTo>
                      <a:pt x="1955" y="4789"/>
                    </a:lnTo>
                    <a:lnTo>
                      <a:pt x="1626" y="5070"/>
                    </a:lnTo>
                    <a:lnTo>
                      <a:pt x="1700" y="5159"/>
                    </a:lnTo>
                    <a:lnTo>
                      <a:pt x="1775" y="5236"/>
                    </a:lnTo>
                    <a:lnTo>
                      <a:pt x="1854" y="5301"/>
                    </a:lnTo>
                    <a:lnTo>
                      <a:pt x="1937" y="5357"/>
                    </a:lnTo>
                    <a:lnTo>
                      <a:pt x="2006" y="5392"/>
                    </a:lnTo>
                    <a:lnTo>
                      <a:pt x="2081" y="5422"/>
                    </a:lnTo>
                    <a:lnTo>
                      <a:pt x="2161" y="5448"/>
                    </a:lnTo>
                    <a:lnTo>
                      <a:pt x="2246" y="5465"/>
                    </a:lnTo>
                    <a:lnTo>
                      <a:pt x="2335" y="5479"/>
                    </a:lnTo>
                    <a:lnTo>
                      <a:pt x="2335" y="5863"/>
                    </a:lnTo>
                    <a:lnTo>
                      <a:pt x="2637" y="5863"/>
                    </a:lnTo>
                    <a:lnTo>
                      <a:pt x="2637" y="5481"/>
                    </a:lnTo>
                    <a:lnTo>
                      <a:pt x="2734" y="5469"/>
                    </a:lnTo>
                    <a:lnTo>
                      <a:pt x="2823" y="5452"/>
                    </a:lnTo>
                    <a:lnTo>
                      <a:pt x="2906" y="5426"/>
                    </a:lnTo>
                    <a:lnTo>
                      <a:pt x="2982" y="5396"/>
                    </a:lnTo>
                    <a:lnTo>
                      <a:pt x="3049" y="5360"/>
                    </a:lnTo>
                    <a:lnTo>
                      <a:pt x="3110" y="5319"/>
                    </a:lnTo>
                    <a:lnTo>
                      <a:pt x="3170" y="5264"/>
                    </a:lnTo>
                    <a:lnTo>
                      <a:pt x="3221" y="5204"/>
                    </a:lnTo>
                    <a:lnTo>
                      <a:pt x="3261" y="5137"/>
                    </a:lnTo>
                    <a:lnTo>
                      <a:pt x="3294" y="5064"/>
                    </a:lnTo>
                    <a:lnTo>
                      <a:pt x="3316" y="4985"/>
                    </a:lnTo>
                    <a:lnTo>
                      <a:pt x="3330" y="4897"/>
                    </a:lnTo>
                    <a:lnTo>
                      <a:pt x="3334" y="4804"/>
                    </a:lnTo>
                    <a:lnTo>
                      <a:pt x="3330" y="4719"/>
                    </a:lnTo>
                    <a:lnTo>
                      <a:pt x="3316" y="4640"/>
                    </a:lnTo>
                    <a:lnTo>
                      <a:pt x="3290" y="4567"/>
                    </a:lnTo>
                    <a:lnTo>
                      <a:pt x="3257" y="4500"/>
                    </a:lnTo>
                    <a:lnTo>
                      <a:pt x="3213" y="4438"/>
                    </a:lnTo>
                    <a:lnTo>
                      <a:pt x="3162" y="4383"/>
                    </a:lnTo>
                    <a:lnTo>
                      <a:pt x="3098" y="4332"/>
                    </a:lnTo>
                    <a:lnTo>
                      <a:pt x="2991" y="4262"/>
                    </a:lnTo>
                    <a:lnTo>
                      <a:pt x="2879" y="4201"/>
                    </a:lnTo>
                    <a:lnTo>
                      <a:pt x="2762" y="4144"/>
                    </a:lnTo>
                    <a:lnTo>
                      <a:pt x="2637" y="4096"/>
                    </a:lnTo>
                    <a:lnTo>
                      <a:pt x="2637" y="3532"/>
                    </a:lnTo>
                    <a:lnTo>
                      <a:pt x="2691" y="3546"/>
                    </a:lnTo>
                    <a:lnTo>
                      <a:pt x="2742" y="3568"/>
                    </a:lnTo>
                    <a:lnTo>
                      <a:pt x="2792" y="3595"/>
                    </a:lnTo>
                    <a:lnTo>
                      <a:pt x="2837" y="3629"/>
                    </a:lnTo>
                    <a:lnTo>
                      <a:pt x="2922" y="3702"/>
                    </a:lnTo>
                    <a:lnTo>
                      <a:pt x="3003" y="3777"/>
                    </a:lnTo>
                    <a:lnTo>
                      <a:pt x="3300" y="3487"/>
                    </a:lnTo>
                    <a:lnTo>
                      <a:pt x="3245" y="3437"/>
                    </a:lnTo>
                    <a:lnTo>
                      <a:pt x="3193" y="3392"/>
                    </a:lnTo>
                    <a:lnTo>
                      <a:pt x="3144" y="3348"/>
                    </a:lnTo>
                    <a:lnTo>
                      <a:pt x="3073" y="3293"/>
                    </a:lnTo>
                    <a:lnTo>
                      <a:pt x="2997" y="3245"/>
                    </a:lnTo>
                    <a:lnTo>
                      <a:pt x="2918" y="3208"/>
                    </a:lnTo>
                    <a:lnTo>
                      <a:pt x="2837" y="3178"/>
                    </a:lnTo>
                    <a:lnTo>
                      <a:pt x="2776" y="3162"/>
                    </a:lnTo>
                    <a:lnTo>
                      <a:pt x="2711" y="3150"/>
                    </a:lnTo>
                    <a:lnTo>
                      <a:pt x="2637" y="3140"/>
                    </a:lnTo>
                    <a:lnTo>
                      <a:pt x="2637" y="2913"/>
                    </a:lnTo>
                    <a:lnTo>
                      <a:pt x="2335" y="2913"/>
                    </a:lnTo>
                    <a:close/>
                    <a:moveTo>
                      <a:pt x="1173" y="2331"/>
                    </a:moveTo>
                    <a:lnTo>
                      <a:pt x="1207" y="2337"/>
                    </a:lnTo>
                    <a:lnTo>
                      <a:pt x="1242" y="2339"/>
                    </a:lnTo>
                    <a:lnTo>
                      <a:pt x="3718" y="2339"/>
                    </a:lnTo>
                    <a:lnTo>
                      <a:pt x="3753" y="2337"/>
                    </a:lnTo>
                    <a:lnTo>
                      <a:pt x="3789" y="2331"/>
                    </a:lnTo>
                    <a:lnTo>
                      <a:pt x="3911" y="2452"/>
                    </a:lnTo>
                    <a:lnTo>
                      <a:pt x="4030" y="2576"/>
                    </a:lnTo>
                    <a:lnTo>
                      <a:pt x="4147" y="2707"/>
                    </a:lnTo>
                    <a:lnTo>
                      <a:pt x="4260" y="2843"/>
                    </a:lnTo>
                    <a:lnTo>
                      <a:pt x="4366" y="2984"/>
                    </a:lnTo>
                    <a:lnTo>
                      <a:pt x="4467" y="3128"/>
                    </a:lnTo>
                    <a:lnTo>
                      <a:pt x="4562" y="3277"/>
                    </a:lnTo>
                    <a:lnTo>
                      <a:pt x="4647" y="3429"/>
                    </a:lnTo>
                    <a:lnTo>
                      <a:pt x="4727" y="3584"/>
                    </a:lnTo>
                    <a:lnTo>
                      <a:pt x="4794" y="3740"/>
                    </a:lnTo>
                    <a:lnTo>
                      <a:pt x="4851" y="3898"/>
                    </a:lnTo>
                    <a:lnTo>
                      <a:pt x="4897" y="4056"/>
                    </a:lnTo>
                    <a:lnTo>
                      <a:pt x="4932" y="4217"/>
                    </a:lnTo>
                    <a:lnTo>
                      <a:pt x="4952" y="4377"/>
                    </a:lnTo>
                    <a:lnTo>
                      <a:pt x="4960" y="4537"/>
                    </a:lnTo>
                    <a:lnTo>
                      <a:pt x="4956" y="4674"/>
                    </a:lnTo>
                    <a:lnTo>
                      <a:pt x="4940" y="4804"/>
                    </a:lnTo>
                    <a:lnTo>
                      <a:pt x="4916" y="4929"/>
                    </a:lnTo>
                    <a:lnTo>
                      <a:pt x="4885" y="5050"/>
                    </a:lnTo>
                    <a:lnTo>
                      <a:pt x="4845" y="5163"/>
                    </a:lnTo>
                    <a:lnTo>
                      <a:pt x="4798" y="5271"/>
                    </a:lnTo>
                    <a:lnTo>
                      <a:pt x="4742" y="5376"/>
                    </a:lnTo>
                    <a:lnTo>
                      <a:pt x="4681" y="5475"/>
                    </a:lnTo>
                    <a:lnTo>
                      <a:pt x="4614" y="5568"/>
                    </a:lnTo>
                    <a:lnTo>
                      <a:pt x="4541" y="5657"/>
                    </a:lnTo>
                    <a:lnTo>
                      <a:pt x="4463" y="5740"/>
                    </a:lnTo>
                    <a:lnTo>
                      <a:pt x="4380" y="5820"/>
                    </a:lnTo>
                    <a:lnTo>
                      <a:pt x="4293" y="5893"/>
                    </a:lnTo>
                    <a:lnTo>
                      <a:pt x="4202" y="5962"/>
                    </a:lnTo>
                    <a:lnTo>
                      <a:pt x="4109" y="6027"/>
                    </a:lnTo>
                    <a:lnTo>
                      <a:pt x="4012" y="6089"/>
                    </a:lnTo>
                    <a:lnTo>
                      <a:pt x="3913" y="6144"/>
                    </a:lnTo>
                    <a:lnTo>
                      <a:pt x="3813" y="6196"/>
                    </a:lnTo>
                    <a:lnTo>
                      <a:pt x="3710" y="6243"/>
                    </a:lnTo>
                    <a:lnTo>
                      <a:pt x="3607" y="6287"/>
                    </a:lnTo>
                    <a:lnTo>
                      <a:pt x="3504" y="6326"/>
                    </a:lnTo>
                    <a:lnTo>
                      <a:pt x="3399" y="6362"/>
                    </a:lnTo>
                    <a:lnTo>
                      <a:pt x="3296" y="6395"/>
                    </a:lnTo>
                    <a:lnTo>
                      <a:pt x="3195" y="6423"/>
                    </a:lnTo>
                    <a:lnTo>
                      <a:pt x="3096" y="6447"/>
                    </a:lnTo>
                    <a:lnTo>
                      <a:pt x="2997" y="6469"/>
                    </a:lnTo>
                    <a:lnTo>
                      <a:pt x="2902" y="6486"/>
                    </a:lnTo>
                    <a:lnTo>
                      <a:pt x="2809" y="6500"/>
                    </a:lnTo>
                    <a:lnTo>
                      <a:pt x="2720" y="6510"/>
                    </a:lnTo>
                    <a:lnTo>
                      <a:pt x="2635" y="6518"/>
                    </a:lnTo>
                    <a:lnTo>
                      <a:pt x="2556" y="6522"/>
                    </a:lnTo>
                    <a:lnTo>
                      <a:pt x="2479" y="6524"/>
                    </a:lnTo>
                    <a:lnTo>
                      <a:pt x="2402" y="6522"/>
                    </a:lnTo>
                    <a:lnTo>
                      <a:pt x="2319" y="6518"/>
                    </a:lnTo>
                    <a:lnTo>
                      <a:pt x="2232" y="6510"/>
                    </a:lnTo>
                    <a:lnTo>
                      <a:pt x="2141" y="6500"/>
                    </a:lnTo>
                    <a:lnTo>
                      <a:pt x="2048" y="6486"/>
                    </a:lnTo>
                    <a:lnTo>
                      <a:pt x="1951" y="6469"/>
                    </a:lnTo>
                    <a:lnTo>
                      <a:pt x="1852" y="6449"/>
                    </a:lnTo>
                    <a:lnTo>
                      <a:pt x="1751" y="6425"/>
                    </a:lnTo>
                    <a:lnTo>
                      <a:pt x="1650" y="6397"/>
                    </a:lnTo>
                    <a:lnTo>
                      <a:pt x="1547" y="6366"/>
                    </a:lnTo>
                    <a:lnTo>
                      <a:pt x="1444" y="6330"/>
                    </a:lnTo>
                    <a:lnTo>
                      <a:pt x="1339" y="6291"/>
                    </a:lnTo>
                    <a:lnTo>
                      <a:pt x="1237" y="6249"/>
                    </a:lnTo>
                    <a:lnTo>
                      <a:pt x="1136" y="6201"/>
                    </a:lnTo>
                    <a:lnTo>
                      <a:pt x="1035" y="6150"/>
                    </a:lnTo>
                    <a:lnTo>
                      <a:pt x="938" y="6093"/>
                    </a:lnTo>
                    <a:lnTo>
                      <a:pt x="841" y="6033"/>
                    </a:lnTo>
                    <a:lnTo>
                      <a:pt x="748" y="5968"/>
                    </a:lnTo>
                    <a:lnTo>
                      <a:pt x="659" y="5899"/>
                    </a:lnTo>
                    <a:lnTo>
                      <a:pt x="572" y="5825"/>
                    </a:lnTo>
                    <a:lnTo>
                      <a:pt x="491" y="5746"/>
                    </a:lnTo>
                    <a:lnTo>
                      <a:pt x="414" y="5663"/>
                    </a:lnTo>
                    <a:lnTo>
                      <a:pt x="340" y="5574"/>
                    </a:lnTo>
                    <a:lnTo>
                      <a:pt x="275" y="5481"/>
                    </a:lnTo>
                    <a:lnTo>
                      <a:pt x="214" y="5382"/>
                    </a:lnTo>
                    <a:lnTo>
                      <a:pt x="160" y="5277"/>
                    </a:lnTo>
                    <a:lnTo>
                      <a:pt x="113" y="5169"/>
                    </a:lnTo>
                    <a:lnTo>
                      <a:pt x="73" y="5054"/>
                    </a:lnTo>
                    <a:lnTo>
                      <a:pt x="44" y="4933"/>
                    </a:lnTo>
                    <a:lnTo>
                      <a:pt x="20" y="4806"/>
                    </a:lnTo>
                    <a:lnTo>
                      <a:pt x="6" y="4674"/>
                    </a:lnTo>
                    <a:lnTo>
                      <a:pt x="0" y="4537"/>
                    </a:lnTo>
                    <a:lnTo>
                      <a:pt x="8" y="4377"/>
                    </a:lnTo>
                    <a:lnTo>
                      <a:pt x="30" y="4217"/>
                    </a:lnTo>
                    <a:lnTo>
                      <a:pt x="63" y="4056"/>
                    </a:lnTo>
                    <a:lnTo>
                      <a:pt x="109" y="3898"/>
                    </a:lnTo>
                    <a:lnTo>
                      <a:pt x="166" y="3740"/>
                    </a:lnTo>
                    <a:lnTo>
                      <a:pt x="235" y="3584"/>
                    </a:lnTo>
                    <a:lnTo>
                      <a:pt x="313" y="3429"/>
                    </a:lnTo>
                    <a:lnTo>
                      <a:pt x="400" y="3277"/>
                    </a:lnTo>
                    <a:lnTo>
                      <a:pt x="493" y="3128"/>
                    </a:lnTo>
                    <a:lnTo>
                      <a:pt x="594" y="2984"/>
                    </a:lnTo>
                    <a:lnTo>
                      <a:pt x="700" y="2843"/>
                    </a:lnTo>
                    <a:lnTo>
                      <a:pt x="813" y="2707"/>
                    </a:lnTo>
                    <a:lnTo>
                      <a:pt x="930" y="2576"/>
                    </a:lnTo>
                    <a:lnTo>
                      <a:pt x="1051" y="2452"/>
                    </a:lnTo>
                    <a:lnTo>
                      <a:pt x="1173" y="2331"/>
                    </a:lnTo>
                    <a:close/>
                    <a:moveTo>
                      <a:pt x="1242" y="1721"/>
                    </a:moveTo>
                    <a:lnTo>
                      <a:pt x="3718" y="1721"/>
                    </a:lnTo>
                    <a:lnTo>
                      <a:pt x="3767" y="1727"/>
                    </a:lnTo>
                    <a:lnTo>
                      <a:pt x="3813" y="1743"/>
                    </a:lnTo>
                    <a:lnTo>
                      <a:pt x="3854" y="1769"/>
                    </a:lnTo>
                    <a:lnTo>
                      <a:pt x="3888" y="1803"/>
                    </a:lnTo>
                    <a:lnTo>
                      <a:pt x="3913" y="1842"/>
                    </a:lnTo>
                    <a:lnTo>
                      <a:pt x="3929" y="1888"/>
                    </a:lnTo>
                    <a:lnTo>
                      <a:pt x="3935" y="1937"/>
                    </a:lnTo>
                    <a:lnTo>
                      <a:pt x="3929" y="1987"/>
                    </a:lnTo>
                    <a:lnTo>
                      <a:pt x="3913" y="2032"/>
                    </a:lnTo>
                    <a:lnTo>
                      <a:pt x="3888" y="2072"/>
                    </a:lnTo>
                    <a:lnTo>
                      <a:pt x="3854" y="2105"/>
                    </a:lnTo>
                    <a:lnTo>
                      <a:pt x="3813" y="2131"/>
                    </a:lnTo>
                    <a:lnTo>
                      <a:pt x="3767" y="2147"/>
                    </a:lnTo>
                    <a:lnTo>
                      <a:pt x="3718" y="2153"/>
                    </a:lnTo>
                    <a:lnTo>
                      <a:pt x="1242" y="2153"/>
                    </a:lnTo>
                    <a:lnTo>
                      <a:pt x="1193" y="2147"/>
                    </a:lnTo>
                    <a:lnTo>
                      <a:pt x="1148" y="2131"/>
                    </a:lnTo>
                    <a:lnTo>
                      <a:pt x="1108" y="2105"/>
                    </a:lnTo>
                    <a:lnTo>
                      <a:pt x="1074" y="2072"/>
                    </a:lnTo>
                    <a:lnTo>
                      <a:pt x="1049" y="2032"/>
                    </a:lnTo>
                    <a:lnTo>
                      <a:pt x="1033" y="1987"/>
                    </a:lnTo>
                    <a:lnTo>
                      <a:pt x="1027" y="1937"/>
                    </a:lnTo>
                    <a:lnTo>
                      <a:pt x="1033" y="1888"/>
                    </a:lnTo>
                    <a:lnTo>
                      <a:pt x="1049" y="1842"/>
                    </a:lnTo>
                    <a:lnTo>
                      <a:pt x="1074" y="1803"/>
                    </a:lnTo>
                    <a:lnTo>
                      <a:pt x="1108" y="1769"/>
                    </a:lnTo>
                    <a:lnTo>
                      <a:pt x="1148" y="1743"/>
                    </a:lnTo>
                    <a:lnTo>
                      <a:pt x="1193" y="1727"/>
                    </a:lnTo>
                    <a:lnTo>
                      <a:pt x="1242" y="1721"/>
                    </a:lnTo>
                    <a:close/>
                    <a:moveTo>
                      <a:pt x="2479" y="0"/>
                    </a:moveTo>
                    <a:lnTo>
                      <a:pt x="2566" y="6"/>
                    </a:lnTo>
                    <a:lnTo>
                      <a:pt x="2649" y="22"/>
                    </a:lnTo>
                    <a:lnTo>
                      <a:pt x="2732" y="47"/>
                    </a:lnTo>
                    <a:lnTo>
                      <a:pt x="2809" y="85"/>
                    </a:lnTo>
                    <a:lnTo>
                      <a:pt x="2887" y="131"/>
                    </a:lnTo>
                    <a:lnTo>
                      <a:pt x="2958" y="188"/>
                    </a:lnTo>
                    <a:lnTo>
                      <a:pt x="3027" y="251"/>
                    </a:lnTo>
                    <a:lnTo>
                      <a:pt x="3090" y="324"/>
                    </a:lnTo>
                    <a:lnTo>
                      <a:pt x="3156" y="281"/>
                    </a:lnTo>
                    <a:lnTo>
                      <a:pt x="3225" y="245"/>
                    </a:lnTo>
                    <a:lnTo>
                      <a:pt x="3298" y="216"/>
                    </a:lnTo>
                    <a:lnTo>
                      <a:pt x="3377" y="194"/>
                    </a:lnTo>
                    <a:lnTo>
                      <a:pt x="3460" y="180"/>
                    </a:lnTo>
                    <a:lnTo>
                      <a:pt x="3547" y="172"/>
                    </a:lnTo>
                    <a:lnTo>
                      <a:pt x="3625" y="172"/>
                    </a:lnTo>
                    <a:lnTo>
                      <a:pt x="3696" y="178"/>
                    </a:lnTo>
                    <a:lnTo>
                      <a:pt x="3759" y="190"/>
                    </a:lnTo>
                    <a:lnTo>
                      <a:pt x="3816" y="206"/>
                    </a:lnTo>
                    <a:lnTo>
                      <a:pt x="3868" y="226"/>
                    </a:lnTo>
                    <a:lnTo>
                      <a:pt x="3913" y="251"/>
                    </a:lnTo>
                    <a:lnTo>
                      <a:pt x="3953" y="277"/>
                    </a:lnTo>
                    <a:lnTo>
                      <a:pt x="3989" y="307"/>
                    </a:lnTo>
                    <a:lnTo>
                      <a:pt x="4018" y="338"/>
                    </a:lnTo>
                    <a:lnTo>
                      <a:pt x="4044" y="370"/>
                    </a:lnTo>
                    <a:lnTo>
                      <a:pt x="4066" y="402"/>
                    </a:lnTo>
                    <a:lnTo>
                      <a:pt x="4084" y="433"/>
                    </a:lnTo>
                    <a:lnTo>
                      <a:pt x="4097" y="463"/>
                    </a:lnTo>
                    <a:lnTo>
                      <a:pt x="4109" y="491"/>
                    </a:lnTo>
                    <a:lnTo>
                      <a:pt x="4117" y="516"/>
                    </a:lnTo>
                    <a:lnTo>
                      <a:pt x="4123" y="540"/>
                    </a:lnTo>
                    <a:lnTo>
                      <a:pt x="4127" y="558"/>
                    </a:lnTo>
                    <a:lnTo>
                      <a:pt x="4137" y="637"/>
                    </a:lnTo>
                    <a:lnTo>
                      <a:pt x="4137" y="720"/>
                    </a:lnTo>
                    <a:lnTo>
                      <a:pt x="4127" y="807"/>
                    </a:lnTo>
                    <a:lnTo>
                      <a:pt x="4107" y="896"/>
                    </a:lnTo>
                    <a:lnTo>
                      <a:pt x="4078" y="987"/>
                    </a:lnTo>
                    <a:lnTo>
                      <a:pt x="4040" y="1080"/>
                    </a:lnTo>
                    <a:lnTo>
                      <a:pt x="3995" y="1173"/>
                    </a:lnTo>
                    <a:lnTo>
                      <a:pt x="3941" y="1264"/>
                    </a:lnTo>
                    <a:lnTo>
                      <a:pt x="3880" y="1357"/>
                    </a:lnTo>
                    <a:lnTo>
                      <a:pt x="3813" y="1448"/>
                    </a:lnTo>
                    <a:lnTo>
                      <a:pt x="3741" y="1537"/>
                    </a:lnTo>
                    <a:lnTo>
                      <a:pt x="3729" y="1535"/>
                    </a:lnTo>
                    <a:lnTo>
                      <a:pt x="3718" y="1535"/>
                    </a:lnTo>
                    <a:lnTo>
                      <a:pt x="1242" y="1535"/>
                    </a:lnTo>
                    <a:lnTo>
                      <a:pt x="1211" y="1537"/>
                    </a:lnTo>
                    <a:lnTo>
                      <a:pt x="1140" y="1456"/>
                    </a:lnTo>
                    <a:lnTo>
                      <a:pt x="1074" y="1371"/>
                    </a:lnTo>
                    <a:lnTo>
                      <a:pt x="1015" y="1288"/>
                    </a:lnTo>
                    <a:lnTo>
                      <a:pt x="964" y="1203"/>
                    </a:lnTo>
                    <a:lnTo>
                      <a:pt x="916" y="1118"/>
                    </a:lnTo>
                    <a:lnTo>
                      <a:pt x="878" y="1033"/>
                    </a:lnTo>
                    <a:lnTo>
                      <a:pt x="847" y="948"/>
                    </a:lnTo>
                    <a:lnTo>
                      <a:pt x="823" y="865"/>
                    </a:lnTo>
                    <a:lnTo>
                      <a:pt x="807" y="784"/>
                    </a:lnTo>
                    <a:lnTo>
                      <a:pt x="799" y="706"/>
                    </a:lnTo>
                    <a:lnTo>
                      <a:pt x="801" y="629"/>
                    </a:lnTo>
                    <a:lnTo>
                      <a:pt x="813" y="556"/>
                    </a:lnTo>
                    <a:lnTo>
                      <a:pt x="817" y="538"/>
                    </a:lnTo>
                    <a:lnTo>
                      <a:pt x="825" y="514"/>
                    </a:lnTo>
                    <a:lnTo>
                      <a:pt x="835" y="489"/>
                    </a:lnTo>
                    <a:lnTo>
                      <a:pt x="847" y="461"/>
                    </a:lnTo>
                    <a:lnTo>
                      <a:pt x="861" y="431"/>
                    </a:lnTo>
                    <a:lnTo>
                      <a:pt x="880" y="400"/>
                    </a:lnTo>
                    <a:lnTo>
                      <a:pt x="902" y="368"/>
                    </a:lnTo>
                    <a:lnTo>
                      <a:pt x="928" y="336"/>
                    </a:lnTo>
                    <a:lnTo>
                      <a:pt x="960" y="307"/>
                    </a:lnTo>
                    <a:lnTo>
                      <a:pt x="995" y="277"/>
                    </a:lnTo>
                    <a:lnTo>
                      <a:pt x="1037" y="249"/>
                    </a:lnTo>
                    <a:lnTo>
                      <a:pt x="1084" y="226"/>
                    </a:lnTo>
                    <a:lnTo>
                      <a:pt x="1136" y="206"/>
                    </a:lnTo>
                    <a:lnTo>
                      <a:pt x="1195" y="190"/>
                    </a:lnTo>
                    <a:lnTo>
                      <a:pt x="1260" y="178"/>
                    </a:lnTo>
                    <a:lnTo>
                      <a:pt x="1334" y="172"/>
                    </a:lnTo>
                    <a:lnTo>
                      <a:pt x="1413" y="172"/>
                    </a:lnTo>
                    <a:lnTo>
                      <a:pt x="1502" y="180"/>
                    </a:lnTo>
                    <a:lnTo>
                      <a:pt x="1583" y="194"/>
                    </a:lnTo>
                    <a:lnTo>
                      <a:pt x="1662" y="216"/>
                    </a:lnTo>
                    <a:lnTo>
                      <a:pt x="1735" y="245"/>
                    </a:lnTo>
                    <a:lnTo>
                      <a:pt x="1804" y="281"/>
                    </a:lnTo>
                    <a:lnTo>
                      <a:pt x="1870" y="324"/>
                    </a:lnTo>
                    <a:lnTo>
                      <a:pt x="1933" y="251"/>
                    </a:lnTo>
                    <a:lnTo>
                      <a:pt x="2002" y="186"/>
                    </a:lnTo>
                    <a:lnTo>
                      <a:pt x="2073" y="131"/>
                    </a:lnTo>
                    <a:lnTo>
                      <a:pt x="2149" y="85"/>
                    </a:lnTo>
                    <a:lnTo>
                      <a:pt x="2228" y="47"/>
                    </a:lnTo>
                    <a:lnTo>
                      <a:pt x="2309" y="22"/>
                    </a:lnTo>
                    <a:lnTo>
                      <a:pt x="2394" y="4"/>
                    </a:lnTo>
                    <a:lnTo>
                      <a:pt x="2479" y="0"/>
                    </a:lnTo>
                    <a:close/>
                  </a:path>
                </a:pathLst>
              </a:custGeom>
              <a:solidFill>
                <a:srgbClr val="FFFFFF"/>
              </a:solidFill>
              <a:ln w="12700" cap="flat" cmpd="sng" algn="ctr">
                <a:noFill/>
                <a:prstDash val="solid"/>
              </a:ln>
              <a:effectLst/>
            </p:spPr>
            <p:txBody>
              <a:bodyPr lIns="84398" tIns="84398" rIns="84398" bIns="84398" rtlCol="0" anchor="ctr">
                <a:noAutofit/>
              </a:bodyPr>
              <a:lstStyle/>
              <a:p>
                <a:pPr marL="0" marR="0" lvl="0" indent="0" algn="ctr" defTabSz="913757"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2776"/>
                  </a:solidFill>
                  <a:effectLst/>
                  <a:uLnTx/>
                  <a:uFillTx/>
                  <a:latin typeface="Arial"/>
                  <a:sym typeface="Helvetica Light"/>
                </a:endParaRPr>
              </a:p>
            </p:txBody>
          </p:sp>
        </p:grpSp>
        <p:sp>
          <p:nvSpPr>
            <p:cNvPr id="28" name="Freeform 256"/>
            <p:cNvSpPr>
              <a:spLocks noChangeAspect="1"/>
            </p:cNvSpPr>
            <p:nvPr/>
          </p:nvSpPr>
          <p:spPr bwMode="auto">
            <a:xfrm>
              <a:off x="3356278" y="1647550"/>
              <a:ext cx="354096" cy="305156"/>
            </a:xfrm>
            <a:custGeom>
              <a:avLst/>
              <a:gdLst>
                <a:gd name="T0" fmla="*/ 96 w 104"/>
                <a:gd name="T1" fmla="*/ 53 h 90"/>
                <a:gd name="T2" fmla="*/ 89 w 104"/>
                <a:gd name="T3" fmla="*/ 57 h 90"/>
                <a:gd name="T4" fmla="*/ 74 w 104"/>
                <a:gd name="T5" fmla="*/ 57 h 90"/>
                <a:gd name="T6" fmla="*/ 63 w 104"/>
                <a:gd name="T7" fmla="*/ 34 h 90"/>
                <a:gd name="T8" fmla="*/ 54 w 104"/>
                <a:gd name="T9" fmla="*/ 67 h 90"/>
                <a:gd name="T10" fmla="*/ 48 w 104"/>
                <a:gd name="T11" fmla="*/ 1 h 90"/>
                <a:gd name="T12" fmla="*/ 40 w 104"/>
                <a:gd name="T13" fmla="*/ 0 h 90"/>
                <a:gd name="T14" fmla="*/ 25 w 104"/>
                <a:gd name="T15" fmla="*/ 57 h 90"/>
                <a:gd name="T16" fmla="*/ 0 w 104"/>
                <a:gd name="T17" fmla="*/ 57 h 90"/>
                <a:gd name="T18" fmla="*/ 0 w 104"/>
                <a:gd name="T19" fmla="*/ 65 h 90"/>
                <a:gd name="T20" fmla="*/ 31 w 104"/>
                <a:gd name="T21" fmla="*/ 65 h 90"/>
                <a:gd name="T22" fmla="*/ 42 w 104"/>
                <a:gd name="T23" fmla="*/ 24 h 90"/>
                <a:gd name="T24" fmla="*/ 48 w 104"/>
                <a:gd name="T25" fmla="*/ 89 h 90"/>
                <a:gd name="T26" fmla="*/ 56 w 104"/>
                <a:gd name="T27" fmla="*/ 90 h 90"/>
                <a:gd name="T28" fmla="*/ 65 w 104"/>
                <a:gd name="T29" fmla="*/ 56 h 90"/>
                <a:gd name="T30" fmla="*/ 70 w 104"/>
                <a:gd name="T31" fmla="*/ 65 h 90"/>
                <a:gd name="T32" fmla="*/ 89 w 104"/>
                <a:gd name="T33" fmla="*/ 65 h 90"/>
                <a:gd name="T34" fmla="*/ 96 w 104"/>
                <a:gd name="T35" fmla="*/ 69 h 90"/>
                <a:gd name="T36" fmla="*/ 104 w 104"/>
                <a:gd name="T37" fmla="*/ 61 h 90"/>
                <a:gd name="T38" fmla="*/ 96 w 104"/>
                <a:gd name="T39" fmla="*/ 5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90">
                  <a:moveTo>
                    <a:pt x="96" y="53"/>
                  </a:moveTo>
                  <a:cubicBezTo>
                    <a:pt x="93" y="53"/>
                    <a:pt x="90" y="55"/>
                    <a:pt x="89" y="57"/>
                  </a:cubicBezTo>
                  <a:cubicBezTo>
                    <a:pt x="74" y="57"/>
                    <a:pt x="74" y="57"/>
                    <a:pt x="74" y="57"/>
                  </a:cubicBezTo>
                  <a:cubicBezTo>
                    <a:pt x="63" y="34"/>
                    <a:pt x="63" y="34"/>
                    <a:pt x="63" y="34"/>
                  </a:cubicBezTo>
                  <a:cubicBezTo>
                    <a:pt x="54" y="67"/>
                    <a:pt x="54" y="67"/>
                    <a:pt x="54" y="67"/>
                  </a:cubicBezTo>
                  <a:cubicBezTo>
                    <a:pt x="48" y="1"/>
                    <a:pt x="48" y="1"/>
                    <a:pt x="48" y="1"/>
                  </a:cubicBezTo>
                  <a:cubicBezTo>
                    <a:pt x="40" y="0"/>
                    <a:pt x="40" y="0"/>
                    <a:pt x="40" y="0"/>
                  </a:cubicBezTo>
                  <a:cubicBezTo>
                    <a:pt x="25" y="57"/>
                    <a:pt x="25" y="57"/>
                    <a:pt x="25" y="57"/>
                  </a:cubicBezTo>
                  <a:cubicBezTo>
                    <a:pt x="0" y="57"/>
                    <a:pt x="0" y="57"/>
                    <a:pt x="0" y="57"/>
                  </a:cubicBezTo>
                  <a:cubicBezTo>
                    <a:pt x="0" y="65"/>
                    <a:pt x="0" y="65"/>
                    <a:pt x="0" y="65"/>
                  </a:cubicBezTo>
                  <a:cubicBezTo>
                    <a:pt x="31" y="65"/>
                    <a:pt x="31" y="65"/>
                    <a:pt x="31" y="65"/>
                  </a:cubicBezTo>
                  <a:cubicBezTo>
                    <a:pt x="42" y="24"/>
                    <a:pt x="42" y="24"/>
                    <a:pt x="42" y="24"/>
                  </a:cubicBezTo>
                  <a:cubicBezTo>
                    <a:pt x="48" y="89"/>
                    <a:pt x="48" y="89"/>
                    <a:pt x="48" y="89"/>
                  </a:cubicBezTo>
                  <a:cubicBezTo>
                    <a:pt x="56" y="90"/>
                    <a:pt x="56" y="90"/>
                    <a:pt x="56" y="90"/>
                  </a:cubicBezTo>
                  <a:cubicBezTo>
                    <a:pt x="65" y="56"/>
                    <a:pt x="65" y="56"/>
                    <a:pt x="65" y="56"/>
                  </a:cubicBezTo>
                  <a:cubicBezTo>
                    <a:pt x="70" y="65"/>
                    <a:pt x="70" y="65"/>
                    <a:pt x="70" y="65"/>
                  </a:cubicBezTo>
                  <a:cubicBezTo>
                    <a:pt x="89" y="65"/>
                    <a:pt x="89" y="65"/>
                    <a:pt x="89" y="65"/>
                  </a:cubicBezTo>
                  <a:cubicBezTo>
                    <a:pt x="91" y="67"/>
                    <a:pt x="93" y="69"/>
                    <a:pt x="96" y="69"/>
                  </a:cubicBezTo>
                  <a:cubicBezTo>
                    <a:pt x="100" y="69"/>
                    <a:pt x="104" y="65"/>
                    <a:pt x="104" y="61"/>
                  </a:cubicBezTo>
                  <a:cubicBezTo>
                    <a:pt x="104" y="57"/>
                    <a:pt x="100" y="53"/>
                    <a:pt x="96" y="53"/>
                  </a:cubicBezTo>
                </a:path>
              </a:pathLst>
            </a:custGeom>
            <a:solidFill>
              <a:srgbClr val="FFFFFF"/>
            </a:solidFill>
            <a:ln>
              <a:noFill/>
            </a:ln>
            <a:extLst/>
          </p:spPr>
          <p:txBody>
            <a:bodyPr vert="horz" wrap="square" lIns="84398" tIns="42199" rIns="84398" bIns="42199" numCol="1" anchor="t" anchorCtr="0" compatLnSpc="1">
              <a:prstTxWarp prst="textNoShape">
                <a:avLst/>
              </a:prstTxWarp>
            </a:bodyPr>
            <a:lstStyle/>
            <a:p>
              <a:pPr marL="0" marR="0" lvl="0" indent="0" algn="ctr" defTabSz="913757"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sym typeface="Helvetica Light"/>
              </a:endParaRPr>
            </a:p>
          </p:txBody>
        </p:sp>
        <p:sp>
          <p:nvSpPr>
            <p:cNvPr id="29" name="Chevron 28"/>
            <p:cNvSpPr/>
            <p:nvPr/>
          </p:nvSpPr>
          <p:spPr bwMode="gray">
            <a:xfrm rot="18946319">
              <a:off x="3344569" y="2373062"/>
              <a:ext cx="230130" cy="328280"/>
            </a:xfrm>
            <a:prstGeom prst="chevron">
              <a:avLst/>
            </a:prstGeom>
            <a:solidFill>
              <a:srgbClr val="FFFFFF"/>
            </a:solidFill>
            <a:ln w="9525" algn="ctr">
              <a:solidFill>
                <a:srgbClr val="000000"/>
              </a:solidFill>
              <a:round/>
              <a:headEnd/>
              <a:tailEnd/>
            </a:ln>
          </p:spPr>
          <p:txBody>
            <a:bodyPr wrap="none" rtlCol="0" anchor="ctr"/>
            <a:lstStyle/>
            <a:p>
              <a:pPr marL="0" marR="0" lvl="0" indent="0" algn="ctr" defTabSz="913757" eaLnBrk="0" fontAlgn="auto" latinLnBrk="0" hangingPunct="0">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66"/>
                </a:solidFill>
                <a:effectLst/>
                <a:uLnTx/>
                <a:uFillTx/>
                <a:latin typeface="Arial"/>
                <a:cs typeface="Arial" pitchFamily="34" charset="0"/>
                <a:sym typeface="Helvetica Light"/>
              </a:endParaRPr>
            </a:p>
          </p:txBody>
        </p:sp>
        <p:grpSp>
          <p:nvGrpSpPr>
            <p:cNvPr id="31" name="Group 30"/>
            <p:cNvGrpSpPr/>
            <p:nvPr/>
          </p:nvGrpSpPr>
          <p:grpSpPr>
            <a:xfrm>
              <a:off x="3422515" y="4419600"/>
              <a:ext cx="346026" cy="333725"/>
              <a:chOff x="2185477" y="5525527"/>
              <a:chExt cx="523177" cy="504582"/>
            </a:xfrm>
            <a:solidFill>
              <a:srgbClr val="FFFFFF"/>
            </a:solidFill>
          </p:grpSpPr>
          <p:sp>
            <p:nvSpPr>
              <p:cNvPr id="39" name="Freeform 33"/>
              <p:cNvSpPr>
                <a:spLocks noChangeAspect="1" noEditPoints="1"/>
              </p:cNvSpPr>
              <p:nvPr/>
            </p:nvSpPr>
            <p:spPr bwMode="auto">
              <a:xfrm>
                <a:off x="2234420" y="5525527"/>
                <a:ext cx="333534" cy="337026"/>
              </a:xfrm>
              <a:custGeom>
                <a:avLst/>
                <a:gdLst>
                  <a:gd name="T0" fmla="*/ 423 w 633"/>
                  <a:gd name="T1" fmla="*/ 324 h 621"/>
                  <a:gd name="T2" fmla="*/ 423 w 633"/>
                  <a:gd name="T3" fmla="*/ 324 h 621"/>
                  <a:gd name="T4" fmla="*/ 302 w 633"/>
                  <a:gd name="T5" fmla="*/ 415 h 621"/>
                  <a:gd name="T6" fmla="*/ 209 w 633"/>
                  <a:gd name="T7" fmla="*/ 295 h 621"/>
                  <a:gd name="T8" fmla="*/ 330 w 633"/>
                  <a:gd name="T9" fmla="*/ 205 h 621"/>
                  <a:gd name="T10" fmla="*/ 423 w 633"/>
                  <a:gd name="T11" fmla="*/ 324 h 621"/>
                  <a:gd name="T12" fmla="*/ 604 w 633"/>
                  <a:gd name="T13" fmla="*/ 310 h 621"/>
                  <a:gd name="T14" fmla="*/ 604 w 633"/>
                  <a:gd name="T15" fmla="*/ 310 h 621"/>
                  <a:gd name="T16" fmla="*/ 550 w 633"/>
                  <a:gd name="T17" fmla="*/ 261 h 621"/>
                  <a:gd name="T18" fmla="*/ 562 w 633"/>
                  <a:gd name="T19" fmla="*/ 171 h 621"/>
                  <a:gd name="T20" fmla="*/ 563 w 633"/>
                  <a:gd name="T21" fmla="*/ 170 h 621"/>
                  <a:gd name="T22" fmla="*/ 586 w 633"/>
                  <a:gd name="T23" fmla="*/ 147 h 621"/>
                  <a:gd name="T24" fmla="*/ 547 w 633"/>
                  <a:gd name="T25" fmla="*/ 96 h 621"/>
                  <a:gd name="T26" fmla="*/ 518 w 633"/>
                  <a:gd name="T27" fmla="*/ 111 h 621"/>
                  <a:gd name="T28" fmla="*/ 516 w 633"/>
                  <a:gd name="T29" fmla="*/ 112 h 621"/>
                  <a:gd name="T30" fmla="*/ 398 w 633"/>
                  <a:gd name="T31" fmla="*/ 64 h 621"/>
                  <a:gd name="T32" fmla="*/ 390 w 633"/>
                  <a:gd name="T33" fmla="*/ 35 h 621"/>
                  <a:gd name="T34" fmla="*/ 391 w 633"/>
                  <a:gd name="T35" fmla="*/ 34 h 621"/>
                  <a:gd name="T36" fmla="*/ 390 w 633"/>
                  <a:gd name="T37" fmla="*/ 7 h 621"/>
                  <a:gd name="T38" fmla="*/ 326 w 633"/>
                  <a:gd name="T39" fmla="*/ 0 h 621"/>
                  <a:gd name="T40" fmla="*/ 316 w 633"/>
                  <a:gd name="T41" fmla="*/ 30 h 621"/>
                  <a:gd name="T42" fmla="*/ 316 w 633"/>
                  <a:gd name="T43" fmla="*/ 30 h 621"/>
                  <a:gd name="T44" fmla="*/ 266 w 633"/>
                  <a:gd name="T45" fmla="*/ 80 h 621"/>
                  <a:gd name="T46" fmla="*/ 169 w 633"/>
                  <a:gd name="T47" fmla="*/ 62 h 621"/>
                  <a:gd name="T48" fmla="*/ 167 w 633"/>
                  <a:gd name="T49" fmla="*/ 60 h 621"/>
                  <a:gd name="T50" fmla="*/ 150 w 633"/>
                  <a:gd name="T51" fmla="*/ 45 h 621"/>
                  <a:gd name="T52" fmla="*/ 99 w 633"/>
                  <a:gd name="T53" fmla="*/ 83 h 621"/>
                  <a:gd name="T54" fmla="*/ 114 w 633"/>
                  <a:gd name="T55" fmla="*/ 111 h 621"/>
                  <a:gd name="T56" fmla="*/ 115 w 633"/>
                  <a:gd name="T57" fmla="*/ 114 h 621"/>
                  <a:gd name="T58" fmla="*/ 66 w 633"/>
                  <a:gd name="T59" fmla="*/ 230 h 621"/>
                  <a:gd name="T60" fmla="*/ 29 w 633"/>
                  <a:gd name="T61" fmla="*/ 237 h 621"/>
                  <a:gd name="T62" fmla="*/ 8 w 633"/>
                  <a:gd name="T63" fmla="*/ 237 h 621"/>
                  <a:gd name="T64" fmla="*/ 0 w 633"/>
                  <a:gd name="T65" fmla="*/ 300 h 621"/>
                  <a:gd name="T66" fmla="*/ 26 w 633"/>
                  <a:gd name="T67" fmla="*/ 308 h 621"/>
                  <a:gd name="T68" fmla="*/ 82 w 633"/>
                  <a:gd name="T69" fmla="*/ 359 h 621"/>
                  <a:gd name="T70" fmla="*/ 66 w 633"/>
                  <a:gd name="T71" fmla="*/ 453 h 621"/>
                  <a:gd name="T72" fmla="*/ 46 w 633"/>
                  <a:gd name="T73" fmla="*/ 472 h 621"/>
                  <a:gd name="T74" fmla="*/ 86 w 633"/>
                  <a:gd name="T75" fmla="*/ 523 h 621"/>
                  <a:gd name="T76" fmla="*/ 108 w 633"/>
                  <a:gd name="T77" fmla="*/ 511 h 621"/>
                  <a:gd name="T78" fmla="*/ 109 w 633"/>
                  <a:gd name="T79" fmla="*/ 510 h 621"/>
                  <a:gd name="T80" fmla="*/ 117 w 633"/>
                  <a:gd name="T81" fmla="*/ 507 h 621"/>
                  <a:gd name="T82" fmla="*/ 235 w 633"/>
                  <a:gd name="T83" fmla="*/ 555 h 621"/>
                  <a:gd name="T84" fmla="*/ 242 w 633"/>
                  <a:gd name="T85" fmla="*/ 588 h 621"/>
                  <a:gd name="T86" fmla="*/ 242 w 633"/>
                  <a:gd name="T87" fmla="*/ 588 h 621"/>
                  <a:gd name="T88" fmla="*/ 243 w 633"/>
                  <a:gd name="T89" fmla="*/ 612 h 621"/>
                  <a:gd name="T90" fmla="*/ 307 w 633"/>
                  <a:gd name="T91" fmla="*/ 621 h 621"/>
                  <a:gd name="T92" fmla="*/ 315 w 633"/>
                  <a:gd name="T93" fmla="*/ 596 h 621"/>
                  <a:gd name="T94" fmla="*/ 366 w 633"/>
                  <a:gd name="T95" fmla="*/ 540 h 621"/>
                  <a:gd name="T96" fmla="*/ 461 w 633"/>
                  <a:gd name="T97" fmla="*/ 554 h 621"/>
                  <a:gd name="T98" fmla="*/ 482 w 633"/>
                  <a:gd name="T99" fmla="*/ 574 h 621"/>
                  <a:gd name="T100" fmla="*/ 533 w 633"/>
                  <a:gd name="T101" fmla="*/ 536 h 621"/>
                  <a:gd name="T102" fmla="*/ 518 w 633"/>
                  <a:gd name="T103" fmla="*/ 507 h 621"/>
                  <a:gd name="T104" fmla="*/ 517 w 633"/>
                  <a:gd name="T105" fmla="*/ 506 h 621"/>
                  <a:gd name="T106" fmla="*/ 566 w 633"/>
                  <a:gd name="T107" fmla="*/ 389 h 621"/>
                  <a:gd name="T108" fmla="*/ 598 w 633"/>
                  <a:gd name="T109" fmla="*/ 383 h 621"/>
                  <a:gd name="T110" fmla="*/ 624 w 633"/>
                  <a:gd name="T111" fmla="*/ 382 h 621"/>
                  <a:gd name="T112" fmla="*/ 633 w 633"/>
                  <a:gd name="T113" fmla="*/ 319 h 621"/>
                  <a:gd name="T114" fmla="*/ 604 w 633"/>
                  <a:gd name="T115" fmla="*/ 3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2" y="588"/>
                    </a:ln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grpFill/>
              <a:ln w="0">
                <a:noFill/>
                <a:prstDash val="solid"/>
                <a:round/>
                <a:headEnd/>
                <a:tailEnd/>
              </a:ln>
            </p:spPr>
            <p:txBody>
              <a:bodyPr vert="horz" wrap="square" lIns="84398" tIns="42199" rIns="84398" bIns="42199" numCol="1" anchor="t" anchorCtr="0" compatLnSpc="1">
                <a:prstTxWarp prst="textNoShape">
                  <a:avLst/>
                </a:prstTxWarp>
              </a:bodyPr>
              <a:lstStyle/>
              <a:p>
                <a:pPr marL="0" marR="0" lvl="0" indent="0" algn="ctr" defTabSz="913757" eaLnBrk="1" fontAlgn="auto" latinLnBrk="0" hangingPunct="0">
                  <a:lnSpc>
                    <a:spcPct val="100000"/>
                  </a:lnSpc>
                  <a:spcBef>
                    <a:spcPts val="0"/>
                  </a:spcBef>
                  <a:spcAft>
                    <a:spcPts val="0"/>
                  </a:spcAft>
                  <a:buClrTx/>
                  <a:buSzTx/>
                  <a:buFontTx/>
                  <a:buNone/>
                  <a:tabLst/>
                  <a:defRPr/>
                </a:pPr>
                <a:endParaRPr kumimoji="0" lang="en-US" sz="1300" b="0" i="0" u="none" strike="noStrike" kern="0" cap="none" spc="0" normalizeH="0" baseline="0" noProof="0" dirty="0">
                  <a:ln>
                    <a:noFill/>
                  </a:ln>
                  <a:solidFill>
                    <a:srgbClr val="002776"/>
                  </a:solidFill>
                  <a:effectLst/>
                  <a:uLnTx/>
                  <a:uFillTx/>
                  <a:latin typeface="Arial"/>
                  <a:sym typeface="Helvetica Light"/>
                </a:endParaRPr>
              </a:p>
            </p:txBody>
          </p:sp>
          <p:sp>
            <p:nvSpPr>
              <p:cNvPr id="40" name="Freeform 33"/>
              <p:cNvSpPr>
                <a:spLocks noChangeAspect="1" noEditPoints="1"/>
              </p:cNvSpPr>
              <p:nvPr/>
            </p:nvSpPr>
            <p:spPr bwMode="auto">
              <a:xfrm>
                <a:off x="2536194" y="5733047"/>
                <a:ext cx="172460" cy="174267"/>
              </a:xfrm>
              <a:custGeom>
                <a:avLst/>
                <a:gdLst>
                  <a:gd name="T0" fmla="*/ 423 w 633"/>
                  <a:gd name="T1" fmla="*/ 324 h 621"/>
                  <a:gd name="T2" fmla="*/ 423 w 633"/>
                  <a:gd name="T3" fmla="*/ 324 h 621"/>
                  <a:gd name="T4" fmla="*/ 302 w 633"/>
                  <a:gd name="T5" fmla="*/ 415 h 621"/>
                  <a:gd name="T6" fmla="*/ 209 w 633"/>
                  <a:gd name="T7" fmla="*/ 295 h 621"/>
                  <a:gd name="T8" fmla="*/ 330 w 633"/>
                  <a:gd name="T9" fmla="*/ 205 h 621"/>
                  <a:gd name="T10" fmla="*/ 423 w 633"/>
                  <a:gd name="T11" fmla="*/ 324 h 621"/>
                  <a:gd name="T12" fmla="*/ 604 w 633"/>
                  <a:gd name="T13" fmla="*/ 310 h 621"/>
                  <a:gd name="T14" fmla="*/ 604 w 633"/>
                  <a:gd name="T15" fmla="*/ 310 h 621"/>
                  <a:gd name="T16" fmla="*/ 550 w 633"/>
                  <a:gd name="T17" fmla="*/ 261 h 621"/>
                  <a:gd name="T18" fmla="*/ 562 w 633"/>
                  <a:gd name="T19" fmla="*/ 171 h 621"/>
                  <a:gd name="T20" fmla="*/ 563 w 633"/>
                  <a:gd name="T21" fmla="*/ 170 h 621"/>
                  <a:gd name="T22" fmla="*/ 586 w 633"/>
                  <a:gd name="T23" fmla="*/ 147 h 621"/>
                  <a:gd name="T24" fmla="*/ 547 w 633"/>
                  <a:gd name="T25" fmla="*/ 96 h 621"/>
                  <a:gd name="T26" fmla="*/ 518 w 633"/>
                  <a:gd name="T27" fmla="*/ 111 h 621"/>
                  <a:gd name="T28" fmla="*/ 516 w 633"/>
                  <a:gd name="T29" fmla="*/ 112 h 621"/>
                  <a:gd name="T30" fmla="*/ 398 w 633"/>
                  <a:gd name="T31" fmla="*/ 64 h 621"/>
                  <a:gd name="T32" fmla="*/ 390 w 633"/>
                  <a:gd name="T33" fmla="*/ 35 h 621"/>
                  <a:gd name="T34" fmla="*/ 391 w 633"/>
                  <a:gd name="T35" fmla="*/ 34 h 621"/>
                  <a:gd name="T36" fmla="*/ 390 w 633"/>
                  <a:gd name="T37" fmla="*/ 7 h 621"/>
                  <a:gd name="T38" fmla="*/ 326 w 633"/>
                  <a:gd name="T39" fmla="*/ 0 h 621"/>
                  <a:gd name="T40" fmla="*/ 316 w 633"/>
                  <a:gd name="T41" fmla="*/ 30 h 621"/>
                  <a:gd name="T42" fmla="*/ 316 w 633"/>
                  <a:gd name="T43" fmla="*/ 30 h 621"/>
                  <a:gd name="T44" fmla="*/ 266 w 633"/>
                  <a:gd name="T45" fmla="*/ 80 h 621"/>
                  <a:gd name="T46" fmla="*/ 169 w 633"/>
                  <a:gd name="T47" fmla="*/ 62 h 621"/>
                  <a:gd name="T48" fmla="*/ 167 w 633"/>
                  <a:gd name="T49" fmla="*/ 60 h 621"/>
                  <a:gd name="T50" fmla="*/ 150 w 633"/>
                  <a:gd name="T51" fmla="*/ 45 h 621"/>
                  <a:gd name="T52" fmla="*/ 99 w 633"/>
                  <a:gd name="T53" fmla="*/ 83 h 621"/>
                  <a:gd name="T54" fmla="*/ 114 w 633"/>
                  <a:gd name="T55" fmla="*/ 111 h 621"/>
                  <a:gd name="T56" fmla="*/ 115 w 633"/>
                  <a:gd name="T57" fmla="*/ 114 h 621"/>
                  <a:gd name="T58" fmla="*/ 66 w 633"/>
                  <a:gd name="T59" fmla="*/ 230 h 621"/>
                  <a:gd name="T60" fmla="*/ 29 w 633"/>
                  <a:gd name="T61" fmla="*/ 237 h 621"/>
                  <a:gd name="T62" fmla="*/ 8 w 633"/>
                  <a:gd name="T63" fmla="*/ 237 h 621"/>
                  <a:gd name="T64" fmla="*/ 0 w 633"/>
                  <a:gd name="T65" fmla="*/ 300 h 621"/>
                  <a:gd name="T66" fmla="*/ 26 w 633"/>
                  <a:gd name="T67" fmla="*/ 308 h 621"/>
                  <a:gd name="T68" fmla="*/ 82 w 633"/>
                  <a:gd name="T69" fmla="*/ 359 h 621"/>
                  <a:gd name="T70" fmla="*/ 66 w 633"/>
                  <a:gd name="T71" fmla="*/ 453 h 621"/>
                  <a:gd name="T72" fmla="*/ 46 w 633"/>
                  <a:gd name="T73" fmla="*/ 472 h 621"/>
                  <a:gd name="T74" fmla="*/ 86 w 633"/>
                  <a:gd name="T75" fmla="*/ 523 h 621"/>
                  <a:gd name="T76" fmla="*/ 108 w 633"/>
                  <a:gd name="T77" fmla="*/ 511 h 621"/>
                  <a:gd name="T78" fmla="*/ 109 w 633"/>
                  <a:gd name="T79" fmla="*/ 510 h 621"/>
                  <a:gd name="T80" fmla="*/ 117 w 633"/>
                  <a:gd name="T81" fmla="*/ 507 h 621"/>
                  <a:gd name="T82" fmla="*/ 235 w 633"/>
                  <a:gd name="T83" fmla="*/ 555 h 621"/>
                  <a:gd name="T84" fmla="*/ 242 w 633"/>
                  <a:gd name="T85" fmla="*/ 588 h 621"/>
                  <a:gd name="T86" fmla="*/ 242 w 633"/>
                  <a:gd name="T87" fmla="*/ 588 h 621"/>
                  <a:gd name="T88" fmla="*/ 243 w 633"/>
                  <a:gd name="T89" fmla="*/ 612 h 621"/>
                  <a:gd name="T90" fmla="*/ 307 w 633"/>
                  <a:gd name="T91" fmla="*/ 621 h 621"/>
                  <a:gd name="T92" fmla="*/ 315 w 633"/>
                  <a:gd name="T93" fmla="*/ 596 h 621"/>
                  <a:gd name="T94" fmla="*/ 366 w 633"/>
                  <a:gd name="T95" fmla="*/ 540 h 621"/>
                  <a:gd name="T96" fmla="*/ 461 w 633"/>
                  <a:gd name="T97" fmla="*/ 554 h 621"/>
                  <a:gd name="T98" fmla="*/ 482 w 633"/>
                  <a:gd name="T99" fmla="*/ 574 h 621"/>
                  <a:gd name="T100" fmla="*/ 533 w 633"/>
                  <a:gd name="T101" fmla="*/ 536 h 621"/>
                  <a:gd name="T102" fmla="*/ 518 w 633"/>
                  <a:gd name="T103" fmla="*/ 507 h 621"/>
                  <a:gd name="T104" fmla="*/ 517 w 633"/>
                  <a:gd name="T105" fmla="*/ 506 h 621"/>
                  <a:gd name="T106" fmla="*/ 566 w 633"/>
                  <a:gd name="T107" fmla="*/ 389 h 621"/>
                  <a:gd name="T108" fmla="*/ 598 w 633"/>
                  <a:gd name="T109" fmla="*/ 383 h 621"/>
                  <a:gd name="T110" fmla="*/ 624 w 633"/>
                  <a:gd name="T111" fmla="*/ 382 h 621"/>
                  <a:gd name="T112" fmla="*/ 633 w 633"/>
                  <a:gd name="T113" fmla="*/ 319 h 621"/>
                  <a:gd name="T114" fmla="*/ 604 w 633"/>
                  <a:gd name="T115" fmla="*/ 3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2" y="588"/>
                    </a:ln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grpFill/>
              <a:ln w="0">
                <a:noFill/>
                <a:prstDash val="solid"/>
                <a:round/>
                <a:headEnd/>
                <a:tailEnd/>
              </a:ln>
            </p:spPr>
            <p:txBody>
              <a:bodyPr vert="horz" wrap="square" lIns="84398" tIns="42199" rIns="84398" bIns="42199" numCol="1" anchor="t" anchorCtr="0" compatLnSpc="1">
                <a:prstTxWarp prst="textNoShape">
                  <a:avLst/>
                </a:prstTxWarp>
              </a:bodyPr>
              <a:lstStyle/>
              <a:p>
                <a:pPr marL="0" marR="0" lvl="0" indent="0" algn="ctr" defTabSz="913757" eaLnBrk="1" fontAlgn="auto" latinLnBrk="0" hangingPunct="0">
                  <a:lnSpc>
                    <a:spcPct val="100000"/>
                  </a:lnSpc>
                  <a:spcBef>
                    <a:spcPts val="0"/>
                  </a:spcBef>
                  <a:spcAft>
                    <a:spcPts val="0"/>
                  </a:spcAft>
                  <a:buClrTx/>
                  <a:buSzTx/>
                  <a:buFontTx/>
                  <a:buNone/>
                  <a:tabLst/>
                  <a:defRPr/>
                </a:pPr>
                <a:endParaRPr kumimoji="0" lang="en-US" sz="1300" b="0" i="0" u="none" strike="noStrike" kern="0" cap="none" spc="0" normalizeH="0" baseline="0" noProof="0" dirty="0">
                  <a:ln>
                    <a:noFill/>
                  </a:ln>
                  <a:solidFill>
                    <a:srgbClr val="002776"/>
                  </a:solidFill>
                  <a:effectLst/>
                  <a:uLnTx/>
                  <a:uFillTx/>
                  <a:latin typeface="Arial"/>
                  <a:sym typeface="Helvetica Light"/>
                </a:endParaRPr>
              </a:p>
            </p:txBody>
          </p:sp>
          <p:sp>
            <p:nvSpPr>
              <p:cNvPr id="41" name="Freeform 33"/>
              <p:cNvSpPr>
                <a:spLocks noChangeAspect="1" noEditPoints="1"/>
              </p:cNvSpPr>
              <p:nvPr/>
            </p:nvSpPr>
            <p:spPr bwMode="auto">
              <a:xfrm>
                <a:off x="2382756" y="5855842"/>
                <a:ext cx="172460" cy="174267"/>
              </a:xfrm>
              <a:custGeom>
                <a:avLst/>
                <a:gdLst>
                  <a:gd name="T0" fmla="*/ 423 w 633"/>
                  <a:gd name="T1" fmla="*/ 324 h 621"/>
                  <a:gd name="T2" fmla="*/ 423 w 633"/>
                  <a:gd name="T3" fmla="*/ 324 h 621"/>
                  <a:gd name="T4" fmla="*/ 302 w 633"/>
                  <a:gd name="T5" fmla="*/ 415 h 621"/>
                  <a:gd name="T6" fmla="*/ 209 w 633"/>
                  <a:gd name="T7" fmla="*/ 295 h 621"/>
                  <a:gd name="T8" fmla="*/ 330 w 633"/>
                  <a:gd name="T9" fmla="*/ 205 h 621"/>
                  <a:gd name="T10" fmla="*/ 423 w 633"/>
                  <a:gd name="T11" fmla="*/ 324 h 621"/>
                  <a:gd name="T12" fmla="*/ 604 w 633"/>
                  <a:gd name="T13" fmla="*/ 310 h 621"/>
                  <a:gd name="T14" fmla="*/ 604 w 633"/>
                  <a:gd name="T15" fmla="*/ 310 h 621"/>
                  <a:gd name="T16" fmla="*/ 550 w 633"/>
                  <a:gd name="T17" fmla="*/ 261 h 621"/>
                  <a:gd name="T18" fmla="*/ 562 w 633"/>
                  <a:gd name="T19" fmla="*/ 171 h 621"/>
                  <a:gd name="T20" fmla="*/ 563 w 633"/>
                  <a:gd name="T21" fmla="*/ 170 h 621"/>
                  <a:gd name="T22" fmla="*/ 586 w 633"/>
                  <a:gd name="T23" fmla="*/ 147 h 621"/>
                  <a:gd name="T24" fmla="*/ 547 w 633"/>
                  <a:gd name="T25" fmla="*/ 96 h 621"/>
                  <a:gd name="T26" fmla="*/ 518 w 633"/>
                  <a:gd name="T27" fmla="*/ 111 h 621"/>
                  <a:gd name="T28" fmla="*/ 516 w 633"/>
                  <a:gd name="T29" fmla="*/ 112 h 621"/>
                  <a:gd name="T30" fmla="*/ 398 w 633"/>
                  <a:gd name="T31" fmla="*/ 64 h 621"/>
                  <a:gd name="T32" fmla="*/ 390 w 633"/>
                  <a:gd name="T33" fmla="*/ 35 h 621"/>
                  <a:gd name="T34" fmla="*/ 391 w 633"/>
                  <a:gd name="T35" fmla="*/ 34 h 621"/>
                  <a:gd name="T36" fmla="*/ 390 w 633"/>
                  <a:gd name="T37" fmla="*/ 7 h 621"/>
                  <a:gd name="T38" fmla="*/ 326 w 633"/>
                  <a:gd name="T39" fmla="*/ 0 h 621"/>
                  <a:gd name="T40" fmla="*/ 316 w 633"/>
                  <a:gd name="T41" fmla="*/ 30 h 621"/>
                  <a:gd name="T42" fmla="*/ 316 w 633"/>
                  <a:gd name="T43" fmla="*/ 30 h 621"/>
                  <a:gd name="T44" fmla="*/ 266 w 633"/>
                  <a:gd name="T45" fmla="*/ 80 h 621"/>
                  <a:gd name="T46" fmla="*/ 169 w 633"/>
                  <a:gd name="T47" fmla="*/ 62 h 621"/>
                  <a:gd name="T48" fmla="*/ 167 w 633"/>
                  <a:gd name="T49" fmla="*/ 60 h 621"/>
                  <a:gd name="T50" fmla="*/ 150 w 633"/>
                  <a:gd name="T51" fmla="*/ 45 h 621"/>
                  <a:gd name="T52" fmla="*/ 99 w 633"/>
                  <a:gd name="T53" fmla="*/ 83 h 621"/>
                  <a:gd name="T54" fmla="*/ 114 w 633"/>
                  <a:gd name="T55" fmla="*/ 111 h 621"/>
                  <a:gd name="T56" fmla="*/ 115 w 633"/>
                  <a:gd name="T57" fmla="*/ 114 h 621"/>
                  <a:gd name="T58" fmla="*/ 66 w 633"/>
                  <a:gd name="T59" fmla="*/ 230 h 621"/>
                  <a:gd name="T60" fmla="*/ 29 w 633"/>
                  <a:gd name="T61" fmla="*/ 237 h 621"/>
                  <a:gd name="T62" fmla="*/ 8 w 633"/>
                  <a:gd name="T63" fmla="*/ 237 h 621"/>
                  <a:gd name="T64" fmla="*/ 0 w 633"/>
                  <a:gd name="T65" fmla="*/ 300 h 621"/>
                  <a:gd name="T66" fmla="*/ 26 w 633"/>
                  <a:gd name="T67" fmla="*/ 308 h 621"/>
                  <a:gd name="T68" fmla="*/ 82 w 633"/>
                  <a:gd name="T69" fmla="*/ 359 h 621"/>
                  <a:gd name="T70" fmla="*/ 66 w 633"/>
                  <a:gd name="T71" fmla="*/ 453 h 621"/>
                  <a:gd name="T72" fmla="*/ 46 w 633"/>
                  <a:gd name="T73" fmla="*/ 472 h 621"/>
                  <a:gd name="T74" fmla="*/ 86 w 633"/>
                  <a:gd name="T75" fmla="*/ 523 h 621"/>
                  <a:gd name="T76" fmla="*/ 108 w 633"/>
                  <a:gd name="T77" fmla="*/ 511 h 621"/>
                  <a:gd name="T78" fmla="*/ 109 w 633"/>
                  <a:gd name="T79" fmla="*/ 510 h 621"/>
                  <a:gd name="T80" fmla="*/ 117 w 633"/>
                  <a:gd name="T81" fmla="*/ 507 h 621"/>
                  <a:gd name="T82" fmla="*/ 235 w 633"/>
                  <a:gd name="T83" fmla="*/ 555 h 621"/>
                  <a:gd name="T84" fmla="*/ 242 w 633"/>
                  <a:gd name="T85" fmla="*/ 588 h 621"/>
                  <a:gd name="T86" fmla="*/ 242 w 633"/>
                  <a:gd name="T87" fmla="*/ 588 h 621"/>
                  <a:gd name="T88" fmla="*/ 243 w 633"/>
                  <a:gd name="T89" fmla="*/ 612 h 621"/>
                  <a:gd name="T90" fmla="*/ 307 w 633"/>
                  <a:gd name="T91" fmla="*/ 621 h 621"/>
                  <a:gd name="T92" fmla="*/ 315 w 633"/>
                  <a:gd name="T93" fmla="*/ 596 h 621"/>
                  <a:gd name="T94" fmla="*/ 366 w 633"/>
                  <a:gd name="T95" fmla="*/ 540 h 621"/>
                  <a:gd name="T96" fmla="*/ 461 w 633"/>
                  <a:gd name="T97" fmla="*/ 554 h 621"/>
                  <a:gd name="T98" fmla="*/ 482 w 633"/>
                  <a:gd name="T99" fmla="*/ 574 h 621"/>
                  <a:gd name="T100" fmla="*/ 533 w 633"/>
                  <a:gd name="T101" fmla="*/ 536 h 621"/>
                  <a:gd name="T102" fmla="*/ 518 w 633"/>
                  <a:gd name="T103" fmla="*/ 507 h 621"/>
                  <a:gd name="T104" fmla="*/ 517 w 633"/>
                  <a:gd name="T105" fmla="*/ 506 h 621"/>
                  <a:gd name="T106" fmla="*/ 566 w 633"/>
                  <a:gd name="T107" fmla="*/ 389 h 621"/>
                  <a:gd name="T108" fmla="*/ 598 w 633"/>
                  <a:gd name="T109" fmla="*/ 383 h 621"/>
                  <a:gd name="T110" fmla="*/ 624 w 633"/>
                  <a:gd name="T111" fmla="*/ 382 h 621"/>
                  <a:gd name="T112" fmla="*/ 633 w 633"/>
                  <a:gd name="T113" fmla="*/ 319 h 621"/>
                  <a:gd name="T114" fmla="*/ 604 w 633"/>
                  <a:gd name="T115" fmla="*/ 3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2" y="588"/>
                    </a:ln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grpFill/>
              <a:ln w="0">
                <a:noFill/>
                <a:prstDash val="solid"/>
                <a:round/>
                <a:headEnd/>
                <a:tailEnd/>
              </a:ln>
            </p:spPr>
            <p:txBody>
              <a:bodyPr vert="horz" wrap="square" lIns="84398" tIns="42199" rIns="84398" bIns="42199" numCol="1" anchor="t" anchorCtr="0" compatLnSpc="1">
                <a:prstTxWarp prst="textNoShape">
                  <a:avLst/>
                </a:prstTxWarp>
              </a:bodyPr>
              <a:lstStyle/>
              <a:p>
                <a:pPr marL="0" marR="0" lvl="0" indent="0" algn="ctr" defTabSz="913757" eaLnBrk="1" fontAlgn="auto" latinLnBrk="0" hangingPunct="0">
                  <a:lnSpc>
                    <a:spcPct val="100000"/>
                  </a:lnSpc>
                  <a:spcBef>
                    <a:spcPts val="0"/>
                  </a:spcBef>
                  <a:spcAft>
                    <a:spcPts val="0"/>
                  </a:spcAft>
                  <a:buClrTx/>
                  <a:buSzTx/>
                  <a:buFontTx/>
                  <a:buNone/>
                  <a:tabLst/>
                  <a:defRPr/>
                </a:pPr>
                <a:endParaRPr kumimoji="0" lang="en-US" sz="1300" b="0" i="0" u="none" strike="noStrike" kern="0" cap="none" spc="0" normalizeH="0" baseline="0" noProof="0" dirty="0">
                  <a:ln>
                    <a:noFill/>
                  </a:ln>
                  <a:solidFill>
                    <a:srgbClr val="002776"/>
                  </a:solidFill>
                  <a:effectLst/>
                  <a:uLnTx/>
                  <a:uFillTx/>
                  <a:latin typeface="Arial"/>
                  <a:sym typeface="Helvetica Light"/>
                </a:endParaRPr>
              </a:p>
            </p:txBody>
          </p:sp>
          <p:sp>
            <p:nvSpPr>
              <p:cNvPr id="42" name="Freeform 33"/>
              <p:cNvSpPr>
                <a:spLocks noChangeAspect="1" noEditPoints="1"/>
              </p:cNvSpPr>
              <p:nvPr/>
            </p:nvSpPr>
            <p:spPr bwMode="auto">
              <a:xfrm>
                <a:off x="2185477" y="5825960"/>
                <a:ext cx="172460" cy="174267"/>
              </a:xfrm>
              <a:custGeom>
                <a:avLst/>
                <a:gdLst>
                  <a:gd name="T0" fmla="*/ 423 w 633"/>
                  <a:gd name="T1" fmla="*/ 324 h 621"/>
                  <a:gd name="T2" fmla="*/ 423 w 633"/>
                  <a:gd name="T3" fmla="*/ 324 h 621"/>
                  <a:gd name="T4" fmla="*/ 302 w 633"/>
                  <a:gd name="T5" fmla="*/ 415 h 621"/>
                  <a:gd name="T6" fmla="*/ 209 w 633"/>
                  <a:gd name="T7" fmla="*/ 295 h 621"/>
                  <a:gd name="T8" fmla="*/ 330 w 633"/>
                  <a:gd name="T9" fmla="*/ 205 h 621"/>
                  <a:gd name="T10" fmla="*/ 423 w 633"/>
                  <a:gd name="T11" fmla="*/ 324 h 621"/>
                  <a:gd name="T12" fmla="*/ 604 w 633"/>
                  <a:gd name="T13" fmla="*/ 310 h 621"/>
                  <a:gd name="T14" fmla="*/ 604 w 633"/>
                  <a:gd name="T15" fmla="*/ 310 h 621"/>
                  <a:gd name="T16" fmla="*/ 550 w 633"/>
                  <a:gd name="T17" fmla="*/ 261 h 621"/>
                  <a:gd name="T18" fmla="*/ 562 w 633"/>
                  <a:gd name="T19" fmla="*/ 171 h 621"/>
                  <a:gd name="T20" fmla="*/ 563 w 633"/>
                  <a:gd name="T21" fmla="*/ 170 h 621"/>
                  <a:gd name="T22" fmla="*/ 586 w 633"/>
                  <a:gd name="T23" fmla="*/ 147 h 621"/>
                  <a:gd name="T24" fmla="*/ 547 w 633"/>
                  <a:gd name="T25" fmla="*/ 96 h 621"/>
                  <a:gd name="T26" fmla="*/ 518 w 633"/>
                  <a:gd name="T27" fmla="*/ 111 h 621"/>
                  <a:gd name="T28" fmla="*/ 516 w 633"/>
                  <a:gd name="T29" fmla="*/ 112 h 621"/>
                  <a:gd name="T30" fmla="*/ 398 w 633"/>
                  <a:gd name="T31" fmla="*/ 64 h 621"/>
                  <a:gd name="T32" fmla="*/ 390 w 633"/>
                  <a:gd name="T33" fmla="*/ 35 h 621"/>
                  <a:gd name="T34" fmla="*/ 391 w 633"/>
                  <a:gd name="T35" fmla="*/ 34 h 621"/>
                  <a:gd name="T36" fmla="*/ 390 w 633"/>
                  <a:gd name="T37" fmla="*/ 7 h 621"/>
                  <a:gd name="T38" fmla="*/ 326 w 633"/>
                  <a:gd name="T39" fmla="*/ 0 h 621"/>
                  <a:gd name="T40" fmla="*/ 316 w 633"/>
                  <a:gd name="T41" fmla="*/ 30 h 621"/>
                  <a:gd name="T42" fmla="*/ 316 w 633"/>
                  <a:gd name="T43" fmla="*/ 30 h 621"/>
                  <a:gd name="T44" fmla="*/ 266 w 633"/>
                  <a:gd name="T45" fmla="*/ 80 h 621"/>
                  <a:gd name="T46" fmla="*/ 169 w 633"/>
                  <a:gd name="T47" fmla="*/ 62 h 621"/>
                  <a:gd name="T48" fmla="*/ 167 w 633"/>
                  <a:gd name="T49" fmla="*/ 60 h 621"/>
                  <a:gd name="T50" fmla="*/ 150 w 633"/>
                  <a:gd name="T51" fmla="*/ 45 h 621"/>
                  <a:gd name="T52" fmla="*/ 99 w 633"/>
                  <a:gd name="T53" fmla="*/ 83 h 621"/>
                  <a:gd name="T54" fmla="*/ 114 w 633"/>
                  <a:gd name="T55" fmla="*/ 111 h 621"/>
                  <a:gd name="T56" fmla="*/ 115 w 633"/>
                  <a:gd name="T57" fmla="*/ 114 h 621"/>
                  <a:gd name="T58" fmla="*/ 66 w 633"/>
                  <a:gd name="T59" fmla="*/ 230 h 621"/>
                  <a:gd name="T60" fmla="*/ 29 w 633"/>
                  <a:gd name="T61" fmla="*/ 237 h 621"/>
                  <a:gd name="T62" fmla="*/ 8 w 633"/>
                  <a:gd name="T63" fmla="*/ 237 h 621"/>
                  <a:gd name="T64" fmla="*/ 0 w 633"/>
                  <a:gd name="T65" fmla="*/ 300 h 621"/>
                  <a:gd name="T66" fmla="*/ 26 w 633"/>
                  <a:gd name="T67" fmla="*/ 308 h 621"/>
                  <a:gd name="T68" fmla="*/ 82 w 633"/>
                  <a:gd name="T69" fmla="*/ 359 h 621"/>
                  <a:gd name="T70" fmla="*/ 66 w 633"/>
                  <a:gd name="T71" fmla="*/ 453 h 621"/>
                  <a:gd name="T72" fmla="*/ 46 w 633"/>
                  <a:gd name="T73" fmla="*/ 472 h 621"/>
                  <a:gd name="T74" fmla="*/ 86 w 633"/>
                  <a:gd name="T75" fmla="*/ 523 h 621"/>
                  <a:gd name="T76" fmla="*/ 108 w 633"/>
                  <a:gd name="T77" fmla="*/ 511 h 621"/>
                  <a:gd name="T78" fmla="*/ 109 w 633"/>
                  <a:gd name="T79" fmla="*/ 510 h 621"/>
                  <a:gd name="T80" fmla="*/ 117 w 633"/>
                  <a:gd name="T81" fmla="*/ 507 h 621"/>
                  <a:gd name="T82" fmla="*/ 235 w 633"/>
                  <a:gd name="T83" fmla="*/ 555 h 621"/>
                  <a:gd name="T84" fmla="*/ 242 w 633"/>
                  <a:gd name="T85" fmla="*/ 588 h 621"/>
                  <a:gd name="T86" fmla="*/ 242 w 633"/>
                  <a:gd name="T87" fmla="*/ 588 h 621"/>
                  <a:gd name="T88" fmla="*/ 243 w 633"/>
                  <a:gd name="T89" fmla="*/ 612 h 621"/>
                  <a:gd name="T90" fmla="*/ 307 w 633"/>
                  <a:gd name="T91" fmla="*/ 621 h 621"/>
                  <a:gd name="T92" fmla="*/ 315 w 633"/>
                  <a:gd name="T93" fmla="*/ 596 h 621"/>
                  <a:gd name="T94" fmla="*/ 366 w 633"/>
                  <a:gd name="T95" fmla="*/ 540 h 621"/>
                  <a:gd name="T96" fmla="*/ 461 w 633"/>
                  <a:gd name="T97" fmla="*/ 554 h 621"/>
                  <a:gd name="T98" fmla="*/ 482 w 633"/>
                  <a:gd name="T99" fmla="*/ 574 h 621"/>
                  <a:gd name="T100" fmla="*/ 533 w 633"/>
                  <a:gd name="T101" fmla="*/ 536 h 621"/>
                  <a:gd name="T102" fmla="*/ 518 w 633"/>
                  <a:gd name="T103" fmla="*/ 507 h 621"/>
                  <a:gd name="T104" fmla="*/ 517 w 633"/>
                  <a:gd name="T105" fmla="*/ 506 h 621"/>
                  <a:gd name="T106" fmla="*/ 566 w 633"/>
                  <a:gd name="T107" fmla="*/ 389 h 621"/>
                  <a:gd name="T108" fmla="*/ 598 w 633"/>
                  <a:gd name="T109" fmla="*/ 383 h 621"/>
                  <a:gd name="T110" fmla="*/ 624 w 633"/>
                  <a:gd name="T111" fmla="*/ 382 h 621"/>
                  <a:gd name="T112" fmla="*/ 633 w 633"/>
                  <a:gd name="T113" fmla="*/ 319 h 621"/>
                  <a:gd name="T114" fmla="*/ 604 w 633"/>
                  <a:gd name="T115" fmla="*/ 3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2" y="588"/>
                    </a:ln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grpFill/>
              <a:ln w="0">
                <a:noFill/>
                <a:prstDash val="solid"/>
                <a:round/>
                <a:headEnd/>
                <a:tailEnd/>
              </a:ln>
            </p:spPr>
            <p:txBody>
              <a:bodyPr vert="horz" wrap="square" lIns="84398" tIns="42199" rIns="84398" bIns="42199" numCol="1" anchor="t" anchorCtr="0" compatLnSpc="1">
                <a:prstTxWarp prst="textNoShape">
                  <a:avLst/>
                </a:prstTxWarp>
              </a:bodyPr>
              <a:lstStyle/>
              <a:p>
                <a:pPr marL="0" marR="0" lvl="0" indent="0" algn="ctr" defTabSz="913757" eaLnBrk="1" fontAlgn="auto" latinLnBrk="0" hangingPunct="0">
                  <a:lnSpc>
                    <a:spcPct val="100000"/>
                  </a:lnSpc>
                  <a:spcBef>
                    <a:spcPts val="0"/>
                  </a:spcBef>
                  <a:spcAft>
                    <a:spcPts val="0"/>
                  </a:spcAft>
                  <a:buClrTx/>
                  <a:buSzTx/>
                  <a:buFontTx/>
                  <a:buNone/>
                  <a:tabLst/>
                  <a:defRPr/>
                </a:pPr>
                <a:endParaRPr kumimoji="0" lang="en-US" sz="1300" b="0" i="0" u="none" strike="noStrike" kern="0" cap="none" spc="0" normalizeH="0" baseline="0" noProof="0" dirty="0">
                  <a:ln>
                    <a:noFill/>
                  </a:ln>
                  <a:solidFill>
                    <a:srgbClr val="002776"/>
                  </a:solidFill>
                  <a:effectLst/>
                  <a:uLnTx/>
                  <a:uFillTx/>
                  <a:latin typeface="Arial"/>
                  <a:sym typeface="Helvetica Light"/>
                </a:endParaRPr>
              </a:p>
            </p:txBody>
          </p:sp>
        </p:grpSp>
        <p:grpSp>
          <p:nvGrpSpPr>
            <p:cNvPr id="32" name="Group 31"/>
            <p:cNvGrpSpPr/>
            <p:nvPr/>
          </p:nvGrpSpPr>
          <p:grpSpPr>
            <a:xfrm>
              <a:off x="5201553" y="3665798"/>
              <a:ext cx="772757" cy="392357"/>
              <a:chOff x="5201553" y="3665798"/>
              <a:chExt cx="772757" cy="392357"/>
            </a:xfrm>
          </p:grpSpPr>
          <p:sp>
            <p:nvSpPr>
              <p:cNvPr id="36" name="Rectangle 35"/>
              <p:cNvSpPr/>
              <p:nvPr/>
            </p:nvSpPr>
            <p:spPr>
              <a:xfrm>
                <a:off x="5201553" y="3954064"/>
                <a:ext cx="772757" cy="104091"/>
              </a:xfrm>
              <a:prstGeom prst="rect">
                <a:avLst/>
              </a:prstGeom>
            </p:spPr>
            <p:txBody>
              <a:bodyPr wrap="square" lIns="0" tIns="0" rIns="0" bIns="0">
                <a:spAutoFit/>
              </a:bodyPr>
              <a:lstStyle/>
              <a:p>
                <a:pPr marL="0" marR="0" lvl="0" indent="0" algn="ctr" defTabSz="913757" eaLnBrk="1" fontAlgn="auto" latinLnBrk="0" hangingPunct="0">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FFFFFF"/>
                    </a:solidFill>
                    <a:effectLst/>
                    <a:uLnTx/>
                    <a:uFillTx/>
                    <a:latin typeface="Arial"/>
                    <a:sym typeface="Helvetica Light"/>
                  </a:rPr>
                  <a:t>Shop / Buy</a:t>
                </a:r>
                <a:endParaRPr kumimoji="0" lang="en-US" sz="600" b="0" i="0" u="none" strike="noStrike" kern="0" cap="none" spc="0" normalizeH="0" baseline="0" noProof="0" dirty="0">
                  <a:ln>
                    <a:noFill/>
                  </a:ln>
                  <a:solidFill>
                    <a:srgbClr val="FFFFFF"/>
                  </a:solidFill>
                  <a:effectLst/>
                  <a:uLnTx/>
                  <a:uFillTx/>
                  <a:latin typeface="Arial"/>
                  <a:sym typeface="Helvetica Light"/>
                </a:endParaRPr>
              </a:p>
            </p:txBody>
          </p:sp>
          <p:sp>
            <p:nvSpPr>
              <p:cNvPr id="37" name="Freeform 125"/>
              <p:cNvSpPr>
                <a:spLocks noChangeAspect="1" noEditPoints="1"/>
              </p:cNvSpPr>
              <p:nvPr/>
            </p:nvSpPr>
            <p:spPr bwMode="auto">
              <a:xfrm>
                <a:off x="5630980" y="3732838"/>
                <a:ext cx="215702" cy="173884"/>
              </a:xfrm>
              <a:custGeom>
                <a:avLst/>
                <a:gdLst>
                  <a:gd name="T0" fmla="*/ 14 w 6396"/>
                  <a:gd name="T1" fmla="*/ 5156 h 5156"/>
                  <a:gd name="T2" fmla="*/ 6388 w 6396"/>
                  <a:gd name="T3" fmla="*/ 4489 h 5156"/>
                  <a:gd name="T4" fmla="*/ 3254 w 6396"/>
                  <a:gd name="T5" fmla="*/ 2520 h 5156"/>
                  <a:gd name="T6" fmla="*/ 3429 w 6396"/>
                  <a:gd name="T7" fmla="*/ 2436 h 5156"/>
                  <a:gd name="T8" fmla="*/ 3468 w 6396"/>
                  <a:gd name="T9" fmla="*/ 2324 h 5156"/>
                  <a:gd name="T10" fmla="*/ 3404 w 6396"/>
                  <a:gd name="T11" fmla="*/ 2201 h 5156"/>
                  <a:gd name="T12" fmla="*/ 3254 w 6396"/>
                  <a:gd name="T13" fmla="*/ 2116 h 5156"/>
                  <a:gd name="T14" fmla="*/ 2888 w 6396"/>
                  <a:gd name="T15" fmla="*/ 1336 h 5156"/>
                  <a:gd name="T16" fmla="*/ 2824 w 6396"/>
                  <a:gd name="T17" fmla="*/ 1457 h 5156"/>
                  <a:gd name="T18" fmla="*/ 2892 w 6396"/>
                  <a:gd name="T19" fmla="*/ 1575 h 5156"/>
                  <a:gd name="T20" fmla="*/ 3018 w 6396"/>
                  <a:gd name="T21" fmla="*/ 1643 h 5156"/>
                  <a:gd name="T22" fmla="*/ 3254 w 6396"/>
                  <a:gd name="T23" fmla="*/ 987 h 5156"/>
                  <a:gd name="T24" fmla="*/ 3473 w 6396"/>
                  <a:gd name="T25" fmla="*/ 1039 h 5156"/>
                  <a:gd name="T26" fmla="*/ 3706 w 6396"/>
                  <a:gd name="T27" fmla="*/ 1199 h 5156"/>
                  <a:gd name="T28" fmla="*/ 3409 w 6396"/>
                  <a:gd name="T29" fmla="*/ 1367 h 5156"/>
                  <a:gd name="T30" fmla="*/ 3254 w 6396"/>
                  <a:gd name="T31" fmla="*/ 1732 h 5156"/>
                  <a:gd name="T32" fmla="*/ 3613 w 6396"/>
                  <a:gd name="T33" fmla="*/ 1916 h 5156"/>
                  <a:gd name="T34" fmla="*/ 3764 w 6396"/>
                  <a:gd name="T35" fmla="*/ 2101 h 5156"/>
                  <a:gd name="T36" fmla="*/ 3793 w 6396"/>
                  <a:gd name="T37" fmla="*/ 2359 h 5156"/>
                  <a:gd name="T38" fmla="*/ 3708 w 6396"/>
                  <a:gd name="T39" fmla="*/ 2597 h 5156"/>
                  <a:gd name="T40" fmla="*/ 3499 w 6396"/>
                  <a:gd name="T41" fmla="*/ 2758 h 5156"/>
                  <a:gd name="T42" fmla="*/ 3254 w 6396"/>
                  <a:gd name="T43" fmla="*/ 3113 h 5156"/>
                  <a:gd name="T44" fmla="*/ 2851 w 6396"/>
                  <a:gd name="T45" fmla="*/ 2780 h 5156"/>
                  <a:gd name="T46" fmla="*/ 2579 w 6396"/>
                  <a:gd name="T47" fmla="*/ 2622 h 5156"/>
                  <a:gd name="T48" fmla="*/ 2758 w 6396"/>
                  <a:gd name="T49" fmla="*/ 2331 h 5156"/>
                  <a:gd name="T50" fmla="*/ 2952 w 6396"/>
                  <a:gd name="T51" fmla="*/ 2489 h 5156"/>
                  <a:gd name="T52" fmla="*/ 2804 w 6396"/>
                  <a:gd name="T53" fmla="*/ 1926 h 5156"/>
                  <a:gd name="T54" fmla="*/ 2562 w 6396"/>
                  <a:gd name="T55" fmla="*/ 1738 h 5156"/>
                  <a:gd name="T56" fmla="*/ 2490 w 6396"/>
                  <a:gd name="T57" fmla="*/ 1486 h 5156"/>
                  <a:gd name="T58" fmla="*/ 2570 w 6396"/>
                  <a:gd name="T59" fmla="*/ 1232 h 5156"/>
                  <a:gd name="T60" fmla="*/ 2764 w 6396"/>
                  <a:gd name="T61" fmla="*/ 1067 h 5156"/>
                  <a:gd name="T62" fmla="*/ 3018 w 6396"/>
                  <a:gd name="T63" fmla="*/ 809 h 5156"/>
                  <a:gd name="T64" fmla="*/ 1191 w 6396"/>
                  <a:gd name="T65" fmla="*/ 688 h 5156"/>
                  <a:gd name="T66" fmla="*/ 944 w 6396"/>
                  <a:gd name="T67" fmla="*/ 1018 h 5156"/>
                  <a:gd name="T68" fmla="*/ 593 w 6396"/>
                  <a:gd name="T69" fmla="*/ 1235 h 5156"/>
                  <a:gd name="T70" fmla="*/ 500 w 6396"/>
                  <a:gd name="T71" fmla="*/ 2537 h 5156"/>
                  <a:gd name="T72" fmla="*/ 892 w 6396"/>
                  <a:gd name="T73" fmla="*/ 2741 h 5156"/>
                  <a:gd name="T74" fmla="*/ 1173 w 6396"/>
                  <a:gd name="T75" fmla="*/ 3076 h 5156"/>
                  <a:gd name="T76" fmla="*/ 5110 w 6396"/>
                  <a:gd name="T77" fmla="*/ 3393 h 5156"/>
                  <a:gd name="T78" fmla="*/ 5281 w 6396"/>
                  <a:gd name="T79" fmla="*/ 2983 h 5156"/>
                  <a:gd name="T80" fmla="*/ 5593 w 6396"/>
                  <a:gd name="T81" fmla="*/ 2675 h 5156"/>
                  <a:gd name="T82" fmla="*/ 6006 w 6396"/>
                  <a:gd name="T83" fmla="*/ 2512 h 5156"/>
                  <a:gd name="T84" fmla="*/ 5708 w 6396"/>
                  <a:gd name="T85" fmla="*/ 1193 h 5156"/>
                  <a:gd name="T86" fmla="*/ 5380 w 6396"/>
                  <a:gd name="T87" fmla="*/ 944 h 5156"/>
                  <a:gd name="T88" fmla="*/ 5163 w 6396"/>
                  <a:gd name="T89" fmla="*/ 593 h 5156"/>
                  <a:gd name="T90" fmla="*/ 194 w 6396"/>
                  <a:gd name="T91" fmla="*/ 0 h 5156"/>
                  <a:gd name="T92" fmla="*/ 6322 w 6396"/>
                  <a:gd name="T93" fmla="*/ 42 h 5156"/>
                  <a:gd name="T94" fmla="*/ 6396 w 6396"/>
                  <a:gd name="T95" fmla="*/ 194 h 5156"/>
                  <a:gd name="T96" fmla="*/ 6353 w 6396"/>
                  <a:gd name="T97" fmla="*/ 3709 h 5156"/>
                  <a:gd name="T98" fmla="*/ 6202 w 6396"/>
                  <a:gd name="T99" fmla="*/ 3783 h 5156"/>
                  <a:gd name="T100" fmla="*/ 74 w 6396"/>
                  <a:gd name="T101" fmla="*/ 3740 h 5156"/>
                  <a:gd name="T102" fmla="*/ 0 w 6396"/>
                  <a:gd name="T103" fmla="*/ 3589 h 5156"/>
                  <a:gd name="T104" fmla="*/ 43 w 6396"/>
                  <a:gd name="T105" fmla="*/ 71 h 5156"/>
                  <a:gd name="T106" fmla="*/ 194 w 6396"/>
                  <a:gd name="T107" fmla="*/ 0 h 5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96" h="5156">
                    <a:moveTo>
                      <a:pt x="14" y="4768"/>
                    </a:moveTo>
                    <a:lnTo>
                      <a:pt x="6388" y="4768"/>
                    </a:lnTo>
                    <a:lnTo>
                      <a:pt x="6388" y="5156"/>
                    </a:lnTo>
                    <a:lnTo>
                      <a:pt x="14" y="5156"/>
                    </a:lnTo>
                    <a:lnTo>
                      <a:pt x="14" y="4768"/>
                    </a:lnTo>
                    <a:close/>
                    <a:moveTo>
                      <a:pt x="14" y="4099"/>
                    </a:moveTo>
                    <a:lnTo>
                      <a:pt x="6388" y="4099"/>
                    </a:lnTo>
                    <a:lnTo>
                      <a:pt x="6388" y="4489"/>
                    </a:lnTo>
                    <a:lnTo>
                      <a:pt x="14" y="4489"/>
                    </a:lnTo>
                    <a:lnTo>
                      <a:pt x="14" y="4099"/>
                    </a:lnTo>
                    <a:close/>
                    <a:moveTo>
                      <a:pt x="3254" y="2116"/>
                    </a:moveTo>
                    <a:lnTo>
                      <a:pt x="3254" y="2520"/>
                    </a:lnTo>
                    <a:lnTo>
                      <a:pt x="3332" y="2498"/>
                    </a:lnTo>
                    <a:lnTo>
                      <a:pt x="3369" y="2483"/>
                    </a:lnTo>
                    <a:lnTo>
                      <a:pt x="3402" y="2461"/>
                    </a:lnTo>
                    <a:lnTo>
                      <a:pt x="3429" y="2436"/>
                    </a:lnTo>
                    <a:lnTo>
                      <a:pt x="3450" y="2405"/>
                    </a:lnTo>
                    <a:lnTo>
                      <a:pt x="3460" y="2382"/>
                    </a:lnTo>
                    <a:lnTo>
                      <a:pt x="3466" y="2353"/>
                    </a:lnTo>
                    <a:lnTo>
                      <a:pt x="3468" y="2324"/>
                    </a:lnTo>
                    <a:lnTo>
                      <a:pt x="3464" y="2289"/>
                    </a:lnTo>
                    <a:lnTo>
                      <a:pt x="3452" y="2258"/>
                    </a:lnTo>
                    <a:lnTo>
                      <a:pt x="3431" y="2229"/>
                    </a:lnTo>
                    <a:lnTo>
                      <a:pt x="3404" y="2201"/>
                    </a:lnTo>
                    <a:lnTo>
                      <a:pt x="3367" y="2178"/>
                    </a:lnTo>
                    <a:lnTo>
                      <a:pt x="3336" y="2159"/>
                    </a:lnTo>
                    <a:lnTo>
                      <a:pt x="3299" y="2137"/>
                    </a:lnTo>
                    <a:lnTo>
                      <a:pt x="3254" y="2116"/>
                    </a:lnTo>
                    <a:close/>
                    <a:moveTo>
                      <a:pt x="3018" y="1286"/>
                    </a:moveTo>
                    <a:lnTo>
                      <a:pt x="2948" y="1305"/>
                    </a:lnTo>
                    <a:lnTo>
                      <a:pt x="2917" y="1319"/>
                    </a:lnTo>
                    <a:lnTo>
                      <a:pt x="2888" y="1336"/>
                    </a:lnTo>
                    <a:lnTo>
                      <a:pt x="2863" y="1360"/>
                    </a:lnTo>
                    <a:lnTo>
                      <a:pt x="2841" y="1387"/>
                    </a:lnTo>
                    <a:lnTo>
                      <a:pt x="2828" y="1420"/>
                    </a:lnTo>
                    <a:lnTo>
                      <a:pt x="2824" y="1457"/>
                    </a:lnTo>
                    <a:lnTo>
                      <a:pt x="2828" y="1491"/>
                    </a:lnTo>
                    <a:lnTo>
                      <a:pt x="2843" y="1522"/>
                    </a:lnTo>
                    <a:lnTo>
                      <a:pt x="2864" y="1550"/>
                    </a:lnTo>
                    <a:lnTo>
                      <a:pt x="2892" y="1575"/>
                    </a:lnTo>
                    <a:lnTo>
                      <a:pt x="2921" y="1596"/>
                    </a:lnTo>
                    <a:lnTo>
                      <a:pt x="2954" y="1614"/>
                    </a:lnTo>
                    <a:lnTo>
                      <a:pt x="2987" y="1629"/>
                    </a:lnTo>
                    <a:lnTo>
                      <a:pt x="3018" y="1643"/>
                    </a:lnTo>
                    <a:lnTo>
                      <a:pt x="3018" y="1286"/>
                    </a:lnTo>
                    <a:close/>
                    <a:moveTo>
                      <a:pt x="3018" y="809"/>
                    </a:moveTo>
                    <a:lnTo>
                      <a:pt x="3254" y="809"/>
                    </a:lnTo>
                    <a:lnTo>
                      <a:pt x="3254" y="987"/>
                    </a:lnTo>
                    <a:lnTo>
                      <a:pt x="3311" y="995"/>
                    </a:lnTo>
                    <a:lnTo>
                      <a:pt x="3363" y="1005"/>
                    </a:lnTo>
                    <a:lnTo>
                      <a:pt x="3409" y="1016"/>
                    </a:lnTo>
                    <a:lnTo>
                      <a:pt x="3473" y="1039"/>
                    </a:lnTo>
                    <a:lnTo>
                      <a:pt x="3534" y="1069"/>
                    </a:lnTo>
                    <a:lnTo>
                      <a:pt x="3592" y="1105"/>
                    </a:lnTo>
                    <a:lnTo>
                      <a:pt x="3648" y="1148"/>
                    </a:lnTo>
                    <a:lnTo>
                      <a:pt x="3706" y="1199"/>
                    </a:lnTo>
                    <a:lnTo>
                      <a:pt x="3770" y="1257"/>
                    </a:lnTo>
                    <a:lnTo>
                      <a:pt x="3539" y="1484"/>
                    </a:lnTo>
                    <a:lnTo>
                      <a:pt x="3475" y="1425"/>
                    </a:lnTo>
                    <a:lnTo>
                      <a:pt x="3409" y="1367"/>
                    </a:lnTo>
                    <a:lnTo>
                      <a:pt x="3361" y="1334"/>
                    </a:lnTo>
                    <a:lnTo>
                      <a:pt x="3309" y="1309"/>
                    </a:lnTo>
                    <a:lnTo>
                      <a:pt x="3254" y="1292"/>
                    </a:lnTo>
                    <a:lnTo>
                      <a:pt x="3254" y="1732"/>
                    </a:lnTo>
                    <a:lnTo>
                      <a:pt x="3349" y="1771"/>
                    </a:lnTo>
                    <a:lnTo>
                      <a:pt x="3442" y="1813"/>
                    </a:lnTo>
                    <a:lnTo>
                      <a:pt x="3530" y="1862"/>
                    </a:lnTo>
                    <a:lnTo>
                      <a:pt x="3613" y="1916"/>
                    </a:lnTo>
                    <a:lnTo>
                      <a:pt x="3662" y="1957"/>
                    </a:lnTo>
                    <a:lnTo>
                      <a:pt x="3704" y="2000"/>
                    </a:lnTo>
                    <a:lnTo>
                      <a:pt x="3737" y="2048"/>
                    </a:lnTo>
                    <a:lnTo>
                      <a:pt x="3764" y="2101"/>
                    </a:lnTo>
                    <a:lnTo>
                      <a:pt x="3782" y="2159"/>
                    </a:lnTo>
                    <a:lnTo>
                      <a:pt x="3793" y="2219"/>
                    </a:lnTo>
                    <a:lnTo>
                      <a:pt x="3797" y="2287"/>
                    </a:lnTo>
                    <a:lnTo>
                      <a:pt x="3793" y="2359"/>
                    </a:lnTo>
                    <a:lnTo>
                      <a:pt x="3784" y="2427"/>
                    </a:lnTo>
                    <a:lnTo>
                      <a:pt x="3766" y="2489"/>
                    </a:lnTo>
                    <a:lnTo>
                      <a:pt x="3741" y="2545"/>
                    </a:lnTo>
                    <a:lnTo>
                      <a:pt x="3708" y="2597"/>
                    </a:lnTo>
                    <a:lnTo>
                      <a:pt x="3669" y="2646"/>
                    </a:lnTo>
                    <a:lnTo>
                      <a:pt x="3623" y="2686"/>
                    </a:lnTo>
                    <a:lnTo>
                      <a:pt x="3565" y="2725"/>
                    </a:lnTo>
                    <a:lnTo>
                      <a:pt x="3499" y="2758"/>
                    </a:lnTo>
                    <a:lnTo>
                      <a:pt x="3425" y="2783"/>
                    </a:lnTo>
                    <a:lnTo>
                      <a:pt x="3344" y="2803"/>
                    </a:lnTo>
                    <a:lnTo>
                      <a:pt x="3254" y="2814"/>
                    </a:lnTo>
                    <a:lnTo>
                      <a:pt x="3254" y="3113"/>
                    </a:lnTo>
                    <a:lnTo>
                      <a:pt x="3018" y="3113"/>
                    </a:lnTo>
                    <a:lnTo>
                      <a:pt x="3018" y="2813"/>
                    </a:lnTo>
                    <a:lnTo>
                      <a:pt x="2930" y="2799"/>
                    </a:lnTo>
                    <a:lnTo>
                      <a:pt x="2851" y="2780"/>
                    </a:lnTo>
                    <a:lnTo>
                      <a:pt x="2775" y="2750"/>
                    </a:lnTo>
                    <a:lnTo>
                      <a:pt x="2705" y="2717"/>
                    </a:lnTo>
                    <a:lnTo>
                      <a:pt x="2641" y="2675"/>
                    </a:lnTo>
                    <a:lnTo>
                      <a:pt x="2579" y="2622"/>
                    </a:lnTo>
                    <a:lnTo>
                      <a:pt x="2521" y="2562"/>
                    </a:lnTo>
                    <a:lnTo>
                      <a:pt x="2463" y="2492"/>
                    </a:lnTo>
                    <a:lnTo>
                      <a:pt x="2719" y="2273"/>
                    </a:lnTo>
                    <a:lnTo>
                      <a:pt x="2758" y="2331"/>
                    </a:lnTo>
                    <a:lnTo>
                      <a:pt x="2799" y="2380"/>
                    </a:lnTo>
                    <a:lnTo>
                      <a:pt x="2843" y="2423"/>
                    </a:lnTo>
                    <a:lnTo>
                      <a:pt x="2896" y="2459"/>
                    </a:lnTo>
                    <a:lnTo>
                      <a:pt x="2952" y="2489"/>
                    </a:lnTo>
                    <a:lnTo>
                      <a:pt x="3018" y="2510"/>
                    </a:lnTo>
                    <a:lnTo>
                      <a:pt x="3018" y="2023"/>
                    </a:lnTo>
                    <a:lnTo>
                      <a:pt x="2903" y="1974"/>
                    </a:lnTo>
                    <a:lnTo>
                      <a:pt x="2804" y="1926"/>
                    </a:lnTo>
                    <a:lnTo>
                      <a:pt x="2719" y="1879"/>
                    </a:lnTo>
                    <a:lnTo>
                      <a:pt x="2649" y="1831"/>
                    </a:lnTo>
                    <a:lnTo>
                      <a:pt x="2601" y="1788"/>
                    </a:lnTo>
                    <a:lnTo>
                      <a:pt x="2562" y="1738"/>
                    </a:lnTo>
                    <a:lnTo>
                      <a:pt x="2531" y="1684"/>
                    </a:lnTo>
                    <a:lnTo>
                      <a:pt x="2510" y="1623"/>
                    </a:lnTo>
                    <a:lnTo>
                      <a:pt x="2496" y="1557"/>
                    </a:lnTo>
                    <a:lnTo>
                      <a:pt x="2490" y="1486"/>
                    </a:lnTo>
                    <a:lnTo>
                      <a:pt x="2496" y="1414"/>
                    </a:lnTo>
                    <a:lnTo>
                      <a:pt x="2512" y="1348"/>
                    </a:lnTo>
                    <a:lnTo>
                      <a:pt x="2537" y="1288"/>
                    </a:lnTo>
                    <a:lnTo>
                      <a:pt x="2570" y="1232"/>
                    </a:lnTo>
                    <a:lnTo>
                      <a:pt x="2610" y="1183"/>
                    </a:lnTo>
                    <a:lnTo>
                      <a:pt x="2655" y="1138"/>
                    </a:lnTo>
                    <a:lnTo>
                      <a:pt x="2707" y="1100"/>
                    </a:lnTo>
                    <a:lnTo>
                      <a:pt x="2764" y="1067"/>
                    </a:lnTo>
                    <a:lnTo>
                      <a:pt x="2824" y="1039"/>
                    </a:lnTo>
                    <a:lnTo>
                      <a:pt x="2921" y="1008"/>
                    </a:lnTo>
                    <a:lnTo>
                      <a:pt x="3018" y="989"/>
                    </a:lnTo>
                    <a:lnTo>
                      <a:pt x="3018" y="809"/>
                    </a:lnTo>
                    <a:close/>
                    <a:moveTo>
                      <a:pt x="1290" y="390"/>
                    </a:moveTo>
                    <a:lnTo>
                      <a:pt x="1266" y="492"/>
                    </a:lnTo>
                    <a:lnTo>
                      <a:pt x="1233" y="593"/>
                    </a:lnTo>
                    <a:lnTo>
                      <a:pt x="1191" y="688"/>
                    </a:lnTo>
                    <a:lnTo>
                      <a:pt x="1140" y="779"/>
                    </a:lnTo>
                    <a:lnTo>
                      <a:pt x="1082" y="865"/>
                    </a:lnTo>
                    <a:lnTo>
                      <a:pt x="1016" y="944"/>
                    </a:lnTo>
                    <a:lnTo>
                      <a:pt x="944" y="1018"/>
                    </a:lnTo>
                    <a:lnTo>
                      <a:pt x="865" y="1084"/>
                    </a:lnTo>
                    <a:lnTo>
                      <a:pt x="780" y="1142"/>
                    </a:lnTo>
                    <a:lnTo>
                      <a:pt x="688" y="1193"/>
                    </a:lnTo>
                    <a:lnTo>
                      <a:pt x="593" y="1235"/>
                    </a:lnTo>
                    <a:lnTo>
                      <a:pt x="493" y="1268"/>
                    </a:lnTo>
                    <a:lnTo>
                      <a:pt x="390" y="1292"/>
                    </a:lnTo>
                    <a:lnTo>
                      <a:pt x="390" y="2512"/>
                    </a:lnTo>
                    <a:lnTo>
                      <a:pt x="500" y="2537"/>
                    </a:lnTo>
                    <a:lnTo>
                      <a:pt x="607" y="2574"/>
                    </a:lnTo>
                    <a:lnTo>
                      <a:pt x="708" y="2620"/>
                    </a:lnTo>
                    <a:lnTo>
                      <a:pt x="803" y="2675"/>
                    </a:lnTo>
                    <a:lnTo>
                      <a:pt x="892" y="2741"/>
                    </a:lnTo>
                    <a:lnTo>
                      <a:pt x="976" y="2814"/>
                    </a:lnTo>
                    <a:lnTo>
                      <a:pt x="1049" y="2894"/>
                    </a:lnTo>
                    <a:lnTo>
                      <a:pt x="1115" y="2983"/>
                    </a:lnTo>
                    <a:lnTo>
                      <a:pt x="1173" y="3076"/>
                    </a:lnTo>
                    <a:lnTo>
                      <a:pt x="1220" y="3177"/>
                    </a:lnTo>
                    <a:lnTo>
                      <a:pt x="1259" y="3282"/>
                    </a:lnTo>
                    <a:lnTo>
                      <a:pt x="1286" y="3393"/>
                    </a:lnTo>
                    <a:lnTo>
                      <a:pt x="5110" y="3393"/>
                    </a:lnTo>
                    <a:lnTo>
                      <a:pt x="5137" y="3282"/>
                    </a:lnTo>
                    <a:lnTo>
                      <a:pt x="5176" y="3177"/>
                    </a:lnTo>
                    <a:lnTo>
                      <a:pt x="5223" y="3076"/>
                    </a:lnTo>
                    <a:lnTo>
                      <a:pt x="5281" y="2983"/>
                    </a:lnTo>
                    <a:lnTo>
                      <a:pt x="5347" y="2894"/>
                    </a:lnTo>
                    <a:lnTo>
                      <a:pt x="5423" y="2814"/>
                    </a:lnTo>
                    <a:lnTo>
                      <a:pt x="5504" y="2741"/>
                    </a:lnTo>
                    <a:lnTo>
                      <a:pt x="5593" y="2675"/>
                    </a:lnTo>
                    <a:lnTo>
                      <a:pt x="5688" y="2620"/>
                    </a:lnTo>
                    <a:lnTo>
                      <a:pt x="5789" y="2574"/>
                    </a:lnTo>
                    <a:lnTo>
                      <a:pt x="5896" y="2537"/>
                    </a:lnTo>
                    <a:lnTo>
                      <a:pt x="6006" y="2512"/>
                    </a:lnTo>
                    <a:lnTo>
                      <a:pt x="6006" y="1292"/>
                    </a:lnTo>
                    <a:lnTo>
                      <a:pt x="5904" y="1268"/>
                    </a:lnTo>
                    <a:lnTo>
                      <a:pt x="5803" y="1235"/>
                    </a:lnTo>
                    <a:lnTo>
                      <a:pt x="5708" y="1193"/>
                    </a:lnTo>
                    <a:lnTo>
                      <a:pt x="5616" y="1142"/>
                    </a:lnTo>
                    <a:lnTo>
                      <a:pt x="5531" y="1084"/>
                    </a:lnTo>
                    <a:lnTo>
                      <a:pt x="5452" y="1018"/>
                    </a:lnTo>
                    <a:lnTo>
                      <a:pt x="5380" y="944"/>
                    </a:lnTo>
                    <a:lnTo>
                      <a:pt x="5314" y="865"/>
                    </a:lnTo>
                    <a:lnTo>
                      <a:pt x="5256" y="779"/>
                    </a:lnTo>
                    <a:lnTo>
                      <a:pt x="5205" y="688"/>
                    </a:lnTo>
                    <a:lnTo>
                      <a:pt x="5163" y="593"/>
                    </a:lnTo>
                    <a:lnTo>
                      <a:pt x="5130" y="492"/>
                    </a:lnTo>
                    <a:lnTo>
                      <a:pt x="5106" y="390"/>
                    </a:lnTo>
                    <a:lnTo>
                      <a:pt x="1290" y="390"/>
                    </a:lnTo>
                    <a:close/>
                    <a:moveTo>
                      <a:pt x="194" y="0"/>
                    </a:moveTo>
                    <a:lnTo>
                      <a:pt x="6202" y="0"/>
                    </a:lnTo>
                    <a:lnTo>
                      <a:pt x="6247" y="4"/>
                    </a:lnTo>
                    <a:lnTo>
                      <a:pt x="6288" y="19"/>
                    </a:lnTo>
                    <a:lnTo>
                      <a:pt x="6322" y="42"/>
                    </a:lnTo>
                    <a:lnTo>
                      <a:pt x="6353" y="71"/>
                    </a:lnTo>
                    <a:lnTo>
                      <a:pt x="6377" y="108"/>
                    </a:lnTo>
                    <a:lnTo>
                      <a:pt x="6390" y="149"/>
                    </a:lnTo>
                    <a:lnTo>
                      <a:pt x="6396" y="194"/>
                    </a:lnTo>
                    <a:lnTo>
                      <a:pt x="6396" y="3589"/>
                    </a:lnTo>
                    <a:lnTo>
                      <a:pt x="6390" y="3633"/>
                    </a:lnTo>
                    <a:lnTo>
                      <a:pt x="6377" y="3674"/>
                    </a:lnTo>
                    <a:lnTo>
                      <a:pt x="6353" y="3709"/>
                    </a:lnTo>
                    <a:lnTo>
                      <a:pt x="6322" y="3740"/>
                    </a:lnTo>
                    <a:lnTo>
                      <a:pt x="6288" y="3763"/>
                    </a:lnTo>
                    <a:lnTo>
                      <a:pt x="6247" y="3777"/>
                    </a:lnTo>
                    <a:lnTo>
                      <a:pt x="6202" y="3783"/>
                    </a:lnTo>
                    <a:lnTo>
                      <a:pt x="194" y="3783"/>
                    </a:lnTo>
                    <a:lnTo>
                      <a:pt x="149" y="3777"/>
                    </a:lnTo>
                    <a:lnTo>
                      <a:pt x="109" y="3763"/>
                    </a:lnTo>
                    <a:lnTo>
                      <a:pt x="74" y="3740"/>
                    </a:lnTo>
                    <a:lnTo>
                      <a:pt x="43" y="3709"/>
                    </a:lnTo>
                    <a:lnTo>
                      <a:pt x="19" y="3674"/>
                    </a:lnTo>
                    <a:lnTo>
                      <a:pt x="6" y="3633"/>
                    </a:lnTo>
                    <a:lnTo>
                      <a:pt x="0" y="3589"/>
                    </a:lnTo>
                    <a:lnTo>
                      <a:pt x="0" y="194"/>
                    </a:lnTo>
                    <a:lnTo>
                      <a:pt x="6" y="149"/>
                    </a:lnTo>
                    <a:lnTo>
                      <a:pt x="19" y="108"/>
                    </a:lnTo>
                    <a:lnTo>
                      <a:pt x="43" y="71"/>
                    </a:lnTo>
                    <a:lnTo>
                      <a:pt x="74" y="42"/>
                    </a:lnTo>
                    <a:lnTo>
                      <a:pt x="109" y="19"/>
                    </a:lnTo>
                    <a:lnTo>
                      <a:pt x="149" y="4"/>
                    </a:lnTo>
                    <a:lnTo>
                      <a:pt x="194" y="0"/>
                    </a:lnTo>
                    <a:close/>
                  </a:path>
                </a:pathLst>
              </a:custGeom>
              <a:solidFill>
                <a:srgbClr val="FFFFFF"/>
              </a:solidFill>
              <a:ln w="0">
                <a:noFill/>
                <a:prstDash val="solid"/>
                <a:round/>
                <a:headEnd/>
                <a:tailEnd/>
              </a:ln>
            </p:spPr>
            <p:txBody>
              <a:bodyPr vert="horz" wrap="square" lIns="84398" tIns="42199" rIns="84398" bIns="42199" numCol="1" anchor="t" anchorCtr="0" compatLnSpc="1">
                <a:prstTxWarp prst="textNoShape">
                  <a:avLst/>
                </a:prstTxWarp>
              </a:bodyPr>
              <a:lstStyle/>
              <a:p>
                <a:pPr marL="0" marR="0" lvl="0" indent="0" algn="ctr" defTabSz="913757" eaLnBrk="1" fontAlgn="auto" latinLnBrk="0" hangingPunct="0">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a:sym typeface="Helvetica Light"/>
                </a:endParaRPr>
              </a:p>
            </p:txBody>
          </p:sp>
          <p:pic>
            <p:nvPicPr>
              <p:cNvPr id="38" name="Picture 3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flipH="1">
                <a:off x="5299516" y="3665798"/>
                <a:ext cx="291739" cy="279280"/>
              </a:xfrm>
              <a:prstGeom prst="rect">
                <a:avLst/>
              </a:prstGeom>
            </p:spPr>
          </p:pic>
        </p:grpSp>
        <p:grpSp>
          <p:nvGrpSpPr>
            <p:cNvPr id="33" name="Group 32"/>
            <p:cNvGrpSpPr/>
            <p:nvPr/>
          </p:nvGrpSpPr>
          <p:grpSpPr>
            <a:xfrm>
              <a:off x="5153928" y="2514803"/>
              <a:ext cx="772757" cy="429525"/>
              <a:chOff x="5153928" y="2514803"/>
              <a:chExt cx="772757" cy="429525"/>
            </a:xfrm>
          </p:grpSpPr>
          <p:sp>
            <p:nvSpPr>
              <p:cNvPr id="34" name="Rectangle 33"/>
              <p:cNvSpPr/>
              <p:nvPr/>
            </p:nvSpPr>
            <p:spPr>
              <a:xfrm>
                <a:off x="5153928" y="2840237"/>
                <a:ext cx="772757" cy="104091"/>
              </a:xfrm>
              <a:prstGeom prst="rect">
                <a:avLst/>
              </a:prstGeom>
            </p:spPr>
            <p:txBody>
              <a:bodyPr wrap="square" lIns="0" tIns="0" rIns="0" bIns="0">
                <a:spAutoFit/>
              </a:bodyPr>
              <a:lstStyle/>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FFFF"/>
                    </a:solidFill>
                    <a:effectLst/>
                    <a:uLnTx/>
                    <a:uFillTx/>
                    <a:latin typeface="Arial"/>
                    <a:sym typeface="Helvetica Light"/>
                  </a:rPr>
                  <a:t>Market</a:t>
                </a:r>
                <a:endParaRPr kumimoji="0" lang="en-US" sz="600" b="0" i="0" u="none" strike="noStrike" kern="0" cap="none" spc="0" normalizeH="0" baseline="0" noProof="0" dirty="0" smtClean="0">
                  <a:ln>
                    <a:noFill/>
                  </a:ln>
                  <a:solidFill>
                    <a:srgbClr val="FFFFFF"/>
                  </a:solidFill>
                  <a:effectLst/>
                  <a:uLnTx/>
                  <a:uFillTx/>
                  <a:latin typeface="Arial"/>
                  <a:sym typeface="Helvetica Light"/>
                </a:endParaRPr>
              </a:p>
            </p:txBody>
          </p:sp>
          <p:sp>
            <p:nvSpPr>
              <p:cNvPr id="35" name="Heart 34"/>
              <p:cNvSpPr/>
              <p:nvPr/>
            </p:nvSpPr>
            <p:spPr>
              <a:xfrm>
                <a:off x="5381480" y="2514803"/>
                <a:ext cx="269588" cy="264879"/>
              </a:xfrm>
              <a:prstGeom prst="heart">
                <a:avLst/>
              </a:prstGeom>
              <a:noFill/>
              <a:ln w="28575" cap="flat">
                <a:solidFill>
                  <a:srgbClr val="FFFFFF"/>
                </a:solidFill>
                <a:prstDash val="solid"/>
                <a:miter lim="400000"/>
              </a:ln>
              <a:effectLst/>
              <a:sp3d/>
            </p:spPr>
            <p:txBody>
              <a:bodyPr rot="0" spcFirstLastPara="1" vertOverflow="overflow" horzOverflow="overflow" vert="horz" wrap="square" lIns="50787" tIns="50787" rIns="50787" bIns="50787" numCol="1" spcCol="38100" rtlCol="0" anchor="ctr">
                <a:noAutofit/>
              </a:bodyPr>
              <a:lstStyle/>
              <a:p>
                <a:pPr marL="0" marR="0" lvl="0" indent="0" algn="ctr" defTabSz="457109" eaLnBrk="1" fontAlgn="auto" latinLnBrk="0" hangingPunct="0">
                  <a:lnSpc>
                    <a:spcPct val="100000"/>
                  </a:lnSpc>
                  <a:spcBef>
                    <a:spcPts val="0"/>
                  </a:spcBef>
                  <a:spcAft>
                    <a:spcPts val="0"/>
                  </a:spcAft>
                  <a:buClrTx/>
                  <a:buSzTx/>
                  <a:buFontTx/>
                  <a:buNone/>
                  <a:tabLst/>
                  <a:defRPr/>
                </a:pPr>
                <a:endParaRPr kumimoji="0" lang="en-US" sz="2999" b="0" i="0" u="none" strike="noStrike" kern="0" cap="none" spc="0" normalizeH="0" baseline="0" noProof="0" smtClean="0">
                  <a:ln>
                    <a:noFill/>
                  </a:ln>
                  <a:solidFill>
                    <a:srgbClr val="FFFFFF"/>
                  </a:solidFill>
                  <a:effectLst/>
                  <a:uLnTx/>
                  <a:uFillTx/>
                  <a:latin typeface="Ford Antenna Light"/>
                  <a:ea typeface="Ford Antenna Light"/>
                  <a:cs typeface="Ford Antenna Light"/>
                  <a:sym typeface="Ford Antenna Light"/>
                </a:endParaRPr>
              </a:p>
            </p:txBody>
          </p:sp>
        </p:grpSp>
        <p:sp>
          <p:nvSpPr>
            <p:cNvPr id="30" name="Freeform 32"/>
            <p:cNvSpPr>
              <a:spLocks noChangeAspect="1"/>
            </p:cNvSpPr>
            <p:nvPr/>
          </p:nvSpPr>
          <p:spPr bwMode="auto">
            <a:xfrm>
              <a:off x="3637275" y="2750354"/>
              <a:ext cx="993278" cy="676766"/>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rgbClr val="000000"/>
            </a:solidFill>
            <a:ln>
              <a:noFill/>
            </a:ln>
            <a:extLst/>
          </p:spPr>
          <p:txBody>
            <a:bodyPr vert="horz" wrap="square" lIns="91416" tIns="45708" rIns="91416" bIns="45708" numCol="1" anchor="t" anchorCtr="0" compatLnSpc="1">
              <a:prstTxWarp prst="textNoShape">
                <a:avLst/>
              </a:prstTxWarp>
            </a:bodyPr>
            <a:lstStyle/>
            <a:p>
              <a:pPr marL="0" marR="0" lvl="0" indent="0" algn="ctr" defTabSz="412336" eaLnBrk="1" fontAlgn="auto" latinLnBrk="0" hangingPunct="0">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2776"/>
                </a:solidFill>
                <a:effectLst/>
                <a:uLnTx/>
                <a:uFillTx/>
                <a:latin typeface="Arial"/>
                <a:sym typeface="Helvetica Light"/>
              </a:endParaRPr>
            </a:p>
          </p:txBody>
        </p:sp>
      </p:grpSp>
    </p:spTree>
    <p:extLst>
      <p:ext uri="{BB962C8B-B14F-4D97-AF65-F5344CB8AC3E}">
        <p14:creationId xmlns:p14="http://schemas.microsoft.com/office/powerpoint/2010/main" val="2274041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192475" y="87664"/>
            <a:ext cx="8663100" cy="393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P</a:t>
            </a:r>
            <a:r>
              <a:rPr lang="en-US" dirty="0" smtClean="0"/>
              <a:t>l</a:t>
            </a:r>
            <a:r>
              <a:rPr lang="en" dirty="0" smtClean="0"/>
              <a:t>atform Features </a:t>
            </a:r>
            <a:br>
              <a:rPr lang="en" dirty="0" smtClean="0"/>
            </a:br>
            <a:r>
              <a:rPr lang="en" sz="1100" dirty="0" smtClean="0"/>
              <a:t>(Subscription Management O</a:t>
            </a:r>
            <a:r>
              <a:rPr lang="en-US" sz="1100" dirty="0" smtClean="0"/>
              <a:t>p</a:t>
            </a:r>
            <a:r>
              <a:rPr lang="en" sz="1100" dirty="0" smtClean="0"/>
              <a:t>erations – Sumo)</a:t>
            </a:r>
            <a:endParaRPr sz="1100" dirty="0"/>
          </a:p>
        </p:txBody>
      </p:sp>
      <p:sp>
        <p:nvSpPr>
          <p:cNvPr id="239" name="Shape 239"/>
          <p:cNvSpPr txBox="1">
            <a:spLocks noGrp="1"/>
          </p:cNvSpPr>
          <p:nvPr>
            <p:ph type="body" idx="1"/>
          </p:nvPr>
        </p:nvSpPr>
        <p:spPr>
          <a:xfrm>
            <a:off x="513933" y="740864"/>
            <a:ext cx="7734667" cy="3929036"/>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folHlink"/>
              </a:buClr>
              <a:buSzPts val="1100"/>
              <a:buFont typeface="Arial"/>
              <a:buNone/>
            </a:pPr>
            <a:r>
              <a:rPr lang="en" sz="1800" b="1" dirty="0" smtClean="0">
                <a:solidFill>
                  <a:schemeClr val="lt2"/>
                </a:solidFill>
              </a:rPr>
              <a:t> Orchestration  </a:t>
            </a:r>
            <a:endParaRPr sz="1800" b="1" dirty="0">
              <a:solidFill>
                <a:schemeClr val="lt2"/>
              </a:solidFill>
            </a:endParaRPr>
          </a:p>
          <a:p>
            <a:pPr marL="457200" lvl="0" indent="-317500" rtl="0">
              <a:spcBef>
                <a:spcPts val="1000"/>
              </a:spcBef>
              <a:spcAft>
                <a:spcPts val="0"/>
              </a:spcAft>
              <a:buClr>
                <a:schemeClr val="dk1"/>
              </a:buClr>
              <a:buSzPts val="1400"/>
              <a:buFont typeface="Proxima Nova"/>
              <a:buChar char="●"/>
            </a:pPr>
            <a:r>
              <a:rPr lang="en-US" dirty="0" smtClean="0">
                <a:sym typeface="Ford Antenna Regular"/>
              </a:rPr>
              <a:t>Sumo </a:t>
            </a:r>
            <a:r>
              <a:rPr lang="en-US" dirty="0">
                <a:sym typeface="Ford Antenna Regular"/>
              </a:rPr>
              <a:t>orchestrates Subscription requests across multiple applications and </a:t>
            </a:r>
            <a:r>
              <a:rPr lang="en-US" dirty="0" smtClean="0">
                <a:sym typeface="Ford Antenna Regular"/>
              </a:rPr>
              <a:t>platforms</a:t>
            </a:r>
          </a:p>
          <a:p>
            <a:pPr marL="457200" lvl="0" indent="-317500" rtl="0">
              <a:spcBef>
                <a:spcPts val="1000"/>
              </a:spcBef>
              <a:spcAft>
                <a:spcPts val="0"/>
              </a:spcAft>
              <a:buClr>
                <a:schemeClr val="dk1"/>
              </a:buClr>
              <a:buSzPts val="1400"/>
              <a:buFont typeface="Proxima Nova"/>
              <a:buChar char="●"/>
            </a:pPr>
            <a:r>
              <a:rPr lang="en-US" dirty="0" smtClean="0">
                <a:sym typeface="Ford Antenna Regular"/>
              </a:rPr>
              <a:t>Orchestration </a:t>
            </a:r>
            <a:r>
              <a:rPr lang="en-US" dirty="0">
                <a:sym typeface="Ford Antenna Regular"/>
              </a:rPr>
              <a:t>requires overcoming complex integration and sequencing </a:t>
            </a:r>
            <a:r>
              <a:rPr lang="en-US" dirty="0" smtClean="0">
                <a:sym typeface="Ford Antenna Regular"/>
              </a:rPr>
              <a:t>challenges</a:t>
            </a:r>
          </a:p>
          <a:p>
            <a:pPr marL="139700" lvl="0" indent="0" rtl="0">
              <a:spcBef>
                <a:spcPts val="1000"/>
              </a:spcBef>
              <a:spcAft>
                <a:spcPts val="0"/>
              </a:spcAft>
              <a:buClr>
                <a:schemeClr val="dk1"/>
              </a:buClr>
              <a:buSzPts val="1400"/>
              <a:buNone/>
            </a:pPr>
            <a:r>
              <a:rPr lang="en-US" sz="1800" b="1" dirty="0" smtClean="0">
                <a:solidFill>
                  <a:schemeClr val="lt2"/>
                </a:solidFill>
                <a:sym typeface="Ford Antenna Regular"/>
              </a:rPr>
              <a:t>Scalability</a:t>
            </a:r>
            <a:r>
              <a:rPr lang="en-US" sz="2700" b="1" dirty="0" smtClean="0">
                <a:solidFill>
                  <a:srgbClr val="474847"/>
                </a:solidFill>
                <a:latin typeface="Ford Antenna Regular"/>
                <a:ea typeface="Ford Antenna Regular"/>
                <a:cs typeface="Ford Antenna Regular"/>
                <a:sym typeface="Ford Antenna Regular"/>
              </a:rPr>
              <a:t> </a:t>
            </a:r>
          </a:p>
          <a:p>
            <a:pPr>
              <a:spcBef>
                <a:spcPts val="1000"/>
              </a:spcBef>
            </a:pPr>
            <a:r>
              <a:rPr lang="en-US" dirty="0" smtClean="0">
                <a:sym typeface="Ford Antenna Regular"/>
              </a:rPr>
              <a:t>Ensure </a:t>
            </a:r>
            <a:r>
              <a:rPr lang="en-US" dirty="0">
                <a:sym typeface="Ford Antenna Regular"/>
              </a:rPr>
              <a:t>application is robust and can support high volume </a:t>
            </a:r>
            <a:r>
              <a:rPr lang="en-US" dirty="0" smtClean="0">
                <a:sym typeface="Ford Antenna Regular"/>
              </a:rPr>
              <a:t>demands</a:t>
            </a:r>
          </a:p>
          <a:p>
            <a:pPr>
              <a:spcBef>
                <a:spcPts val="1000"/>
              </a:spcBef>
            </a:pPr>
            <a:r>
              <a:rPr lang="en-US" dirty="0" smtClean="0">
                <a:sym typeface="Ford Antenna Regular"/>
              </a:rPr>
              <a:t>Multiple </a:t>
            </a:r>
            <a:r>
              <a:rPr lang="en-US" dirty="0">
                <a:sym typeface="Ford Antenna Regular"/>
              </a:rPr>
              <a:t>micro-services for </a:t>
            </a:r>
            <a:r>
              <a:rPr lang="en-US" dirty="0" smtClean="0">
                <a:sym typeface="Ford Antenna Regular"/>
              </a:rPr>
              <a:t>decoupling and handling </a:t>
            </a:r>
            <a:r>
              <a:rPr lang="en-US" dirty="0">
                <a:sym typeface="Ford Antenna Regular"/>
              </a:rPr>
              <a:t>load </a:t>
            </a:r>
            <a:r>
              <a:rPr lang="en-US" dirty="0" smtClean="0">
                <a:sym typeface="Ford Antenna Regular"/>
              </a:rPr>
              <a:t>appropriately </a:t>
            </a:r>
            <a:endParaRPr lang="en-US" dirty="0">
              <a:sym typeface="Ford Antenna Regular"/>
            </a:endParaRPr>
          </a:p>
          <a:p>
            <a:pPr marL="139700" indent="0">
              <a:buNone/>
              <a:defRPr/>
            </a:pPr>
            <a:endParaRPr lang="en-US" sz="1800" b="1" dirty="0" smtClean="0">
              <a:solidFill>
                <a:schemeClr val="lt2"/>
              </a:solidFill>
              <a:sym typeface="Ford Antenna Regular"/>
            </a:endParaRPr>
          </a:p>
          <a:p>
            <a:pPr marL="139700" indent="0">
              <a:buNone/>
              <a:defRPr/>
            </a:pPr>
            <a:r>
              <a:rPr lang="en-US" sz="1800" b="1" dirty="0" smtClean="0">
                <a:solidFill>
                  <a:schemeClr val="lt2"/>
                </a:solidFill>
                <a:sym typeface="Ford Antenna Regular"/>
              </a:rPr>
              <a:t>Resiliency</a:t>
            </a:r>
            <a:endParaRPr lang="en-US" sz="1800" b="1" dirty="0">
              <a:solidFill>
                <a:schemeClr val="lt2"/>
              </a:solidFill>
              <a:sym typeface="Ford Antenna Regular"/>
            </a:endParaRPr>
          </a:p>
          <a:p>
            <a:pPr>
              <a:spcBef>
                <a:spcPts val="1000"/>
              </a:spcBef>
              <a:defRPr/>
            </a:pPr>
            <a:r>
              <a:rPr lang="en-US" dirty="0">
                <a:sym typeface="Ford Antenna Regular"/>
              </a:rPr>
              <a:t>Use of Message queues for Assured delivery </a:t>
            </a:r>
          </a:p>
          <a:p>
            <a:pPr>
              <a:spcBef>
                <a:spcPts val="1000"/>
              </a:spcBef>
              <a:defRPr/>
            </a:pPr>
            <a:r>
              <a:rPr lang="en-US" dirty="0">
                <a:sym typeface="Ford Antenna Regular"/>
              </a:rPr>
              <a:t>Retries in case of backend unavailability</a:t>
            </a:r>
          </a:p>
          <a:p>
            <a:pPr>
              <a:defRPr/>
            </a:pPr>
            <a:endParaRPr lang="en-US" sz="2700" b="1" dirty="0" smtClean="0">
              <a:solidFill>
                <a:srgbClr val="474847"/>
              </a:solidFill>
              <a:latin typeface="Ford Antenna Regular"/>
              <a:ea typeface="Ford Antenna Regular"/>
              <a:cs typeface="Ford Antenna Regular"/>
              <a:sym typeface="Ford Antenna Regular"/>
            </a:endParaRPr>
          </a:p>
          <a:p>
            <a:pPr>
              <a:defRPr/>
            </a:pPr>
            <a:endParaRPr lang="en-US" sz="2700" b="1" dirty="0">
              <a:solidFill>
                <a:srgbClr val="474847"/>
              </a:solidFill>
              <a:latin typeface="Ford Antenna Regular"/>
              <a:ea typeface="Ford Antenna Regular"/>
              <a:cs typeface="Ford Antenna Regular"/>
              <a:sym typeface="Ford Antenna Regular"/>
            </a:endParaRPr>
          </a:p>
          <a:p>
            <a:pPr>
              <a:defRPr/>
            </a:pPr>
            <a:endParaRPr lang="en-US" sz="2700" b="1" dirty="0" smtClean="0">
              <a:solidFill>
                <a:srgbClr val="474847"/>
              </a:solidFill>
              <a:latin typeface="Ford Antenna Regular"/>
              <a:ea typeface="Ford Antenna Regular"/>
              <a:cs typeface="Ford Antenna Regular"/>
              <a:sym typeface="Ford Antenna Regular"/>
            </a:endParaRPr>
          </a:p>
          <a:p>
            <a:pPr marL="457200" lvl="0" indent="-317500" rtl="0">
              <a:spcBef>
                <a:spcPts val="1000"/>
              </a:spcBef>
              <a:spcAft>
                <a:spcPts val="1000"/>
              </a:spcAft>
              <a:buClr>
                <a:schemeClr val="dk1"/>
              </a:buClr>
              <a:buSzPts val="1400"/>
              <a:buFont typeface="Proxima Nova"/>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192475" y="151275"/>
            <a:ext cx="8663100" cy="393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P</a:t>
            </a:r>
            <a:r>
              <a:rPr lang="en-US" dirty="0" smtClean="0"/>
              <a:t>l</a:t>
            </a:r>
            <a:r>
              <a:rPr lang="en" dirty="0" smtClean="0"/>
              <a:t>atform Features - Continued</a:t>
            </a:r>
            <a:endParaRPr dirty="0"/>
          </a:p>
        </p:txBody>
      </p:sp>
      <p:sp>
        <p:nvSpPr>
          <p:cNvPr id="239" name="Shape 239"/>
          <p:cNvSpPr txBox="1">
            <a:spLocks noGrp="1"/>
          </p:cNvSpPr>
          <p:nvPr>
            <p:ph type="body" idx="1"/>
          </p:nvPr>
        </p:nvSpPr>
        <p:spPr>
          <a:xfrm>
            <a:off x="513933" y="740864"/>
            <a:ext cx="7734667" cy="3929036"/>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folHlink"/>
              </a:buClr>
              <a:buSzPts val="1100"/>
              <a:buFont typeface="Arial"/>
              <a:buNone/>
            </a:pPr>
            <a:r>
              <a:rPr lang="en" sz="1800" b="1" dirty="0" smtClean="0">
                <a:solidFill>
                  <a:schemeClr val="lt2"/>
                </a:solidFill>
              </a:rPr>
              <a:t>  Flexible Service Integration  </a:t>
            </a:r>
            <a:endParaRPr sz="1800" b="1" dirty="0">
              <a:solidFill>
                <a:schemeClr val="lt2"/>
              </a:solidFill>
            </a:endParaRPr>
          </a:p>
          <a:p>
            <a:pPr marL="457200" lvl="0" indent="-317500" rtl="0">
              <a:spcBef>
                <a:spcPts val="1000"/>
              </a:spcBef>
              <a:spcAft>
                <a:spcPts val="0"/>
              </a:spcAft>
              <a:buClr>
                <a:schemeClr val="dk1"/>
              </a:buClr>
              <a:buSzPts val="1400"/>
              <a:buFont typeface="Proxima Nova"/>
              <a:buChar char="●"/>
            </a:pPr>
            <a:r>
              <a:rPr lang="en-US" dirty="0" smtClean="0">
                <a:sym typeface="Ford Antenna Regular"/>
              </a:rPr>
              <a:t>Multiple endpoint supported for each Microservice e.g. Sync, Async</a:t>
            </a:r>
          </a:p>
          <a:p>
            <a:pPr marL="139700" lvl="0" indent="0" rtl="0">
              <a:spcBef>
                <a:spcPts val="1000"/>
              </a:spcBef>
              <a:spcAft>
                <a:spcPts val="0"/>
              </a:spcAft>
              <a:buClr>
                <a:schemeClr val="dk1"/>
              </a:buClr>
              <a:buSzPts val="1400"/>
              <a:buNone/>
            </a:pPr>
            <a:r>
              <a:rPr lang="en-US" sz="1800" b="1" dirty="0" smtClean="0">
                <a:solidFill>
                  <a:schemeClr val="lt2"/>
                </a:solidFill>
                <a:sym typeface="Ford Antenna Regular"/>
              </a:rPr>
              <a:t>Configurable Workflow</a:t>
            </a:r>
          </a:p>
          <a:p>
            <a:pPr>
              <a:spcBef>
                <a:spcPts val="1000"/>
              </a:spcBef>
            </a:pPr>
            <a:r>
              <a:rPr lang="en-US" dirty="0" smtClean="0">
                <a:sym typeface="Ford Antenna Regular"/>
              </a:rPr>
              <a:t>Workflow </a:t>
            </a:r>
            <a:r>
              <a:rPr lang="en-US" dirty="0">
                <a:sym typeface="Ford Antenna Regular"/>
              </a:rPr>
              <a:t>steps can be configured externally</a:t>
            </a:r>
          </a:p>
          <a:p>
            <a:pPr marL="139700" lvl="0" indent="0" rtl="0">
              <a:spcBef>
                <a:spcPts val="1000"/>
              </a:spcBef>
              <a:spcAft>
                <a:spcPts val="0"/>
              </a:spcAft>
              <a:buClr>
                <a:schemeClr val="dk1"/>
              </a:buClr>
              <a:buSzPts val="1400"/>
              <a:buNone/>
            </a:pPr>
            <a:r>
              <a:rPr lang="en-US" sz="1800" b="1" dirty="0" smtClean="0">
                <a:solidFill>
                  <a:schemeClr val="lt2"/>
                </a:solidFill>
                <a:sym typeface="Ford Antenna Regular"/>
              </a:rPr>
              <a:t>Seamless Event Monitoring</a:t>
            </a:r>
            <a:r>
              <a:rPr lang="en-US" sz="2700" b="1" dirty="0" smtClean="0">
                <a:solidFill>
                  <a:srgbClr val="474847"/>
                </a:solidFill>
                <a:latin typeface="Ford Antenna Regular"/>
                <a:ea typeface="Ford Antenna Regular"/>
                <a:cs typeface="Ford Antenna Regular"/>
                <a:sym typeface="Ford Antenna Regular"/>
              </a:rPr>
              <a:t> </a:t>
            </a:r>
          </a:p>
          <a:p>
            <a:pPr>
              <a:spcBef>
                <a:spcPts val="1000"/>
              </a:spcBef>
            </a:pPr>
            <a:r>
              <a:rPr lang="en-US" dirty="0" smtClean="0">
                <a:sym typeface="Ford Antenna Regular"/>
              </a:rPr>
              <a:t>Status Tracking and Alerts and Notifications for critical errors</a:t>
            </a:r>
            <a:endParaRPr lang="en-US" sz="1800" b="1" dirty="0" smtClean="0">
              <a:solidFill>
                <a:schemeClr val="lt2"/>
              </a:solidFill>
              <a:sym typeface="Ford Antenna Regular"/>
            </a:endParaRPr>
          </a:p>
          <a:p>
            <a:pPr marL="139700" indent="0">
              <a:buNone/>
              <a:defRPr/>
            </a:pPr>
            <a:r>
              <a:rPr lang="en-US" sz="1800" b="1" dirty="0" smtClean="0">
                <a:solidFill>
                  <a:schemeClr val="lt2"/>
                </a:solidFill>
                <a:sym typeface="Ford Antenna Regular"/>
              </a:rPr>
              <a:t>Caching</a:t>
            </a:r>
            <a:endParaRPr lang="en-US" sz="1800" b="1" dirty="0">
              <a:solidFill>
                <a:schemeClr val="lt2"/>
              </a:solidFill>
              <a:sym typeface="Ford Antenna Regular"/>
            </a:endParaRPr>
          </a:p>
          <a:p>
            <a:pPr>
              <a:spcBef>
                <a:spcPts val="1000"/>
              </a:spcBef>
              <a:defRPr/>
            </a:pPr>
            <a:r>
              <a:rPr lang="en-US" dirty="0" smtClean="0">
                <a:sym typeface="Ford Antenna Regular"/>
              </a:rPr>
              <a:t>Caching for some network latent operations</a:t>
            </a:r>
          </a:p>
          <a:p>
            <a:pPr marL="139700" indent="0">
              <a:spcBef>
                <a:spcPts val="1000"/>
              </a:spcBef>
              <a:buNone/>
              <a:defRPr/>
            </a:pPr>
            <a:r>
              <a:rPr lang="en-US" sz="1800" b="1" dirty="0" smtClean="0">
                <a:solidFill>
                  <a:schemeClr val="lt2"/>
                </a:solidFill>
                <a:sym typeface="Ford Antenna Regular"/>
              </a:rPr>
              <a:t>Security</a:t>
            </a:r>
            <a:endParaRPr lang="en-US" sz="1800" b="1" dirty="0">
              <a:solidFill>
                <a:schemeClr val="lt2"/>
              </a:solidFill>
              <a:sym typeface="Ford Antenna Regular"/>
            </a:endParaRPr>
          </a:p>
          <a:p>
            <a:pPr>
              <a:spcBef>
                <a:spcPts val="1000"/>
              </a:spcBef>
              <a:defRPr/>
            </a:pPr>
            <a:r>
              <a:rPr lang="en-US" dirty="0" smtClean="0">
                <a:sym typeface="Ford Antenna Regular"/>
              </a:rPr>
              <a:t>Supports OAuth2 using UAA and Azure AD</a:t>
            </a:r>
            <a:endParaRPr lang="en-US" sz="2700" b="1" dirty="0" smtClean="0">
              <a:solidFill>
                <a:srgbClr val="474847"/>
              </a:solidFill>
              <a:latin typeface="Ford Antenna Regular"/>
              <a:ea typeface="Ford Antenna Regular"/>
              <a:cs typeface="Ford Antenna Regular"/>
              <a:sym typeface="Ford Antenna Regular"/>
            </a:endParaRPr>
          </a:p>
          <a:p>
            <a:pPr>
              <a:defRPr/>
            </a:pPr>
            <a:endParaRPr lang="en-US" sz="2700" b="1" dirty="0">
              <a:solidFill>
                <a:srgbClr val="474847"/>
              </a:solidFill>
              <a:latin typeface="Ford Antenna Regular"/>
              <a:ea typeface="Ford Antenna Regular"/>
              <a:cs typeface="Ford Antenna Regular"/>
              <a:sym typeface="Ford Antenna Regular"/>
            </a:endParaRPr>
          </a:p>
          <a:p>
            <a:pPr>
              <a:defRPr/>
            </a:pPr>
            <a:endParaRPr lang="en-US" sz="2700" b="1" dirty="0" smtClean="0">
              <a:solidFill>
                <a:srgbClr val="474847"/>
              </a:solidFill>
              <a:latin typeface="Ford Antenna Regular"/>
              <a:ea typeface="Ford Antenna Regular"/>
              <a:cs typeface="Ford Antenna Regular"/>
              <a:sym typeface="Ford Antenna Regular"/>
            </a:endParaRPr>
          </a:p>
          <a:p>
            <a:pPr marL="457200" lvl="0" indent="-317500" rtl="0">
              <a:spcBef>
                <a:spcPts val="1000"/>
              </a:spcBef>
              <a:spcAft>
                <a:spcPts val="1000"/>
              </a:spcAft>
              <a:buClr>
                <a:schemeClr val="dk1"/>
              </a:buClr>
              <a:buSzPts val="1400"/>
              <a:buFont typeface="Proxima Nova"/>
              <a:buChar char="●"/>
            </a:pPr>
            <a:endParaRPr dirty="0"/>
          </a:p>
        </p:txBody>
      </p:sp>
    </p:spTree>
    <p:extLst>
      <p:ext uri="{BB962C8B-B14F-4D97-AF65-F5344CB8AC3E}">
        <p14:creationId xmlns:p14="http://schemas.microsoft.com/office/powerpoint/2010/main" val="391496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55" name="Rounded Rectangle 54"/>
          <p:cNvSpPr/>
          <p:nvPr/>
        </p:nvSpPr>
        <p:spPr>
          <a:xfrm>
            <a:off x="536782" y="4003650"/>
            <a:ext cx="5716972" cy="750485"/>
          </a:xfrm>
          <a:prstGeom prst="roundRect">
            <a:avLst/>
          </a:prstGeom>
          <a:solidFill>
            <a:sysClr val="window" lastClr="FFFFFF"/>
          </a:solidFill>
          <a:ln w="25400" cap="flat" cmpd="sng" algn="ctr">
            <a:solidFill>
              <a:schemeClr val="accent1">
                <a:lumMod val="75000"/>
              </a:schemeClr>
            </a:solidFill>
            <a:prstDash val="sysDot"/>
          </a:ln>
          <a:effectLst/>
        </p:spPr>
        <p:txBody>
          <a:bodyPr rtlCol="0" anchor="ctr"/>
          <a:lstStyle/>
          <a:p>
            <a:pPr marL="0" marR="0" lvl="0" indent="0" algn="ctr" defTabSz="412336" eaLnBrk="1" fontAlgn="auto" latinLnBrk="0" hangingPunct="0">
              <a:lnSpc>
                <a:spcPct val="100000"/>
              </a:lnSpc>
              <a:spcBef>
                <a:spcPts val="0"/>
              </a:spcBef>
              <a:spcAft>
                <a:spcPts val="0"/>
              </a:spcAft>
              <a:buClrTx/>
              <a:buSzTx/>
              <a:buFontTx/>
              <a:buNone/>
              <a:tabLst/>
              <a:defRPr/>
            </a:pPr>
            <a:endParaRPr kumimoji="0" lang="en-US" sz="2500" b="0" i="0" u="none" strike="noStrike" kern="0" cap="none" spc="0" normalizeH="0" baseline="0" noProof="0" smtClean="0">
              <a:ln>
                <a:noFill/>
              </a:ln>
              <a:solidFill>
                <a:prstClr val="white"/>
              </a:solidFill>
              <a:effectLst/>
              <a:uLnTx/>
              <a:uFillTx/>
              <a:latin typeface="Calibri"/>
              <a:ea typeface="+mn-ea"/>
              <a:cs typeface="+mn-cs"/>
              <a:sym typeface="Helvetica Light"/>
            </a:endParaRPr>
          </a:p>
        </p:txBody>
      </p:sp>
      <p:sp>
        <p:nvSpPr>
          <p:cNvPr id="6" name="Shape 244"/>
          <p:cNvSpPr txBox="1">
            <a:spLocks noGrp="1"/>
          </p:cNvSpPr>
          <p:nvPr>
            <p:ph type="title"/>
          </p:nvPr>
        </p:nvSpPr>
        <p:spPr>
          <a:xfrm>
            <a:off x="90875" y="65604"/>
            <a:ext cx="7440264" cy="42054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Logical Architecture</a:t>
            </a:r>
            <a:endParaRPr dirty="0"/>
          </a:p>
        </p:txBody>
      </p:sp>
      <p:sp>
        <p:nvSpPr>
          <p:cNvPr id="7" name="Content Placeholder 2"/>
          <p:cNvSpPr txBox="1">
            <a:spLocks/>
          </p:cNvSpPr>
          <p:nvPr/>
        </p:nvSpPr>
        <p:spPr>
          <a:xfrm>
            <a:off x="584664" y="1175656"/>
            <a:ext cx="9421486" cy="4965419"/>
          </a:xfrm>
          <a:prstGeom prst="rect">
            <a:avLst/>
          </a:prstGeom>
        </p:spPr>
        <p:txBody>
          <a:bodyPr lIns="0" tIns="0" rIns="0" bIns="0" anchor="t"/>
          <a:lstStyle>
            <a:lvl1pPr marL="224352" indent="-224352" algn="l" defTabSz="609148" rtl="0" eaLnBrk="0" fontAlgn="base" hangingPunct="0">
              <a:spcBef>
                <a:spcPts val="800"/>
              </a:spcBef>
              <a:spcAft>
                <a:spcPts val="800"/>
              </a:spcAft>
              <a:buSzPct val="100000"/>
              <a:buFont typeface="Arial"/>
              <a:buChar char="•"/>
              <a:defRPr sz="1800" kern="1200">
                <a:solidFill>
                  <a:srgbClr val="474847"/>
                </a:solidFill>
                <a:latin typeface="Ford Antenna Regular"/>
                <a:ea typeface="Ford Antenna Regular"/>
                <a:cs typeface="Ford Antenna Regular"/>
                <a:sym typeface="Ford Antenna Regular"/>
              </a:defRPr>
            </a:lvl1pPr>
            <a:lvl2pPr marL="452774" indent="-224352" algn="l" defTabSz="609148" rtl="0" eaLnBrk="0" fontAlgn="base" hangingPunct="0">
              <a:spcBef>
                <a:spcPts val="800"/>
              </a:spcBef>
              <a:spcAft>
                <a:spcPts val="800"/>
              </a:spcAft>
              <a:buSzPct val="100000"/>
              <a:buFont typeface="Arial"/>
              <a:buChar char="–"/>
              <a:defRPr sz="1800" kern="1200">
                <a:solidFill>
                  <a:srgbClr val="474847"/>
                </a:solidFill>
                <a:latin typeface="Ford Antenna Regular"/>
                <a:ea typeface="Ford Antenna Regular"/>
                <a:cs typeface="Ford Antenna Regular"/>
                <a:sym typeface="Ford Antenna Regular"/>
              </a:defRPr>
            </a:lvl2pPr>
            <a:lvl3pPr marL="681207" indent="-224352" algn="l" defTabSz="609148" rtl="0" eaLnBrk="0" fontAlgn="base" hangingPunct="0">
              <a:spcBef>
                <a:spcPts val="800"/>
              </a:spcBef>
              <a:spcAft>
                <a:spcPts val="800"/>
              </a:spcAft>
              <a:buSzPct val="100000"/>
              <a:buFont typeface="Arial"/>
              <a:buChar char="•"/>
              <a:defRPr sz="1800" kern="1200">
                <a:solidFill>
                  <a:srgbClr val="474847"/>
                </a:solidFill>
                <a:latin typeface="Ford Antenna Regular"/>
                <a:ea typeface="Ford Antenna Regular"/>
                <a:cs typeface="Ford Antenna Regular"/>
                <a:sym typeface="Ford Antenna Regular"/>
              </a:defRPr>
            </a:lvl3pPr>
            <a:lvl4pPr marL="909634" indent="-224352" algn="l" defTabSz="609148" rtl="0" eaLnBrk="0" fontAlgn="base" hangingPunct="0">
              <a:spcBef>
                <a:spcPts val="800"/>
              </a:spcBef>
              <a:spcAft>
                <a:spcPts val="800"/>
              </a:spcAft>
              <a:buSzPct val="100000"/>
              <a:buFont typeface="Arial"/>
              <a:buChar char="–"/>
              <a:defRPr sz="1800" kern="1200">
                <a:solidFill>
                  <a:srgbClr val="474847"/>
                </a:solidFill>
                <a:latin typeface="Ford Antenna Regular"/>
                <a:ea typeface="Ford Antenna Regular"/>
                <a:cs typeface="Ford Antenna Regular"/>
                <a:sym typeface="Ford Antenna Regular"/>
              </a:defRPr>
            </a:lvl4pPr>
            <a:lvl5pPr marL="1138063" indent="-224352" algn="l" defTabSz="609148" rtl="0" eaLnBrk="0" fontAlgn="base" hangingPunct="0">
              <a:spcBef>
                <a:spcPts val="800"/>
              </a:spcBef>
              <a:spcAft>
                <a:spcPts val="800"/>
              </a:spcAft>
              <a:buSzPct val="100000"/>
              <a:buFont typeface="Arial"/>
              <a:buChar char="•"/>
              <a:defRPr sz="1800" kern="1200">
                <a:solidFill>
                  <a:srgbClr val="474847"/>
                </a:solidFill>
                <a:latin typeface="Ford Antenna Regular"/>
                <a:ea typeface="Ford Antenna Regular"/>
                <a:cs typeface="Ford Antenna Regular"/>
                <a:sym typeface="Ford Antenna Regular"/>
              </a:defRPr>
            </a:lvl5pPr>
            <a:lvl6pPr marL="3350703" indent="-304612" algn="l" defTabSz="609223" rtl="0" eaLnBrk="1" latinLnBrk="0" hangingPunct="1">
              <a:spcBef>
                <a:spcPct val="20000"/>
              </a:spcBef>
              <a:buFont typeface="Arial"/>
              <a:buChar char="•"/>
              <a:defRPr sz="2600" kern="1200">
                <a:solidFill>
                  <a:schemeClr val="tx1"/>
                </a:solidFill>
                <a:latin typeface="+mn-lt"/>
                <a:ea typeface="+mn-ea"/>
                <a:cs typeface="+mn-cs"/>
              </a:defRPr>
            </a:lvl6pPr>
            <a:lvl7pPr marL="3959925" indent="-304612" algn="l" defTabSz="609223" rtl="0" eaLnBrk="1" latinLnBrk="0" hangingPunct="1">
              <a:spcBef>
                <a:spcPct val="20000"/>
              </a:spcBef>
              <a:buFont typeface="Arial"/>
              <a:buChar char="•"/>
              <a:defRPr sz="2600" kern="1200">
                <a:solidFill>
                  <a:schemeClr val="tx1"/>
                </a:solidFill>
                <a:latin typeface="+mn-lt"/>
                <a:ea typeface="+mn-ea"/>
                <a:cs typeface="+mn-cs"/>
              </a:defRPr>
            </a:lvl7pPr>
            <a:lvl8pPr marL="4569139" indent="-304612" algn="l" defTabSz="609223" rtl="0" eaLnBrk="1" latinLnBrk="0" hangingPunct="1">
              <a:spcBef>
                <a:spcPct val="20000"/>
              </a:spcBef>
              <a:buFont typeface="Arial"/>
              <a:buChar char="•"/>
              <a:defRPr sz="2600" kern="1200">
                <a:solidFill>
                  <a:schemeClr val="tx1"/>
                </a:solidFill>
                <a:latin typeface="+mn-lt"/>
                <a:ea typeface="+mn-ea"/>
                <a:cs typeface="+mn-cs"/>
              </a:defRPr>
            </a:lvl8pPr>
            <a:lvl9pPr marL="5178362" indent="-304612" algn="l" defTabSz="609223" rtl="0" eaLnBrk="1" latinLnBrk="0" hangingPunct="1">
              <a:spcBef>
                <a:spcPct val="20000"/>
              </a:spcBef>
              <a:buFont typeface="Arial"/>
              <a:buChar char="•"/>
              <a:defRPr sz="2600" kern="1200">
                <a:solidFill>
                  <a:schemeClr val="tx1"/>
                </a:solidFill>
                <a:latin typeface="+mn-lt"/>
                <a:ea typeface="+mn-ea"/>
                <a:cs typeface="+mn-cs"/>
              </a:defRPr>
            </a:lvl9pPr>
          </a:lstStyle>
          <a:p>
            <a:pPr>
              <a:spcBef>
                <a:spcPts val="0"/>
              </a:spcBef>
              <a:spcAft>
                <a:spcPts val="0"/>
              </a:spcAft>
            </a:pPr>
            <a:endParaRPr lang="en-US" dirty="0"/>
          </a:p>
        </p:txBody>
      </p:sp>
      <p:sp>
        <p:nvSpPr>
          <p:cNvPr id="8" name="Rounded Rectangle 7"/>
          <p:cNvSpPr/>
          <p:nvPr/>
        </p:nvSpPr>
        <p:spPr>
          <a:xfrm>
            <a:off x="498446" y="1484894"/>
            <a:ext cx="5755307" cy="2358758"/>
          </a:xfrm>
          <a:prstGeom prst="roundRect">
            <a:avLst/>
          </a:prstGeom>
          <a:solidFill>
            <a:sysClr val="window" lastClr="FFFFFF"/>
          </a:solidFill>
          <a:ln w="25400" cap="flat" cmpd="sng" algn="ctr">
            <a:solidFill>
              <a:schemeClr val="accent1">
                <a:lumMod val="75000"/>
              </a:schemeClr>
            </a:solidFill>
            <a:prstDash val="sysDot"/>
          </a:ln>
          <a:effectLst/>
        </p:spPr>
        <p:txBody>
          <a:bodyPr rtlCol="0" anchor="ctr"/>
          <a:lstStyle/>
          <a:p>
            <a:pPr marL="0" marR="0" lvl="0" indent="0" algn="ctr" defTabSz="412336" eaLnBrk="1" fontAlgn="auto" latinLnBrk="0" hangingPunct="0">
              <a:lnSpc>
                <a:spcPct val="100000"/>
              </a:lnSpc>
              <a:spcBef>
                <a:spcPts val="0"/>
              </a:spcBef>
              <a:spcAft>
                <a:spcPts val="0"/>
              </a:spcAft>
              <a:buClrTx/>
              <a:buSzTx/>
              <a:buFontTx/>
              <a:buNone/>
              <a:tabLst/>
              <a:defRPr/>
            </a:pPr>
            <a:endParaRPr kumimoji="0" lang="en-US" sz="2500" b="0" i="0" u="none" strike="noStrike" kern="0" cap="none" spc="0" normalizeH="0" baseline="0" noProof="0" smtClean="0">
              <a:ln>
                <a:noFill/>
              </a:ln>
              <a:solidFill>
                <a:prstClr val="white"/>
              </a:solidFill>
              <a:effectLst/>
              <a:uLnTx/>
              <a:uFillTx/>
              <a:latin typeface="Calibri"/>
              <a:ea typeface="+mn-ea"/>
              <a:cs typeface="+mn-cs"/>
              <a:sym typeface="Helvetica Light"/>
            </a:endParaRPr>
          </a:p>
        </p:txBody>
      </p:sp>
      <p:sp>
        <p:nvSpPr>
          <p:cNvPr id="10" name="Rounded Rectangle 9"/>
          <p:cNvSpPr/>
          <p:nvPr/>
        </p:nvSpPr>
        <p:spPr>
          <a:xfrm>
            <a:off x="2146886" y="4140879"/>
            <a:ext cx="1276596" cy="512448"/>
          </a:xfrm>
          <a:prstGeom prst="roundRect">
            <a:avLst/>
          </a:prstGeom>
          <a:solidFill>
            <a:sysClr val="window" lastClr="FFFFFF"/>
          </a:solidFill>
          <a:ln w="25400" cap="flat" cmpd="sng" algn="ctr">
            <a:solidFill>
              <a:schemeClr val="accent1">
                <a:lumMod val="75000"/>
              </a:schemeClr>
            </a:solidFill>
            <a:prstDash val="solid"/>
          </a:ln>
          <a:effectLst/>
        </p:spPr>
        <p:txBody>
          <a:bodyPr rtlCol="0" anchor="ctr"/>
          <a:lstStyle/>
          <a:p>
            <a:pPr marL="0" marR="0" lvl="0" indent="0" algn="ctr" defTabSz="412336" eaLnBrk="1" fontAlgn="auto" latinLnBrk="0" hangingPunct="0">
              <a:lnSpc>
                <a:spcPct val="100000"/>
              </a:lnSpc>
              <a:spcBef>
                <a:spcPts val="0"/>
              </a:spcBef>
              <a:spcAft>
                <a:spcPts val="0"/>
              </a:spcAft>
              <a:buClrTx/>
              <a:buSzTx/>
              <a:buFontTx/>
              <a:buNone/>
              <a:tabLst/>
              <a:defRPr/>
            </a:pPr>
            <a:endParaRPr kumimoji="0" lang="en-US" sz="2500" b="0" i="0" u="none" strike="noStrike" kern="0" cap="none" spc="0" normalizeH="0" baseline="0" noProof="0" smtClean="0">
              <a:ln>
                <a:noFill/>
              </a:ln>
              <a:solidFill>
                <a:prstClr val="white"/>
              </a:solidFill>
              <a:effectLst/>
              <a:uLnTx/>
              <a:uFillTx/>
              <a:latin typeface="Calibri"/>
              <a:ea typeface="+mn-ea"/>
              <a:cs typeface="+mn-cs"/>
              <a:sym typeface="Helvetica Light"/>
            </a:endParaRPr>
          </a:p>
        </p:txBody>
      </p:sp>
      <p:sp>
        <p:nvSpPr>
          <p:cNvPr id="11" name="Rounded Rectangle 10"/>
          <p:cNvSpPr/>
          <p:nvPr/>
        </p:nvSpPr>
        <p:spPr>
          <a:xfrm>
            <a:off x="6842522" y="1160338"/>
            <a:ext cx="1183006" cy="366133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412336" hangingPunct="0">
              <a:buClrTx/>
              <a:buFontTx/>
              <a:buNone/>
            </a:pPr>
            <a:endParaRPr lang="en-US" sz="2500">
              <a:solidFill>
                <a:prstClr val="black"/>
              </a:solidFill>
              <a:latin typeface="Calibri"/>
              <a:ea typeface="+mn-ea"/>
              <a:cs typeface="+mn-cs"/>
              <a:sym typeface="Helvetica Light"/>
            </a:endParaRPr>
          </a:p>
        </p:txBody>
      </p:sp>
      <p:sp>
        <p:nvSpPr>
          <p:cNvPr id="12" name="Rounded Rectangle 11"/>
          <p:cNvSpPr/>
          <p:nvPr/>
        </p:nvSpPr>
        <p:spPr>
          <a:xfrm>
            <a:off x="2083483" y="565419"/>
            <a:ext cx="2775900" cy="770824"/>
          </a:xfrm>
          <a:prstGeom prst="roundRect">
            <a:avLst/>
          </a:prstGeom>
          <a:solidFill>
            <a:sysClr val="window" lastClr="FFFFFF"/>
          </a:solidFill>
          <a:ln w="25400" cap="flat" cmpd="sng" algn="ctr">
            <a:solidFill>
              <a:schemeClr val="tx2">
                <a:lumMod val="75000"/>
              </a:schemeClr>
            </a:solidFill>
            <a:prstDash val="solid"/>
          </a:ln>
          <a:effectLst/>
        </p:spPr>
        <p:txBody>
          <a:bodyPr rot="0" spcFirstLastPara="0" vertOverflow="overflow" horzOverflow="overflow" vert="horz" wrap="square" lIns="45708" tIns="22854" rIns="45708" bIns="22854" numCol="1" spcCol="0" rtlCol="0" fromWordArt="0" anchor="ctr" anchorCtr="0" forceAA="0" compatLnSpc="1">
            <a:prstTxWarp prst="textNoShape">
              <a:avLst/>
            </a:prstTxWarp>
            <a:noAutofit/>
          </a:bodyPr>
          <a:lstStyle/>
          <a:p>
            <a:pPr marL="0" marR="0" lvl="0" indent="0" algn="ctr" defTabSz="412336" eaLnBrk="1" fontAlgn="auto" latinLnBrk="0" hangingPunct="0">
              <a:lnSpc>
                <a:spcPct val="100000"/>
              </a:lnSpc>
              <a:spcBef>
                <a:spcPts val="0"/>
              </a:spcBef>
              <a:spcAft>
                <a:spcPts val="0"/>
              </a:spcAft>
              <a:buClrTx/>
              <a:buSzTx/>
              <a:buFontTx/>
              <a:buNone/>
              <a:tabLst/>
              <a:defRPr/>
            </a:pPr>
            <a:endParaRPr kumimoji="0" lang="en-US" sz="2500" b="0" i="0" u="none" strike="noStrike" kern="0" cap="none" spc="0" normalizeH="0" baseline="0" noProof="0" smtClean="0">
              <a:ln>
                <a:noFill/>
              </a:ln>
              <a:solidFill>
                <a:prstClr val="white"/>
              </a:solidFill>
              <a:effectLst/>
              <a:uLnTx/>
              <a:uFillTx/>
              <a:latin typeface="Calibri"/>
              <a:ea typeface="+mn-ea"/>
              <a:cs typeface="+mn-cs"/>
              <a:sym typeface="Helvetica Light"/>
            </a:endParaRPr>
          </a:p>
        </p:txBody>
      </p:sp>
      <p:sp>
        <p:nvSpPr>
          <p:cNvPr id="13" name="Rounded Rectangle 12"/>
          <p:cNvSpPr/>
          <p:nvPr/>
        </p:nvSpPr>
        <p:spPr>
          <a:xfrm>
            <a:off x="767226" y="1998554"/>
            <a:ext cx="5006558" cy="165875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defTabSz="412336" eaLnBrk="1" fontAlgn="auto" latinLnBrk="0" hangingPunct="0">
              <a:lnSpc>
                <a:spcPct val="100000"/>
              </a:lnSpc>
              <a:spcBef>
                <a:spcPts val="0"/>
              </a:spcBef>
              <a:spcAft>
                <a:spcPts val="0"/>
              </a:spcAft>
              <a:buClrTx/>
              <a:buSzTx/>
              <a:buFontTx/>
              <a:buNone/>
              <a:tabLst/>
              <a:defRPr/>
            </a:pPr>
            <a:r>
              <a:rPr kumimoji="0" lang="en-US" sz="2500" b="0" i="0" u="none" strike="noStrike" kern="0" cap="none" spc="0" normalizeH="0" baseline="0" noProof="0" dirty="0" smtClean="0">
                <a:ln>
                  <a:noFill/>
                </a:ln>
                <a:solidFill>
                  <a:prstClr val="black"/>
                </a:solidFill>
                <a:effectLst/>
                <a:uLnTx/>
                <a:uFillTx/>
                <a:latin typeface="Calibri"/>
                <a:ea typeface="+mn-ea"/>
                <a:cs typeface="+mn-cs"/>
                <a:sym typeface="Helvetica Light"/>
              </a:rPr>
              <a:t>Pivotal Cloud Foundry</a:t>
            </a:r>
          </a:p>
        </p:txBody>
      </p:sp>
      <p:sp>
        <p:nvSpPr>
          <p:cNvPr id="14" name="Rounded Rectangle 13"/>
          <p:cNvSpPr/>
          <p:nvPr/>
        </p:nvSpPr>
        <p:spPr>
          <a:xfrm>
            <a:off x="1020797" y="2527675"/>
            <a:ext cx="791568" cy="387318"/>
          </a:xfrm>
          <a:prstGeom prst="roundRect">
            <a:avLst/>
          </a:prstGeom>
          <a:solidFill>
            <a:schemeClr val="tx2">
              <a:lumMod val="75000"/>
            </a:schemeClr>
          </a:solidFill>
          <a:ln w="12700" cap="flat" cmpd="sng" algn="ctr">
            <a:solidFill>
              <a:schemeClr val="accent1">
                <a:lumMod val="75000"/>
              </a:schemeClr>
            </a:solidFill>
            <a:prstDash val="solid"/>
          </a:ln>
          <a:effectLst/>
        </p:spPr>
        <p:txBody>
          <a:bodyPr rot="0" spcFirstLastPara="0" vert="horz" wrap="square" lIns="45708" tIns="22854" rIns="45708" bIns="22854" numCol="1" spcCol="0" rtlCol="0" fromWordArt="0" anchor="ctr" anchorCtr="0" forceAA="0" compatLnSpc="1">
            <a:prstTxWarp prst="textNoShape">
              <a:avLst/>
            </a:prstTxWarp>
            <a:noAutofit/>
          </a:bodyPr>
          <a:lstStyle/>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a:ea typeface="+mn-ea"/>
                <a:cs typeface="+mn-cs"/>
                <a:sym typeface="Helvetica Light"/>
              </a:rPr>
              <a:t>Order </a:t>
            </a:r>
          </a:p>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a:ea typeface="+mn-ea"/>
                <a:cs typeface="+mn-cs"/>
                <a:sym typeface="Helvetica Light"/>
              </a:rPr>
              <a:t>Manager</a:t>
            </a:r>
          </a:p>
        </p:txBody>
      </p:sp>
      <p:sp>
        <p:nvSpPr>
          <p:cNvPr id="15" name="Rounded Rectangle 14"/>
          <p:cNvSpPr/>
          <p:nvPr/>
        </p:nvSpPr>
        <p:spPr>
          <a:xfrm>
            <a:off x="2948013" y="3084128"/>
            <a:ext cx="781477" cy="393377"/>
          </a:xfrm>
          <a:prstGeom prst="roundRect">
            <a:avLst/>
          </a:prstGeom>
          <a:solidFill>
            <a:schemeClr val="tx2">
              <a:lumMod val="75000"/>
            </a:schemeClr>
          </a:solidFill>
          <a:ln w="12700" cap="flat" cmpd="sng" algn="ctr">
            <a:solidFill>
              <a:schemeClr val="accent1">
                <a:lumMod val="75000"/>
              </a:schemeClr>
            </a:solidFill>
            <a:prstDash val="solid"/>
          </a:ln>
          <a:effectLst/>
        </p:spPr>
        <p:txBody>
          <a:bodyPr rot="0" spcFirstLastPara="0" vert="horz" wrap="square" lIns="45708" tIns="22854" rIns="45708" bIns="22854" numCol="1" spcCol="0" rtlCol="0" fromWordArt="0" anchor="ctr" anchorCtr="0" forceAA="0" compatLnSpc="1">
            <a:prstTxWarp prst="textNoShape">
              <a:avLst/>
            </a:prstTxWarp>
            <a:noAutofit/>
          </a:bodyPr>
          <a:lstStyle/>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a:ea typeface="+mn-ea"/>
                <a:cs typeface="+mn-cs"/>
                <a:sym typeface="Helvetica Light"/>
              </a:rPr>
              <a:t>Account</a:t>
            </a:r>
          </a:p>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a:ea typeface="+mn-ea"/>
                <a:cs typeface="+mn-cs"/>
                <a:sym typeface="Helvetica Light"/>
              </a:rPr>
              <a:t>Manager</a:t>
            </a:r>
          </a:p>
        </p:txBody>
      </p:sp>
      <p:sp>
        <p:nvSpPr>
          <p:cNvPr id="16" name="Rounded Rectangle 15"/>
          <p:cNvSpPr/>
          <p:nvPr/>
        </p:nvSpPr>
        <p:spPr>
          <a:xfrm>
            <a:off x="4798420" y="2083387"/>
            <a:ext cx="715998" cy="309146"/>
          </a:xfrm>
          <a:prstGeom prst="roundRect">
            <a:avLst/>
          </a:prstGeom>
          <a:solidFill>
            <a:schemeClr val="bg1">
              <a:lumMod val="60000"/>
              <a:lumOff val="40000"/>
            </a:schemeClr>
          </a:solidFill>
          <a:ln w="12700" cap="flat" cmpd="sng" algn="ctr">
            <a:solidFill>
              <a:schemeClr val="accent1">
                <a:lumMod val="75000"/>
              </a:schemeClr>
            </a:solidFill>
            <a:prstDash val="solid"/>
          </a:ln>
          <a:effectLst/>
        </p:spPr>
        <p:txBody>
          <a:bodyPr rot="0" spcFirstLastPara="0" vert="horz" wrap="square" lIns="45708" tIns="22854" rIns="45708" bIns="22854" numCol="1" spcCol="0" rtlCol="0" fromWordArt="0" anchor="ctr" anchorCtr="0" forceAA="0" compatLnSpc="1">
            <a:prstTxWarp prst="textNoShape">
              <a:avLst/>
            </a:prstTxWarp>
            <a:noAutofit/>
          </a:bodyPr>
          <a:lstStyle/>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a:ea typeface="+mn-ea"/>
                <a:cs typeface="+mn-cs"/>
                <a:sym typeface="Helvetica Light"/>
              </a:rPr>
              <a:t>Caching</a:t>
            </a:r>
          </a:p>
        </p:txBody>
      </p:sp>
      <p:sp>
        <p:nvSpPr>
          <p:cNvPr id="17" name="Rounded Rectangle 16"/>
          <p:cNvSpPr/>
          <p:nvPr/>
        </p:nvSpPr>
        <p:spPr>
          <a:xfrm>
            <a:off x="4805379" y="2469378"/>
            <a:ext cx="815012" cy="308671"/>
          </a:xfrm>
          <a:prstGeom prst="roundRect">
            <a:avLst/>
          </a:prstGeom>
          <a:solidFill>
            <a:schemeClr val="bg1">
              <a:lumMod val="60000"/>
              <a:lumOff val="40000"/>
            </a:schemeClr>
          </a:solidFill>
          <a:ln w="12700" cap="flat" cmpd="sng" algn="ctr">
            <a:solidFill>
              <a:schemeClr val="accent1">
                <a:lumMod val="75000"/>
              </a:schemeClr>
            </a:solidFill>
            <a:prstDash val="solid"/>
          </a:ln>
          <a:effectLst/>
        </p:spPr>
        <p:txBody>
          <a:bodyPr rot="0" spcFirstLastPara="0" vert="horz" wrap="square" lIns="45708" tIns="22854" rIns="45708" bIns="22854" numCol="1" spcCol="0" rtlCol="0" fromWordArt="0" anchor="ctr" anchorCtr="0" forceAA="0" compatLnSpc="1">
            <a:prstTxWarp prst="textNoShape">
              <a:avLst/>
            </a:prstTxWarp>
            <a:noAutofit/>
          </a:bodyPr>
          <a:lstStyle/>
          <a:p>
            <a:pPr algn="ctr" defTabSz="412336" hangingPunct="0">
              <a:buClrTx/>
              <a:buFontTx/>
              <a:buNone/>
            </a:pPr>
            <a:r>
              <a:rPr lang="en-US" sz="1200" dirty="0">
                <a:solidFill>
                  <a:prstClr val="white"/>
                </a:solidFill>
                <a:latin typeface="Calibri"/>
                <a:ea typeface="+mn-ea"/>
                <a:cs typeface="+mn-cs"/>
                <a:sym typeface="Helvetica Light"/>
              </a:rPr>
              <a:t>Messaging</a:t>
            </a:r>
          </a:p>
        </p:txBody>
      </p:sp>
      <p:sp>
        <p:nvSpPr>
          <p:cNvPr id="18" name="Rounded Rectangle 17"/>
          <p:cNvSpPr/>
          <p:nvPr/>
        </p:nvSpPr>
        <p:spPr>
          <a:xfrm>
            <a:off x="2366748" y="863478"/>
            <a:ext cx="586238" cy="369960"/>
          </a:xfrm>
          <a:prstGeom prst="roundRect">
            <a:avLst/>
          </a:prstGeom>
          <a:solidFill>
            <a:schemeClr val="tx2">
              <a:lumMod val="75000"/>
            </a:schemeClr>
          </a:solidFill>
          <a:ln w="12700" cap="flat" cmpd="sng" algn="ctr">
            <a:solidFill>
              <a:schemeClr val="accent1">
                <a:lumMod val="75000"/>
              </a:schemeClr>
            </a:solidFill>
            <a:prstDash val="solid"/>
          </a:ln>
          <a:effectLst/>
        </p:spPr>
        <p:txBody>
          <a:bodyPr rot="0" spcFirstLastPara="0" vert="horz" wrap="square" lIns="45708" tIns="22854" rIns="45708" bIns="22854" numCol="1" spcCol="0" rtlCol="0" fromWordArt="0" anchor="ctr" anchorCtr="0" forceAA="0" compatLnSpc="1">
            <a:prstTxWarp prst="textNoShape">
              <a:avLst/>
            </a:prstTxWarp>
            <a:noAutofit/>
          </a:bodyPr>
          <a:lstStyle/>
          <a:p>
            <a:pPr algn="ctr" defTabSz="412336" hangingPunct="0">
              <a:buClrTx/>
              <a:buFontTx/>
              <a:buNone/>
            </a:pPr>
            <a:r>
              <a:rPr lang="en-US" sz="1050" dirty="0">
                <a:solidFill>
                  <a:prstClr val="white"/>
                </a:solidFill>
                <a:latin typeface="Calibri"/>
                <a:ea typeface="+mn-ea"/>
                <a:cs typeface="+mn-cs"/>
                <a:sym typeface="Helvetica Light"/>
              </a:rPr>
              <a:t>B2C</a:t>
            </a:r>
          </a:p>
        </p:txBody>
      </p:sp>
      <p:sp>
        <p:nvSpPr>
          <p:cNvPr id="19" name="Rounded Rectangle 18"/>
          <p:cNvSpPr/>
          <p:nvPr/>
        </p:nvSpPr>
        <p:spPr>
          <a:xfrm>
            <a:off x="3146534" y="844187"/>
            <a:ext cx="530248" cy="396570"/>
          </a:xfrm>
          <a:prstGeom prst="roundRect">
            <a:avLst/>
          </a:prstGeom>
          <a:solidFill>
            <a:schemeClr val="tx2">
              <a:lumMod val="75000"/>
            </a:schemeClr>
          </a:solidFill>
          <a:ln w="12700" cap="flat" cmpd="sng" algn="ctr">
            <a:solidFill>
              <a:schemeClr val="accent1">
                <a:lumMod val="75000"/>
              </a:schemeClr>
            </a:solidFill>
            <a:prstDash val="solid"/>
          </a:ln>
          <a:effectLst/>
        </p:spPr>
        <p:txBody>
          <a:bodyPr rot="0" spcFirstLastPara="0" vert="horz" wrap="square" lIns="45708" tIns="22854" rIns="45708" bIns="22854" numCol="1" spcCol="0" rtlCol="0" fromWordArt="0" anchor="ctr" anchorCtr="0" forceAA="0" compatLnSpc="1">
            <a:prstTxWarp prst="textNoShape">
              <a:avLst/>
            </a:prstTxWarp>
            <a:noAutofit/>
          </a:bodyPr>
          <a:lstStyle/>
          <a:p>
            <a:pPr algn="ctr" defTabSz="412336" hangingPunct="0">
              <a:buClrTx/>
              <a:buFontTx/>
              <a:buNone/>
            </a:pPr>
            <a:r>
              <a:rPr lang="en-US" sz="1050" dirty="0">
                <a:solidFill>
                  <a:prstClr val="white"/>
                </a:solidFill>
                <a:latin typeface="Calibri"/>
                <a:ea typeface="+mn-ea"/>
                <a:cs typeface="+mn-cs"/>
                <a:sym typeface="Helvetica Light"/>
              </a:rPr>
              <a:t>B2B</a:t>
            </a:r>
          </a:p>
        </p:txBody>
      </p:sp>
      <p:sp>
        <p:nvSpPr>
          <p:cNvPr id="20" name="Rounded Rectangle 19"/>
          <p:cNvSpPr/>
          <p:nvPr/>
        </p:nvSpPr>
        <p:spPr>
          <a:xfrm>
            <a:off x="7123467" y="3545776"/>
            <a:ext cx="705898" cy="425497"/>
          </a:xfrm>
          <a:prstGeom prst="roundRect">
            <a:avLst/>
          </a:prstGeom>
          <a:solidFill>
            <a:schemeClr val="tx2">
              <a:lumMod val="75000"/>
            </a:schemeClr>
          </a:solidFill>
          <a:ln w="12700" cap="flat" cmpd="sng" algn="ctr">
            <a:solidFill>
              <a:schemeClr val="accent1">
                <a:lumMod val="75000"/>
              </a:schemeClr>
            </a:solidFill>
            <a:prstDash val="solid"/>
          </a:ln>
          <a:effectLst/>
        </p:spPr>
        <p:txBody>
          <a:bodyPr rot="0" spcFirstLastPara="0" vert="horz" wrap="square" lIns="45708" tIns="22854" rIns="45708" bIns="22854" numCol="1" spcCol="0" rtlCol="0" fromWordArt="0" anchor="ctr" anchorCtr="0" forceAA="0" compatLnSpc="1">
            <a:prstTxWarp prst="textNoShape">
              <a:avLst/>
            </a:prstTxWarp>
            <a:noAutofit/>
          </a:bodyPr>
          <a:lstStyle/>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white"/>
                </a:solidFill>
                <a:effectLst/>
                <a:uLnTx/>
                <a:uFillTx/>
                <a:latin typeface="Calibri"/>
                <a:ea typeface="+mn-ea"/>
                <a:cs typeface="+mn-cs"/>
                <a:sym typeface="Helvetica Light"/>
              </a:rPr>
              <a:t>TCU</a:t>
            </a:r>
          </a:p>
        </p:txBody>
      </p:sp>
      <p:sp>
        <p:nvSpPr>
          <p:cNvPr id="21" name="Rounded Rectangle 20"/>
          <p:cNvSpPr/>
          <p:nvPr/>
        </p:nvSpPr>
        <p:spPr>
          <a:xfrm>
            <a:off x="7118461" y="2994240"/>
            <a:ext cx="705898" cy="425497"/>
          </a:xfrm>
          <a:prstGeom prst="roundRect">
            <a:avLst/>
          </a:prstGeom>
          <a:solidFill>
            <a:schemeClr val="tx2">
              <a:lumMod val="75000"/>
            </a:schemeClr>
          </a:solidFill>
          <a:ln w="12700" cap="flat" cmpd="sng" algn="ctr">
            <a:solidFill>
              <a:schemeClr val="accent1">
                <a:lumMod val="75000"/>
              </a:schemeClr>
            </a:solidFill>
            <a:prstDash val="solid"/>
          </a:ln>
          <a:effectLst/>
        </p:spPr>
        <p:txBody>
          <a:bodyPr rot="0" spcFirstLastPara="0" vert="horz" wrap="square" lIns="45708" tIns="22854" rIns="45708" bIns="22854" numCol="1" spcCol="0" rtlCol="0" fromWordArt="0" anchor="ctr" anchorCtr="0" forceAA="0" compatLnSpc="1">
            <a:prstTxWarp prst="textNoShape">
              <a:avLst/>
            </a:prstTxWarp>
            <a:noAutofit/>
          </a:bodyPr>
          <a:lstStyle/>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white"/>
                </a:solidFill>
                <a:effectLst/>
                <a:uLnTx/>
                <a:uFillTx/>
                <a:latin typeface="Calibri"/>
                <a:ea typeface="+mn-ea"/>
                <a:cs typeface="+mn-cs"/>
                <a:sym typeface="Helvetica Light"/>
              </a:rPr>
              <a:t>User</a:t>
            </a:r>
          </a:p>
        </p:txBody>
      </p:sp>
      <p:sp>
        <p:nvSpPr>
          <p:cNvPr id="24" name="Rounded Rectangle 23"/>
          <p:cNvSpPr/>
          <p:nvPr/>
        </p:nvSpPr>
        <p:spPr>
          <a:xfrm>
            <a:off x="7089047" y="2418767"/>
            <a:ext cx="729669" cy="425497"/>
          </a:xfrm>
          <a:prstGeom prst="roundRect">
            <a:avLst/>
          </a:prstGeom>
          <a:solidFill>
            <a:schemeClr val="tx2">
              <a:lumMod val="75000"/>
            </a:schemeClr>
          </a:solidFill>
          <a:ln w="12700" cap="flat" cmpd="sng" algn="ctr">
            <a:solidFill>
              <a:schemeClr val="accent1">
                <a:lumMod val="75000"/>
              </a:schemeClr>
            </a:solidFill>
            <a:prstDash val="solid"/>
          </a:ln>
          <a:effectLst/>
        </p:spPr>
        <p:txBody>
          <a:bodyPr rot="0" spcFirstLastPara="0" vert="horz" wrap="square" lIns="45708" tIns="22854" rIns="45708" bIns="22854" numCol="1" spcCol="0" rtlCol="0" fromWordArt="0" anchor="ctr" anchorCtr="0" forceAA="0" compatLnSpc="1">
            <a:prstTxWarp prst="textNoShape">
              <a:avLst/>
            </a:prstTxWarp>
            <a:noAutofit/>
          </a:bodyPr>
          <a:lstStyle/>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white"/>
                </a:solidFill>
                <a:effectLst/>
                <a:uLnTx/>
                <a:uFillTx/>
                <a:latin typeface="Calibri"/>
                <a:ea typeface="+mn-ea"/>
                <a:cs typeface="+mn-cs"/>
                <a:sym typeface="Helvetica Light"/>
              </a:rPr>
              <a:t>Billing</a:t>
            </a:r>
          </a:p>
        </p:txBody>
      </p:sp>
      <p:sp>
        <p:nvSpPr>
          <p:cNvPr id="27" name="Rounded Rectangle 26"/>
          <p:cNvSpPr/>
          <p:nvPr/>
        </p:nvSpPr>
        <p:spPr>
          <a:xfrm>
            <a:off x="7081002" y="1330122"/>
            <a:ext cx="729669" cy="425497"/>
          </a:xfrm>
          <a:prstGeom prst="roundRect">
            <a:avLst/>
          </a:prstGeom>
          <a:solidFill>
            <a:schemeClr val="tx2">
              <a:lumMod val="75000"/>
            </a:schemeClr>
          </a:solidFill>
          <a:ln w="12700" cap="flat" cmpd="sng" algn="ctr">
            <a:solidFill>
              <a:schemeClr val="accent1">
                <a:lumMod val="75000"/>
              </a:schemeClr>
            </a:solidFill>
            <a:prstDash val="solid"/>
          </a:ln>
          <a:effectLst/>
        </p:spPr>
        <p:txBody>
          <a:bodyPr rot="0" spcFirstLastPara="0" vert="horz" wrap="square" lIns="45708" tIns="22854" rIns="45708" bIns="22854" numCol="1" spcCol="0" rtlCol="0" fromWordArt="0" anchor="ctr" anchorCtr="0" forceAA="0" compatLnSpc="1">
            <a:prstTxWarp prst="textNoShape">
              <a:avLst/>
            </a:prstTxWarp>
            <a:noAutofit/>
          </a:bodyPr>
          <a:lstStyle/>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white"/>
                </a:solidFill>
                <a:effectLst/>
                <a:uLnTx/>
                <a:uFillTx/>
                <a:latin typeface="Calibri"/>
                <a:ea typeface="+mn-ea"/>
                <a:cs typeface="+mn-cs"/>
                <a:sym typeface="Helvetica Light"/>
              </a:rPr>
              <a:t>Azure AD</a:t>
            </a:r>
          </a:p>
        </p:txBody>
      </p:sp>
      <p:sp>
        <p:nvSpPr>
          <p:cNvPr id="29" name="Rounded Rectangle 28"/>
          <p:cNvSpPr/>
          <p:nvPr/>
        </p:nvSpPr>
        <p:spPr>
          <a:xfrm>
            <a:off x="3881413" y="836868"/>
            <a:ext cx="801894" cy="396570"/>
          </a:xfrm>
          <a:prstGeom prst="roundRect">
            <a:avLst/>
          </a:prstGeom>
          <a:solidFill>
            <a:schemeClr val="tx2">
              <a:lumMod val="75000"/>
            </a:schemeClr>
          </a:solidFill>
          <a:ln w="12700" cap="flat" cmpd="sng" algn="ctr">
            <a:solidFill>
              <a:schemeClr val="accent1">
                <a:lumMod val="75000"/>
              </a:schemeClr>
            </a:solidFill>
            <a:prstDash val="solid"/>
          </a:ln>
          <a:effectLst/>
        </p:spPr>
        <p:txBody>
          <a:bodyPr rot="0" spcFirstLastPara="0" vert="horz" wrap="square" lIns="45708" tIns="22854" rIns="45708" bIns="22854" numCol="1" spcCol="0" rtlCol="0" fromWordArt="0" anchor="ctr" anchorCtr="0" forceAA="0" compatLnSpc="1">
            <a:prstTxWarp prst="textNoShape">
              <a:avLst/>
            </a:prstTxWarp>
            <a:noAutofit/>
          </a:bodyPr>
          <a:lstStyle/>
          <a:p>
            <a:pPr algn="ctr" defTabSz="412336" hangingPunct="0">
              <a:buClrTx/>
              <a:buFontTx/>
              <a:buNone/>
            </a:pPr>
            <a:r>
              <a:rPr lang="en-US" sz="1050" dirty="0">
                <a:solidFill>
                  <a:prstClr val="white"/>
                </a:solidFill>
                <a:latin typeface="Calibri"/>
                <a:ea typeface="+mn-ea"/>
                <a:cs typeface="+mn-cs"/>
                <a:sym typeface="Helvetica Light"/>
              </a:rPr>
              <a:t>Auto</a:t>
            </a:r>
          </a:p>
        </p:txBody>
      </p:sp>
      <p:sp>
        <p:nvSpPr>
          <p:cNvPr id="30" name="TextBox 29"/>
          <p:cNvSpPr txBox="1"/>
          <p:nvPr/>
        </p:nvSpPr>
        <p:spPr>
          <a:xfrm>
            <a:off x="6804799" y="556003"/>
            <a:ext cx="1220729" cy="523220"/>
          </a:xfrm>
          <a:prstGeom prst="rect">
            <a:avLst/>
          </a:prstGeom>
          <a:noFill/>
          <a:ln>
            <a:solidFill>
              <a:schemeClr val="accent1">
                <a:lumMod val="75000"/>
              </a:schemeClr>
            </a:solidFill>
          </a:ln>
        </p:spPr>
        <p:txBody>
          <a:bodyPr wrap="square" rtlCol="0">
            <a:spAutoFit/>
          </a:bodyPr>
          <a:lstStyle/>
          <a:p>
            <a:pPr algn="ctr" defTabSz="412336" fontAlgn="auto" hangingPunct="0">
              <a:spcBef>
                <a:spcPts val="0"/>
              </a:spcBef>
              <a:spcAft>
                <a:spcPts val="0"/>
              </a:spcAft>
            </a:pPr>
            <a:r>
              <a:rPr lang="en-US" kern="0" dirty="0" smtClean="0">
                <a:solidFill>
                  <a:srgbClr val="000000"/>
                </a:solidFill>
                <a:latin typeface="Calibri"/>
                <a:sym typeface="Helvetica Light"/>
              </a:rPr>
              <a:t>Backend Systems</a:t>
            </a:r>
            <a:endParaRPr lang="en-US" kern="0" dirty="0">
              <a:solidFill>
                <a:srgbClr val="000000"/>
              </a:solidFill>
              <a:latin typeface="Calibri"/>
              <a:sym typeface="Helvetica Light"/>
            </a:endParaRPr>
          </a:p>
        </p:txBody>
      </p:sp>
      <p:sp>
        <p:nvSpPr>
          <p:cNvPr id="31" name="Rounded Rectangle 30"/>
          <p:cNvSpPr/>
          <p:nvPr/>
        </p:nvSpPr>
        <p:spPr>
          <a:xfrm>
            <a:off x="1969916" y="2527675"/>
            <a:ext cx="815268" cy="387318"/>
          </a:xfrm>
          <a:prstGeom prst="roundRect">
            <a:avLst/>
          </a:prstGeom>
          <a:solidFill>
            <a:schemeClr val="tx2">
              <a:lumMod val="75000"/>
            </a:schemeClr>
          </a:solidFill>
          <a:ln w="12700" cap="flat" cmpd="sng" algn="ctr">
            <a:solidFill>
              <a:schemeClr val="accent1">
                <a:lumMod val="75000"/>
              </a:schemeClr>
            </a:solidFill>
            <a:prstDash val="solid"/>
          </a:ln>
          <a:effectLst/>
        </p:spPr>
        <p:txBody>
          <a:bodyPr rot="0" spcFirstLastPara="0" vert="horz" wrap="square" lIns="45708" tIns="22854" rIns="45708" bIns="22854" numCol="1" spcCol="0" rtlCol="0" fromWordArt="0" anchor="ctr" anchorCtr="0" forceAA="0" compatLnSpc="1">
            <a:prstTxWarp prst="textNoShape">
              <a:avLst/>
            </a:prstTxWarp>
            <a:noAutofit/>
          </a:bodyPr>
          <a:lstStyle/>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a:ea typeface="+mn-ea"/>
                <a:cs typeface="+mn-cs"/>
                <a:sym typeface="Helvetica Light"/>
              </a:rPr>
              <a:t>Offer</a:t>
            </a:r>
          </a:p>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a:ea typeface="+mn-ea"/>
                <a:cs typeface="+mn-cs"/>
                <a:sym typeface="Helvetica Light"/>
              </a:rPr>
              <a:t>Manager</a:t>
            </a:r>
          </a:p>
        </p:txBody>
      </p:sp>
      <p:sp>
        <p:nvSpPr>
          <p:cNvPr id="33" name="Rounded Rectangle 32"/>
          <p:cNvSpPr/>
          <p:nvPr/>
        </p:nvSpPr>
        <p:spPr>
          <a:xfrm>
            <a:off x="1012376" y="3134593"/>
            <a:ext cx="814395" cy="387318"/>
          </a:xfrm>
          <a:prstGeom prst="roundRect">
            <a:avLst/>
          </a:prstGeom>
          <a:solidFill>
            <a:schemeClr val="tx2">
              <a:lumMod val="75000"/>
            </a:schemeClr>
          </a:solidFill>
          <a:ln w="12700" cap="flat" cmpd="sng" algn="ctr">
            <a:solidFill>
              <a:schemeClr val="accent1">
                <a:lumMod val="75000"/>
              </a:schemeClr>
            </a:solidFill>
            <a:prstDash val="solid"/>
          </a:ln>
          <a:effectLst/>
        </p:spPr>
        <p:txBody>
          <a:bodyPr rot="0" spcFirstLastPara="0" vert="horz" wrap="square" lIns="45708" tIns="22854" rIns="45708" bIns="22854" numCol="1" spcCol="0" rtlCol="0" fromWordArt="0" anchor="ctr" anchorCtr="0" forceAA="0" compatLnSpc="1">
            <a:prstTxWarp prst="textNoShape">
              <a:avLst/>
            </a:prstTxWarp>
            <a:noAutofit/>
          </a:bodyPr>
          <a:lstStyle/>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a:ea typeface="+mn-ea"/>
                <a:cs typeface="+mn-cs"/>
                <a:sym typeface="Helvetica Light"/>
              </a:rPr>
              <a:t>Subscription </a:t>
            </a:r>
          </a:p>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a:ea typeface="+mn-ea"/>
                <a:cs typeface="+mn-cs"/>
                <a:sym typeface="Helvetica Light"/>
              </a:rPr>
              <a:t>Services</a:t>
            </a:r>
          </a:p>
        </p:txBody>
      </p:sp>
      <p:sp>
        <p:nvSpPr>
          <p:cNvPr id="34" name="Rounded Rectangle 33"/>
          <p:cNvSpPr/>
          <p:nvPr/>
        </p:nvSpPr>
        <p:spPr>
          <a:xfrm>
            <a:off x="1969915" y="3134593"/>
            <a:ext cx="834955" cy="387318"/>
          </a:xfrm>
          <a:prstGeom prst="roundRect">
            <a:avLst/>
          </a:prstGeom>
          <a:solidFill>
            <a:schemeClr val="tx2">
              <a:lumMod val="75000"/>
            </a:schemeClr>
          </a:solidFill>
          <a:ln w="12700" cap="flat" cmpd="sng" algn="ctr">
            <a:solidFill>
              <a:schemeClr val="accent1">
                <a:lumMod val="75000"/>
              </a:schemeClr>
            </a:solidFill>
            <a:prstDash val="solid"/>
          </a:ln>
          <a:effectLst/>
        </p:spPr>
        <p:txBody>
          <a:bodyPr rot="0" spcFirstLastPara="0" vert="horz" wrap="square" lIns="45708" tIns="22854" rIns="45708" bIns="22854" numCol="1" spcCol="0" rtlCol="0" fromWordArt="0" anchor="ctr" anchorCtr="0" forceAA="0" compatLnSpc="1">
            <a:prstTxWarp prst="textNoShape">
              <a:avLst/>
            </a:prstTxWarp>
            <a:noAutofit/>
          </a:bodyPr>
          <a:lstStyle/>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a:ea typeface="+mn-ea"/>
                <a:cs typeface="+mn-cs"/>
                <a:sym typeface="Helvetica Light"/>
              </a:rPr>
              <a:t>Provisioning</a:t>
            </a:r>
          </a:p>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a:ea typeface="+mn-ea"/>
                <a:cs typeface="+mn-cs"/>
                <a:sym typeface="Helvetica Light"/>
              </a:rPr>
              <a:t>Services</a:t>
            </a:r>
          </a:p>
        </p:txBody>
      </p:sp>
      <p:sp>
        <p:nvSpPr>
          <p:cNvPr id="35" name="TextBox 34"/>
          <p:cNvSpPr txBox="1"/>
          <p:nvPr/>
        </p:nvSpPr>
        <p:spPr>
          <a:xfrm>
            <a:off x="2083483" y="509441"/>
            <a:ext cx="1103203" cy="369332"/>
          </a:xfrm>
          <a:prstGeom prst="rect">
            <a:avLst/>
          </a:prstGeom>
          <a:noFill/>
        </p:spPr>
        <p:txBody>
          <a:bodyPr wrap="square" rtlCol="0">
            <a:spAutoFit/>
          </a:bodyPr>
          <a:lstStyle/>
          <a:p>
            <a:pPr algn="ctr" defTabSz="412336" fontAlgn="auto" hangingPunct="0">
              <a:spcBef>
                <a:spcPts val="0"/>
              </a:spcBef>
              <a:spcAft>
                <a:spcPts val="0"/>
              </a:spcAft>
            </a:pPr>
            <a:r>
              <a:rPr lang="en-US" sz="1800" kern="0" dirty="0">
                <a:solidFill>
                  <a:schemeClr val="tx2">
                    <a:lumMod val="75000"/>
                  </a:schemeClr>
                </a:solidFill>
                <a:latin typeface="Calibri"/>
                <a:sym typeface="Helvetica Light"/>
              </a:rPr>
              <a:t>Channels</a:t>
            </a:r>
          </a:p>
        </p:txBody>
      </p:sp>
      <p:sp>
        <p:nvSpPr>
          <p:cNvPr id="36" name="TextBox 35"/>
          <p:cNvSpPr txBox="1"/>
          <p:nvPr/>
        </p:nvSpPr>
        <p:spPr>
          <a:xfrm>
            <a:off x="2222433" y="4154205"/>
            <a:ext cx="1083870" cy="461665"/>
          </a:xfrm>
          <a:prstGeom prst="rect">
            <a:avLst/>
          </a:prstGeom>
          <a:noFill/>
        </p:spPr>
        <p:txBody>
          <a:bodyPr wrap="square" rtlCol="0">
            <a:spAutoFit/>
          </a:bodyPr>
          <a:lstStyle/>
          <a:p>
            <a:pPr algn="ctr" defTabSz="412336" fontAlgn="auto" hangingPunct="0">
              <a:spcBef>
                <a:spcPts val="0"/>
              </a:spcBef>
              <a:spcAft>
                <a:spcPts val="0"/>
              </a:spcAft>
            </a:pPr>
            <a:r>
              <a:rPr lang="en-US" sz="1200" kern="0" dirty="0">
                <a:solidFill>
                  <a:prstClr val="black"/>
                </a:solidFill>
                <a:latin typeface="Calibri"/>
                <a:sym typeface="Helvetica Light"/>
              </a:rPr>
              <a:t>Sumo </a:t>
            </a:r>
            <a:r>
              <a:rPr lang="en-US" sz="1200" kern="0" dirty="0" smtClean="0">
                <a:solidFill>
                  <a:prstClr val="black"/>
                </a:solidFill>
                <a:latin typeface="Calibri"/>
                <a:sym typeface="Helvetica Light"/>
              </a:rPr>
              <a:t>DB</a:t>
            </a:r>
          </a:p>
          <a:p>
            <a:pPr algn="ctr" defTabSz="412336" fontAlgn="auto" hangingPunct="0">
              <a:spcBef>
                <a:spcPts val="0"/>
              </a:spcBef>
              <a:spcAft>
                <a:spcPts val="0"/>
              </a:spcAft>
            </a:pPr>
            <a:r>
              <a:rPr lang="en-US" sz="1200" dirty="0" smtClean="0">
                <a:solidFill>
                  <a:prstClr val="black"/>
                </a:solidFill>
                <a:latin typeface="Calibri"/>
                <a:sym typeface="Helvetica Light"/>
              </a:rPr>
              <a:t>(Active)</a:t>
            </a:r>
            <a:endParaRPr lang="en-US" sz="1200" kern="0" dirty="0">
              <a:solidFill>
                <a:prstClr val="black"/>
              </a:solidFill>
              <a:latin typeface="Calibri"/>
              <a:sym typeface="Helvetica Light"/>
            </a:endParaRPr>
          </a:p>
        </p:txBody>
      </p:sp>
      <p:sp>
        <p:nvSpPr>
          <p:cNvPr id="38" name="Rounded Rectangle 37"/>
          <p:cNvSpPr/>
          <p:nvPr/>
        </p:nvSpPr>
        <p:spPr>
          <a:xfrm>
            <a:off x="7089047" y="4116851"/>
            <a:ext cx="740317" cy="425497"/>
          </a:xfrm>
          <a:prstGeom prst="roundRect">
            <a:avLst/>
          </a:prstGeom>
          <a:solidFill>
            <a:schemeClr val="tx2">
              <a:lumMod val="75000"/>
            </a:schemeClr>
          </a:solidFill>
          <a:ln w="12700" cap="flat" cmpd="sng" algn="ctr">
            <a:solidFill>
              <a:schemeClr val="accent1">
                <a:lumMod val="75000"/>
              </a:schemeClr>
            </a:solidFill>
            <a:prstDash val="solid"/>
          </a:ln>
          <a:effectLst/>
        </p:spPr>
        <p:txBody>
          <a:bodyPr rot="0" spcFirstLastPara="0" vert="horz" wrap="square" lIns="45708" tIns="22854" rIns="45708" bIns="22854" numCol="1" spcCol="0" rtlCol="0" fromWordArt="0" anchor="ctr" anchorCtr="0" forceAA="0" compatLnSpc="1">
            <a:prstTxWarp prst="textNoShape">
              <a:avLst/>
            </a:prstTxWarp>
            <a:noAutofit/>
          </a:bodyPr>
          <a:lstStyle/>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white"/>
                </a:solidFill>
                <a:effectLst/>
                <a:uLnTx/>
                <a:uFillTx/>
                <a:latin typeface="Calibri"/>
                <a:ea typeface="+mn-ea"/>
                <a:cs typeface="+mn-cs"/>
                <a:sym typeface="Helvetica Light"/>
              </a:rPr>
              <a:t>Messaging</a:t>
            </a:r>
          </a:p>
        </p:txBody>
      </p:sp>
      <p:sp>
        <p:nvSpPr>
          <p:cNvPr id="47" name="Left-Right Arrow 46"/>
          <p:cNvSpPr/>
          <p:nvPr/>
        </p:nvSpPr>
        <p:spPr>
          <a:xfrm>
            <a:off x="6248217" y="2713300"/>
            <a:ext cx="594305" cy="201694"/>
          </a:xfrm>
          <a:prstGeom prst="leftRightArrow">
            <a:avLst/>
          </a:prstGeom>
          <a:solidFill>
            <a:schemeClr val="accent1">
              <a:lumMod val="90000"/>
            </a:schemeClr>
          </a:solidFill>
          <a:ln w="25400" cap="flat" cmpd="sng" algn="ctr">
            <a:solidFill>
              <a:schemeClr val="accent1">
                <a:lumMod val="75000"/>
              </a:schemeClr>
            </a:solidFill>
            <a:prstDash val="solid"/>
          </a:ln>
          <a:effectLst/>
        </p:spPr>
        <p:txBody>
          <a:bodyPr rtlCol="0" anchor="ctr"/>
          <a:lstStyle/>
          <a:p>
            <a:pPr marL="0" marR="0" lvl="0" indent="0" algn="ctr" defTabSz="412336" eaLnBrk="1" fontAlgn="auto" latinLnBrk="0" hangingPunct="0">
              <a:lnSpc>
                <a:spcPct val="100000"/>
              </a:lnSpc>
              <a:spcBef>
                <a:spcPts val="0"/>
              </a:spcBef>
              <a:spcAft>
                <a:spcPts val="0"/>
              </a:spcAft>
              <a:buClrTx/>
              <a:buSzTx/>
              <a:buFontTx/>
              <a:buNone/>
              <a:tabLst/>
              <a:defRPr/>
            </a:pPr>
            <a:endParaRPr kumimoji="0" lang="en-US" sz="2500" b="0" i="0" u="none" strike="noStrike" kern="0" cap="none" spc="0" normalizeH="0" baseline="0" noProof="0" smtClean="0">
              <a:ln>
                <a:noFill/>
              </a:ln>
              <a:solidFill>
                <a:prstClr val="white"/>
              </a:solidFill>
              <a:effectLst/>
              <a:uLnTx/>
              <a:uFillTx/>
              <a:latin typeface="Calibri"/>
              <a:ea typeface="+mn-ea"/>
              <a:cs typeface="+mn-cs"/>
              <a:sym typeface="Helvetica Light"/>
            </a:endParaRPr>
          </a:p>
        </p:txBody>
      </p:sp>
      <p:sp>
        <p:nvSpPr>
          <p:cNvPr id="51" name="TextBox 50"/>
          <p:cNvSpPr txBox="1"/>
          <p:nvPr/>
        </p:nvSpPr>
        <p:spPr>
          <a:xfrm>
            <a:off x="852760" y="1549572"/>
            <a:ext cx="1039643" cy="477054"/>
          </a:xfrm>
          <a:prstGeom prst="rect">
            <a:avLst/>
          </a:prstGeom>
          <a:noFill/>
        </p:spPr>
        <p:txBody>
          <a:bodyPr wrap="square" rtlCol="0">
            <a:spAutoFit/>
          </a:bodyPr>
          <a:lstStyle/>
          <a:p>
            <a:pPr algn="ctr" defTabSz="412336" fontAlgn="auto" hangingPunct="0">
              <a:spcBef>
                <a:spcPts val="0"/>
              </a:spcBef>
              <a:spcAft>
                <a:spcPts val="0"/>
              </a:spcAft>
            </a:pPr>
            <a:r>
              <a:rPr lang="en-US" sz="2500" kern="0" dirty="0">
                <a:solidFill>
                  <a:srgbClr val="000000"/>
                </a:solidFill>
                <a:latin typeface="Calibri"/>
                <a:sym typeface="Helvetica Light"/>
              </a:rPr>
              <a:t>SUMO</a:t>
            </a:r>
          </a:p>
        </p:txBody>
      </p:sp>
      <p:sp>
        <p:nvSpPr>
          <p:cNvPr id="52" name="Rounded Rectangle 51"/>
          <p:cNvSpPr/>
          <p:nvPr/>
        </p:nvSpPr>
        <p:spPr>
          <a:xfrm>
            <a:off x="3877900" y="2531473"/>
            <a:ext cx="668104" cy="387318"/>
          </a:xfrm>
          <a:prstGeom prst="roundRect">
            <a:avLst/>
          </a:prstGeom>
          <a:solidFill>
            <a:schemeClr val="tx2">
              <a:lumMod val="75000"/>
            </a:schemeClr>
          </a:solidFill>
          <a:ln w="12700" cap="flat" cmpd="sng" algn="ctr">
            <a:solidFill>
              <a:schemeClr val="accent1">
                <a:lumMod val="75000"/>
              </a:schemeClr>
            </a:solidFill>
            <a:prstDash val="solid"/>
          </a:ln>
          <a:effectLst/>
        </p:spPr>
        <p:txBody>
          <a:bodyPr rot="0" spcFirstLastPara="0" vert="horz" wrap="square" lIns="45708" tIns="22854" rIns="45708" bIns="22854" numCol="1" spcCol="0" rtlCol="0" fromWordArt="0" anchor="ctr" anchorCtr="0" forceAA="0" compatLnSpc="1">
            <a:prstTxWarp prst="textNoShape">
              <a:avLst/>
            </a:prstTxWarp>
            <a:noAutofit/>
          </a:bodyPr>
          <a:lstStyle/>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a:ea typeface="+mn-ea"/>
                <a:cs typeface="+mn-cs"/>
                <a:sym typeface="Helvetica Light"/>
              </a:rPr>
              <a:t>Metering</a:t>
            </a:r>
          </a:p>
        </p:txBody>
      </p:sp>
      <p:sp>
        <p:nvSpPr>
          <p:cNvPr id="53" name="Rounded Rectangle 52"/>
          <p:cNvSpPr/>
          <p:nvPr/>
        </p:nvSpPr>
        <p:spPr>
          <a:xfrm>
            <a:off x="7081002" y="1854487"/>
            <a:ext cx="729669" cy="425497"/>
          </a:xfrm>
          <a:prstGeom prst="roundRect">
            <a:avLst/>
          </a:prstGeom>
          <a:solidFill>
            <a:schemeClr val="tx2">
              <a:lumMod val="75000"/>
            </a:schemeClr>
          </a:solidFill>
          <a:ln w="12700" cap="flat" cmpd="sng" algn="ctr">
            <a:solidFill>
              <a:schemeClr val="accent1">
                <a:lumMod val="75000"/>
              </a:schemeClr>
            </a:solidFill>
            <a:prstDash val="solid"/>
          </a:ln>
          <a:effectLst/>
        </p:spPr>
        <p:txBody>
          <a:bodyPr rot="0" spcFirstLastPara="0" vert="horz" wrap="square" lIns="45708" tIns="22854" rIns="45708" bIns="22854" numCol="1" spcCol="0" rtlCol="0" fromWordArt="0" anchor="ctr" anchorCtr="0" forceAA="0" compatLnSpc="1">
            <a:prstTxWarp prst="textNoShape">
              <a:avLst/>
            </a:prstTxWarp>
            <a:noAutofit/>
          </a:bodyPr>
          <a:lstStyle/>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white"/>
                </a:solidFill>
                <a:effectLst/>
                <a:uLnTx/>
                <a:uFillTx/>
                <a:latin typeface="Calibri"/>
                <a:ea typeface="+mn-ea"/>
                <a:cs typeface="+mn-cs"/>
                <a:sym typeface="Helvetica Light"/>
              </a:rPr>
              <a:t>Vehicle</a:t>
            </a:r>
          </a:p>
        </p:txBody>
      </p:sp>
      <p:sp>
        <p:nvSpPr>
          <p:cNvPr id="54" name="Rounded Rectangle 53"/>
          <p:cNvSpPr/>
          <p:nvPr/>
        </p:nvSpPr>
        <p:spPr>
          <a:xfrm>
            <a:off x="2985429" y="2510465"/>
            <a:ext cx="674765" cy="387318"/>
          </a:xfrm>
          <a:prstGeom prst="roundRect">
            <a:avLst/>
          </a:prstGeom>
          <a:solidFill>
            <a:schemeClr val="tx2">
              <a:lumMod val="75000"/>
            </a:schemeClr>
          </a:solidFill>
          <a:ln w="12700" cap="flat" cmpd="sng" algn="ctr">
            <a:solidFill>
              <a:schemeClr val="accent1">
                <a:lumMod val="75000"/>
              </a:schemeClr>
            </a:solidFill>
            <a:prstDash val="solid"/>
          </a:ln>
          <a:effectLst/>
        </p:spPr>
        <p:txBody>
          <a:bodyPr rot="0" spcFirstLastPara="0" vert="horz" wrap="square" lIns="45708" tIns="22854" rIns="45708" bIns="22854" numCol="1" spcCol="0" rtlCol="0" fromWordArt="0" anchor="ctr" anchorCtr="0" forceAA="0" compatLnSpc="1">
            <a:prstTxWarp prst="textNoShape">
              <a:avLst/>
            </a:prstTxWarp>
            <a:noAutofit/>
          </a:bodyPr>
          <a:lstStyle/>
          <a:p>
            <a:pPr marL="0" marR="0" lvl="0" indent="0" algn="ctr" defTabSz="412336" eaLnBrk="1"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a:ea typeface="+mn-ea"/>
                <a:cs typeface="+mn-cs"/>
                <a:sym typeface="Helvetica Light"/>
              </a:rPr>
              <a:t>Reporting</a:t>
            </a:r>
          </a:p>
        </p:txBody>
      </p:sp>
      <p:sp>
        <p:nvSpPr>
          <p:cNvPr id="56" name="TextBox 55"/>
          <p:cNvSpPr txBox="1"/>
          <p:nvPr/>
        </p:nvSpPr>
        <p:spPr>
          <a:xfrm>
            <a:off x="617957" y="3995369"/>
            <a:ext cx="1563912" cy="477054"/>
          </a:xfrm>
          <a:prstGeom prst="rect">
            <a:avLst/>
          </a:prstGeom>
          <a:noFill/>
        </p:spPr>
        <p:txBody>
          <a:bodyPr wrap="square" rtlCol="0">
            <a:spAutoFit/>
          </a:bodyPr>
          <a:lstStyle/>
          <a:p>
            <a:pPr algn="ctr" defTabSz="412336" fontAlgn="auto" hangingPunct="0">
              <a:spcBef>
                <a:spcPts val="0"/>
              </a:spcBef>
              <a:spcAft>
                <a:spcPts val="0"/>
              </a:spcAft>
            </a:pPr>
            <a:r>
              <a:rPr lang="en-US" sz="2500" kern="0" dirty="0" smtClean="0">
                <a:solidFill>
                  <a:srgbClr val="000000"/>
                </a:solidFill>
                <a:latin typeface="Calibri"/>
                <a:sym typeface="Helvetica Light"/>
              </a:rPr>
              <a:t>AZURE</a:t>
            </a:r>
            <a:endParaRPr lang="en-US" sz="2500" kern="0" dirty="0">
              <a:solidFill>
                <a:srgbClr val="000000"/>
              </a:solidFill>
              <a:latin typeface="Calibri"/>
              <a:sym typeface="Helvetica Light"/>
            </a:endParaRPr>
          </a:p>
        </p:txBody>
      </p:sp>
      <p:sp>
        <p:nvSpPr>
          <p:cNvPr id="59" name="Rounded Rectangle 58"/>
          <p:cNvSpPr/>
          <p:nvPr/>
        </p:nvSpPr>
        <p:spPr>
          <a:xfrm>
            <a:off x="3670007" y="4123660"/>
            <a:ext cx="1276596" cy="512448"/>
          </a:xfrm>
          <a:prstGeom prst="roundRect">
            <a:avLst/>
          </a:prstGeom>
          <a:solidFill>
            <a:sysClr val="window" lastClr="FFFFFF"/>
          </a:solidFill>
          <a:ln w="25400" cap="flat" cmpd="sng" algn="ctr">
            <a:solidFill>
              <a:schemeClr val="accent1">
                <a:lumMod val="75000"/>
              </a:schemeClr>
            </a:solidFill>
            <a:prstDash val="sysDash"/>
          </a:ln>
          <a:effectLst/>
        </p:spPr>
        <p:txBody>
          <a:bodyPr rtlCol="0" anchor="ctr"/>
          <a:lstStyle/>
          <a:p>
            <a:pPr marL="0" marR="0" lvl="0" indent="0" algn="ctr" defTabSz="412336" eaLnBrk="1" fontAlgn="auto" latinLnBrk="0" hangingPunct="0">
              <a:lnSpc>
                <a:spcPct val="100000"/>
              </a:lnSpc>
              <a:spcBef>
                <a:spcPts val="0"/>
              </a:spcBef>
              <a:spcAft>
                <a:spcPts val="0"/>
              </a:spcAft>
              <a:buClrTx/>
              <a:buSzTx/>
              <a:buFontTx/>
              <a:buNone/>
              <a:tabLst/>
              <a:defRPr/>
            </a:pPr>
            <a:endParaRPr kumimoji="0" lang="en-US" sz="2500" b="0" i="0" u="none" strike="noStrike" kern="0" cap="none" spc="0" normalizeH="0" baseline="0" noProof="0" smtClean="0">
              <a:ln>
                <a:noFill/>
              </a:ln>
              <a:solidFill>
                <a:prstClr val="white"/>
              </a:solidFill>
              <a:effectLst/>
              <a:uLnTx/>
              <a:uFillTx/>
              <a:latin typeface="Calibri"/>
              <a:ea typeface="+mn-ea"/>
              <a:cs typeface="+mn-cs"/>
              <a:sym typeface="Helvetica Light"/>
            </a:endParaRPr>
          </a:p>
        </p:txBody>
      </p:sp>
      <p:sp>
        <p:nvSpPr>
          <p:cNvPr id="60" name="TextBox 59"/>
          <p:cNvSpPr txBox="1"/>
          <p:nvPr/>
        </p:nvSpPr>
        <p:spPr>
          <a:xfrm>
            <a:off x="3752707" y="4149588"/>
            <a:ext cx="1083870" cy="461665"/>
          </a:xfrm>
          <a:prstGeom prst="rect">
            <a:avLst/>
          </a:prstGeom>
          <a:noFill/>
        </p:spPr>
        <p:txBody>
          <a:bodyPr wrap="square" rtlCol="0">
            <a:spAutoFit/>
          </a:bodyPr>
          <a:lstStyle>
            <a:defPPr marR="0" lvl="0" algn="l" rtl="0">
              <a:lnSpc>
                <a:spcPct val="100000"/>
              </a:lnSpc>
              <a:spcBef>
                <a:spcPts val="0"/>
              </a:spcBef>
              <a:spcAft>
                <a:spcPts val="0"/>
              </a:spcAft>
            </a:defPPr>
            <a:lvl1pPr algn="ctr" defTabSz="412336" fontAlgn="auto" hangingPunct="0">
              <a:defRPr sz="1200" kern="0">
                <a:solidFill>
                  <a:prstClr val="black"/>
                </a:solidFill>
                <a:latin typeface="Calibri"/>
              </a:defRPr>
            </a:lvl1pPr>
          </a:lstStyle>
          <a:p>
            <a:r>
              <a:rPr lang="en-US" dirty="0">
                <a:sym typeface="Helvetica Light"/>
              </a:rPr>
              <a:t>Sumo DB</a:t>
            </a:r>
          </a:p>
          <a:p>
            <a:r>
              <a:rPr lang="en-US" dirty="0">
                <a:sym typeface="Helvetica Light"/>
              </a:rPr>
              <a:t>(Passive)</a:t>
            </a:r>
          </a:p>
        </p:txBody>
      </p:sp>
      <p:sp>
        <p:nvSpPr>
          <p:cNvPr id="37" name="Rounded Rectangle 36"/>
          <p:cNvSpPr/>
          <p:nvPr/>
        </p:nvSpPr>
        <p:spPr>
          <a:xfrm>
            <a:off x="3926111" y="3134593"/>
            <a:ext cx="689837" cy="387318"/>
          </a:xfrm>
          <a:prstGeom prst="roundRect">
            <a:avLst/>
          </a:prstGeom>
          <a:solidFill>
            <a:schemeClr val="bg1">
              <a:lumMod val="60000"/>
              <a:lumOff val="40000"/>
            </a:schemeClr>
          </a:solidFill>
          <a:ln w="12700" cap="flat" cmpd="sng" algn="ctr">
            <a:solidFill>
              <a:schemeClr val="accent1">
                <a:lumMod val="75000"/>
              </a:schemeClr>
            </a:solidFill>
            <a:prstDash val="solid"/>
          </a:ln>
          <a:effectLst/>
        </p:spPr>
        <p:txBody>
          <a:bodyPr rot="0" spcFirstLastPara="0" vert="horz" wrap="square" lIns="45708" tIns="22854" rIns="45708" bIns="22854" numCol="1" spcCol="0" rtlCol="0" fromWordArt="0" anchor="ctr" anchorCtr="0" forceAA="0" compatLnSpc="1">
            <a:prstTxWarp prst="textNoShape">
              <a:avLst/>
            </a:prstTxWarp>
            <a:noAutofit/>
          </a:bodyPr>
          <a:lstStyle/>
          <a:p>
            <a:pPr algn="ctr" defTabSz="412336" hangingPunct="0">
              <a:buClrTx/>
              <a:buFontTx/>
              <a:buNone/>
            </a:pPr>
            <a:r>
              <a:rPr lang="en-US" sz="1200" dirty="0">
                <a:solidFill>
                  <a:prstClr val="white"/>
                </a:solidFill>
                <a:latin typeface="Calibri"/>
                <a:ea typeface="+mn-ea"/>
                <a:cs typeface="+mn-cs"/>
                <a:sym typeface="Helvetica Light"/>
              </a:rPr>
              <a:t>Spring Cloud</a:t>
            </a:r>
          </a:p>
        </p:txBody>
      </p:sp>
      <p:sp>
        <p:nvSpPr>
          <p:cNvPr id="39" name="Rounded Rectangle 38"/>
          <p:cNvSpPr/>
          <p:nvPr/>
        </p:nvSpPr>
        <p:spPr>
          <a:xfrm>
            <a:off x="4817118" y="2887751"/>
            <a:ext cx="815012" cy="284479"/>
          </a:xfrm>
          <a:prstGeom prst="roundRect">
            <a:avLst/>
          </a:prstGeom>
          <a:solidFill>
            <a:schemeClr val="bg1">
              <a:lumMod val="60000"/>
              <a:lumOff val="40000"/>
            </a:schemeClr>
          </a:solidFill>
          <a:ln w="12700" cap="flat" cmpd="sng" algn="ctr">
            <a:solidFill>
              <a:schemeClr val="accent1">
                <a:lumMod val="75000"/>
              </a:schemeClr>
            </a:solidFill>
            <a:prstDash val="solid"/>
          </a:ln>
          <a:effectLst/>
        </p:spPr>
        <p:txBody>
          <a:bodyPr rot="0" spcFirstLastPara="0" vert="horz" wrap="square" lIns="45708" tIns="22854" rIns="45708" bIns="22854" numCol="1" spcCol="0" rtlCol="0" fromWordArt="0" anchor="ctr" anchorCtr="0" forceAA="0" compatLnSpc="1">
            <a:prstTxWarp prst="textNoShape">
              <a:avLst/>
            </a:prstTxWarp>
            <a:noAutofit/>
          </a:bodyPr>
          <a:lstStyle/>
          <a:p>
            <a:pPr algn="ctr" defTabSz="412336" hangingPunct="0">
              <a:buClrTx/>
              <a:buFontTx/>
              <a:buNone/>
            </a:pPr>
            <a:r>
              <a:rPr lang="en-US" sz="1200" dirty="0" smtClean="0">
                <a:solidFill>
                  <a:prstClr val="white"/>
                </a:solidFill>
                <a:latin typeface="Calibri"/>
                <a:ea typeface="+mn-ea"/>
                <a:cs typeface="+mn-cs"/>
                <a:sym typeface="Helvetica Light"/>
              </a:rPr>
              <a:t>Hystrix</a:t>
            </a:r>
            <a:endParaRPr lang="en-US" sz="1200" dirty="0">
              <a:solidFill>
                <a:prstClr val="white"/>
              </a:solidFill>
              <a:latin typeface="Calibri"/>
              <a:ea typeface="+mn-ea"/>
              <a:cs typeface="+mn-cs"/>
              <a:sym typeface="Helvetica Light"/>
            </a:endParaRPr>
          </a:p>
        </p:txBody>
      </p:sp>
      <p:sp>
        <p:nvSpPr>
          <p:cNvPr id="40" name="Rounded Rectangle 39"/>
          <p:cNvSpPr/>
          <p:nvPr/>
        </p:nvSpPr>
        <p:spPr>
          <a:xfrm>
            <a:off x="4822323" y="3280815"/>
            <a:ext cx="815012" cy="264961"/>
          </a:xfrm>
          <a:prstGeom prst="roundRect">
            <a:avLst/>
          </a:prstGeom>
          <a:solidFill>
            <a:schemeClr val="bg1">
              <a:lumMod val="60000"/>
              <a:lumOff val="40000"/>
            </a:schemeClr>
          </a:solidFill>
          <a:ln w="12700" cap="flat" cmpd="sng" algn="ctr">
            <a:solidFill>
              <a:schemeClr val="accent1">
                <a:lumMod val="75000"/>
              </a:schemeClr>
            </a:solidFill>
            <a:prstDash val="solid"/>
          </a:ln>
          <a:effectLst/>
        </p:spPr>
        <p:txBody>
          <a:bodyPr rot="0" spcFirstLastPara="0" vert="horz" wrap="square" lIns="45708" tIns="22854" rIns="45708" bIns="22854" numCol="1" spcCol="0" rtlCol="0" fromWordArt="0" anchor="ctr" anchorCtr="0" forceAA="0" compatLnSpc="1">
            <a:prstTxWarp prst="textNoShape">
              <a:avLst/>
            </a:prstTxWarp>
            <a:noAutofit/>
          </a:bodyPr>
          <a:lstStyle/>
          <a:p>
            <a:pPr algn="ctr" defTabSz="412336" hangingPunct="0">
              <a:buClrTx/>
              <a:buFontTx/>
              <a:buNone/>
            </a:pPr>
            <a:r>
              <a:rPr lang="en-US" sz="1200" dirty="0" smtClean="0">
                <a:solidFill>
                  <a:prstClr val="white"/>
                </a:solidFill>
                <a:latin typeface="Calibri"/>
                <a:ea typeface="+mn-ea"/>
                <a:cs typeface="+mn-cs"/>
                <a:sym typeface="Helvetica Light"/>
              </a:rPr>
              <a:t>Eureka</a:t>
            </a:r>
            <a:endParaRPr lang="en-US" sz="1200" dirty="0">
              <a:solidFill>
                <a:prstClr val="white"/>
              </a:solidFill>
              <a:latin typeface="Calibri"/>
              <a:ea typeface="+mn-ea"/>
              <a:cs typeface="+mn-cs"/>
              <a:sym typeface="Helvetica Light"/>
            </a:endParaRPr>
          </a:p>
        </p:txBody>
      </p:sp>
    </p:spTree>
    <p:extLst>
      <p:ext uri="{BB962C8B-B14F-4D97-AF65-F5344CB8AC3E}">
        <p14:creationId xmlns:p14="http://schemas.microsoft.com/office/powerpoint/2010/main" val="3288139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6" name="Shape 244"/>
          <p:cNvSpPr txBox="1">
            <a:spLocks noGrp="1"/>
          </p:cNvSpPr>
          <p:nvPr>
            <p:ph type="title"/>
          </p:nvPr>
        </p:nvSpPr>
        <p:spPr>
          <a:xfrm>
            <a:off x="90875" y="65604"/>
            <a:ext cx="7440264" cy="42054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Caching</a:t>
            </a:r>
            <a:endParaRPr dirty="0"/>
          </a:p>
        </p:txBody>
      </p:sp>
      <p:sp>
        <p:nvSpPr>
          <p:cNvPr id="7" name="Content Placeholder 2"/>
          <p:cNvSpPr txBox="1">
            <a:spLocks/>
          </p:cNvSpPr>
          <p:nvPr/>
        </p:nvSpPr>
        <p:spPr>
          <a:xfrm>
            <a:off x="584664" y="1175656"/>
            <a:ext cx="9421486" cy="4965419"/>
          </a:xfrm>
          <a:prstGeom prst="rect">
            <a:avLst/>
          </a:prstGeom>
        </p:spPr>
        <p:txBody>
          <a:bodyPr lIns="0" tIns="0" rIns="0" bIns="0" anchor="t"/>
          <a:lstStyle>
            <a:lvl1pPr marL="224352" indent="-224352" algn="l" defTabSz="609148" rtl="0" eaLnBrk="0" fontAlgn="base" hangingPunct="0">
              <a:spcBef>
                <a:spcPts val="800"/>
              </a:spcBef>
              <a:spcAft>
                <a:spcPts val="800"/>
              </a:spcAft>
              <a:buSzPct val="100000"/>
              <a:buFont typeface="Arial"/>
              <a:buChar char="•"/>
              <a:defRPr sz="1800" kern="1200">
                <a:solidFill>
                  <a:srgbClr val="474847"/>
                </a:solidFill>
                <a:latin typeface="Ford Antenna Regular"/>
                <a:ea typeface="Ford Antenna Regular"/>
                <a:cs typeface="Ford Antenna Regular"/>
                <a:sym typeface="Ford Antenna Regular"/>
              </a:defRPr>
            </a:lvl1pPr>
            <a:lvl2pPr marL="452774" indent="-224352" algn="l" defTabSz="609148" rtl="0" eaLnBrk="0" fontAlgn="base" hangingPunct="0">
              <a:spcBef>
                <a:spcPts val="800"/>
              </a:spcBef>
              <a:spcAft>
                <a:spcPts val="800"/>
              </a:spcAft>
              <a:buSzPct val="100000"/>
              <a:buFont typeface="Arial"/>
              <a:buChar char="–"/>
              <a:defRPr sz="1800" kern="1200">
                <a:solidFill>
                  <a:srgbClr val="474847"/>
                </a:solidFill>
                <a:latin typeface="Ford Antenna Regular"/>
                <a:ea typeface="Ford Antenna Regular"/>
                <a:cs typeface="Ford Antenna Regular"/>
                <a:sym typeface="Ford Antenna Regular"/>
              </a:defRPr>
            </a:lvl2pPr>
            <a:lvl3pPr marL="681207" indent="-224352" algn="l" defTabSz="609148" rtl="0" eaLnBrk="0" fontAlgn="base" hangingPunct="0">
              <a:spcBef>
                <a:spcPts val="800"/>
              </a:spcBef>
              <a:spcAft>
                <a:spcPts val="800"/>
              </a:spcAft>
              <a:buSzPct val="100000"/>
              <a:buFont typeface="Arial"/>
              <a:buChar char="•"/>
              <a:defRPr sz="1800" kern="1200">
                <a:solidFill>
                  <a:srgbClr val="474847"/>
                </a:solidFill>
                <a:latin typeface="Ford Antenna Regular"/>
                <a:ea typeface="Ford Antenna Regular"/>
                <a:cs typeface="Ford Antenna Regular"/>
                <a:sym typeface="Ford Antenna Regular"/>
              </a:defRPr>
            </a:lvl3pPr>
            <a:lvl4pPr marL="909634" indent="-224352" algn="l" defTabSz="609148" rtl="0" eaLnBrk="0" fontAlgn="base" hangingPunct="0">
              <a:spcBef>
                <a:spcPts val="800"/>
              </a:spcBef>
              <a:spcAft>
                <a:spcPts val="800"/>
              </a:spcAft>
              <a:buSzPct val="100000"/>
              <a:buFont typeface="Arial"/>
              <a:buChar char="–"/>
              <a:defRPr sz="1800" kern="1200">
                <a:solidFill>
                  <a:srgbClr val="474847"/>
                </a:solidFill>
                <a:latin typeface="Ford Antenna Regular"/>
                <a:ea typeface="Ford Antenna Regular"/>
                <a:cs typeface="Ford Antenna Regular"/>
                <a:sym typeface="Ford Antenna Regular"/>
              </a:defRPr>
            </a:lvl4pPr>
            <a:lvl5pPr marL="1138063" indent="-224352" algn="l" defTabSz="609148" rtl="0" eaLnBrk="0" fontAlgn="base" hangingPunct="0">
              <a:spcBef>
                <a:spcPts val="800"/>
              </a:spcBef>
              <a:spcAft>
                <a:spcPts val="800"/>
              </a:spcAft>
              <a:buSzPct val="100000"/>
              <a:buFont typeface="Arial"/>
              <a:buChar char="•"/>
              <a:defRPr sz="1800" kern="1200">
                <a:solidFill>
                  <a:srgbClr val="474847"/>
                </a:solidFill>
                <a:latin typeface="Ford Antenna Regular"/>
                <a:ea typeface="Ford Antenna Regular"/>
                <a:cs typeface="Ford Antenna Regular"/>
                <a:sym typeface="Ford Antenna Regular"/>
              </a:defRPr>
            </a:lvl5pPr>
            <a:lvl6pPr marL="3350703" indent="-304612" algn="l" defTabSz="609223" rtl="0" eaLnBrk="1" latinLnBrk="0" hangingPunct="1">
              <a:spcBef>
                <a:spcPct val="20000"/>
              </a:spcBef>
              <a:buFont typeface="Arial"/>
              <a:buChar char="•"/>
              <a:defRPr sz="2600" kern="1200">
                <a:solidFill>
                  <a:schemeClr val="tx1"/>
                </a:solidFill>
                <a:latin typeface="+mn-lt"/>
                <a:ea typeface="+mn-ea"/>
                <a:cs typeface="+mn-cs"/>
              </a:defRPr>
            </a:lvl6pPr>
            <a:lvl7pPr marL="3959925" indent="-304612" algn="l" defTabSz="609223" rtl="0" eaLnBrk="1" latinLnBrk="0" hangingPunct="1">
              <a:spcBef>
                <a:spcPct val="20000"/>
              </a:spcBef>
              <a:buFont typeface="Arial"/>
              <a:buChar char="•"/>
              <a:defRPr sz="2600" kern="1200">
                <a:solidFill>
                  <a:schemeClr val="tx1"/>
                </a:solidFill>
                <a:latin typeface="+mn-lt"/>
                <a:ea typeface="+mn-ea"/>
                <a:cs typeface="+mn-cs"/>
              </a:defRPr>
            </a:lvl7pPr>
            <a:lvl8pPr marL="4569139" indent="-304612" algn="l" defTabSz="609223" rtl="0" eaLnBrk="1" latinLnBrk="0" hangingPunct="1">
              <a:spcBef>
                <a:spcPct val="20000"/>
              </a:spcBef>
              <a:buFont typeface="Arial"/>
              <a:buChar char="•"/>
              <a:defRPr sz="2600" kern="1200">
                <a:solidFill>
                  <a:schemeClr val="tx1"/>
                </a:solidFill>
                <a:latin typeface="+mn-lt"/>
                <a:ea typeface="+mn-ea"/>
                <a:cs typeface="+mn-cs"/>
              </a:defRPr>
            </a:lvl8pPr>
            <a:lvl9pPr marL="5178362" indent="-304612" algn="l" defTabSz="609223" rtl="0" eaLnBrk="1" latinLnBrk="0" hangingPunct="1">
              <a:spcBef>
                <a:spcPct val="20000"/>
              </a:spcBef>
              <a:buFont typeface="Arial"/>
              <a:buChar char="•"/>
              <a:defRPr sz="2600" kern="1200">
                <a:solidFill>
                  <a:schemeClr val="tx1"/>
                </a:solidFill>
                <a:latin typeface="+mn-lt"/>
                <a:ea typeface="+mn-ea"/>
                <a:cs typeface="+mn-cs"/>
              </a:defRPr>
            </a:lvl9pPr>
          </a:lstStyle>
          <a:p>
            <a:pPr>
              <a:spcBef>
                <a:spcPts val="0"/>
              </a:spcBef>
              <a:spcAft>
                <a:spcPts val="0"/>
              </a:spcAft>
            </a:pPr>
            <a:endParaRPr lang="en-US" dirty="0"/>
          </a:p>
        </p:txBody>
      </p:sp>
      <p:sp>
        <p:nvSpPr>
          <p:cNvPr id="65" name="Content Placeholder 2"/>
          <p:cNvSpPr txBox="1">
            <a:spLocks/>
          </p:cNvSpPr>
          <p:nvPr/>
        </p:nvSpPr>
        <p:spPr>
          <a:xfrm>
            <a:off x="90875" y="583991"/>
            <a:ext cx="7659754" cy="1560119"/>
          </a:xfrm>
          <a:prstGeom prst="rect">
            <a:avLst/>
          </a:prstGeom>
        </p:spPr>
        <p:txBody>
          <a:bodyPr>
            <a:noAutofit/>
          </a:bodyPr>
          <a:lstStyle>
            <a:lvl1pPr marL="342613" indent="-342613" algn="l" defTabSz="9136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343" indent="-285525" algn="l" defTabSz="9136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073" indent="-228408" algn="l" defTabSz="9136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8920" indent="-228408" algn="l" defTabSz="9136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5744" indent="-228408" algn="l" defTabSz="9136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2585" indent="-228408" algn="l" defTabSz="9136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9425" indent="-228408" algn="l" defTabSz="9136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6248" indent="-228408" algn="l" defTabSz="9136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094" indent="-228408" algn="l" defTabSz="9136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b="1" dirty="0">
                <a:solidFill>
                  <a:schemeClr val="lt2"/>
                </a:solidFill>
                <a:latin typeface="Proxima Nova"/>
                <a:ea typeface="Proxima Nova"/>
                <a:cs typeface="Proxima Nova"/>
                <a:sym typeface="Proxima Nova"/>
              </a:rPr>
              <a:t>Improved Processing Times</a:t>
            </a:r>
            <a:r>
              <a:rPr lang="en-US" sz="1400" b="1" kern="0" dirty="0">
                <a:solidFill>
                  <a:srgbClr val="000000"/>
                </a:solidFill>
                <a:latin typeface="Ford Antenna Regular" panose="02000505000000020004" pitchFamily="50" charset="0"/>
              </a:rPr>
              <a:t>	</a:t>
            </a:r>
          </a:p>
          <a:p>
            <a:pPr marL="685800" lvl="1" indent="-685800">
              <a:buFont typeface="Arial" panose="020B0604020202020204" pitchFamily="34" charset="0"/>
              <a:buChar char="•"/>
            </a:pPr>
            <a:r>
              <a:rPr lang="en-US" sz="1400" dirty="0">
                <a:solidFill>
                  <a:schemeClr val="dk1"/>
                </a:solidFill>
                <a:latin typeface="Proxima Nova"/>
                <a:ea typeface="Proxima Nova"/>
                <a:cs typeface="Proxima Nova"/>
                <a:sym typeface="Proxima Nova"/>
              </a:rPr>
              <a:t>Implemented using Caching (Redis)</a:t>
            </a:r>
          </a:p>
          <a:p>
            <a:pPr marL="685800" lvl="1" indent="-685800">
              <a:buFont typeface="Arial" panose="020B0604020202020204" pitchFamily="34" charset="0"/>
              <a:buChar char="•"/>
            </a:pPr>
            <a:r>
              <a:rPr lang="en-US" sz="1400" dirty="0">
                <a:solidFill>
                  <a:schemeClr val="dk1"/>
                </a:solidFill>
                <a:latin typeface="Proxima Nova"/>
                <a:ea typeface="Proxima Nova"/>
                <a:cs typeface="Proxima Nova"/>
                <a:sym typeface="Proxima Nova"/>
              </a:rPr>
              <a:t>Data for Network intensive operations cached (Product Catalog </a:t>
            </a:r>
            <a:r>
              <a:rPr lang="en-US" sz="1400" dirty="0" smtClean="0">
                <a:solidFill>
                  <a:schemeClr val="dk1"/>
                </a:solidFill>
                <a:latin typeface="Proxima Nova"/>
                <a:ea typeface="Proxima Nova"/>
                <a:cs typeface="Proxima Nova"/>
                <a:sym typeface="Proxima Nova"/>
              </a:rPr>
              <a:t>Billing Platform)</a:t>
            </a:r>
            <a:endParaRPr lang="en-US" sz="1400" dirty="0">
              <a:solidFill>
                <a:schemeClr val="dk1"/>
              </a:solidFill>
              <a:latin typeface="Proxima Nova"/>
              <a:ea typeface="Proxima Nova"/>
              <a:cs typeface="Proxima Nova"/>
              <a:sym typeface="Proxima Nova"/>
            </a:endParaRPr>
          </a:p>
          <a:p>
            <a:pPr marL="685800" lvl="1" indent="-685800">
              <a:buFont typeface="Arial" panose="020B0604020202020204" pitchFamily="34" charset="0"/>
              <a:buChar char="•"/>
            </a:pPr>
            <a:r>
              <a:rPr lang="en-US" sz="1400" dirty="0">
                <a:solidFill>
                  <a:schemeClr val="dk1"/>
                </a:solidFill>
                <a:latin typeface="Proxima Nova"/>
                <a:ea typeface="Proxima Nova"/>
                <a:cs typeface="Proxima Nova"/>
                <a:sym typeface="Proxima Nova"/>
              </a:rPr>
              <a:t>Cache refreshed every 24 hours</a:t>
            </a:r>
          </a:p>
          <a:p>
            <a:pPr marL="685800" lvl="1" indent="-685800">
              <a:buFont typeface="Arial" panose="020B0604020202020204" pitchFamily="34" charset="0"/>
              <a:buChar char="•"/>
            </a:pPr>
            <a:r>
              <a:rPr lang="en-US" sz="1400" dirty="0">
                <a:solidFill>
                  <a:schemeClr val="dk1"/>
                </a:solidFill>
                <a:latin typeface="Proxima Nova"/>
                <a:ea typeface="Proxima Nova"/>
                <a:cs typeface="Proxima Nova"/>
                <a:sym typeface="Proxima Nova"/>
              </a:rPr>
              <a:t>Average Catalog interaction time reduced from an </a:t>
            </a:r>
            <a:r>
              <a:rPr lang="en-US" sz="1400" dirty="0" err="1">
                <a:solidFill>
                  <a:schemeClr val="dk1"/>
                </a:solidFill>
                <a:latin typeface="Proxima Nova"/>
                <a:ea typeface="Proxima Nova"/>
                <a:cs typeface="Proxima Nova"/>
                <a:sym typeface="Proxima Nova"/>
              </a:rPr>
              <a:t>Avg</a:t>
            </a:r>
            <a:r>
              <a:rPr lang="en-US" sz="1400" dirty="0">
                <a:solidFill>
                  <a:schemeClr val="dk1"/>
                </a:solidFill>
                <a:latin typeface="Proxima Nova"/>
                <a:ea typeface="Proxima Nova"/>
                <a:cs typeface="Proxima Nova"/>
                <a:sym typeface="Proxima Nova"/>
              </a:rPr>
              <a:t> of 5.7  secs to 0.52 seconds</a:t>
            </a:r>
          </a:p>
        </p:txBody>
      </p:sp>
    </p:spTree>
    <p:extLst>
      <p:ext uri="{BB962C8B-B14F-4D97-AF65-F5344CB8AC3E}">
        <p14:creationId xmlns:p14="http://schemas.microsoft.com/office/powerpoint/2010/main" val="598825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 name="Title 1"/>
          <p:cNvSpPr>
            <a:spLocks noGrp="1"/>
          </p:cNvSpPr>
          <p:nvPr>
            <p:ph type="title"/>
          </p:nvPr>
        </p:nvSpPr>
        <p:spPr>
          <a:xfrm>
            <a:off x="40563" y="-4664"/>
            <a:ext cx="8663100" cy="645711"/>
          </a:xfrm>
        </p:spPr>
        <p:txBody>
          <a:bodyPr/>
          <a:lstStyle/>
          <a:p>
            <a:r>
              <a:rPr lang="en-US" dirty="0" smtClean="0"/>
              <a:t>Resiliency</a:t>
            </a:r>
            <a:endParaRPr lang="en-US" dirty="0"/>
          </a:p>
        </p:txBody>
      </p:sp>
      <p:sp>
        <p:nvSpPr>
          <p:cNvPr id="39" name="Slide Number Placeholder 3"/>
          <p:cNvSpPr txBox="1">
            <a:spLocks/>
          </p:cNvSpPr>
          <p:nvPr/>
        </p:nvSpPr>
        <p:spPr>
          <a:xfrm>
            <a:off x="16335243" y="6659815"/>
            <a:ext cx="3749046" cy="119708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639E677D-D63E-46E6-B183-7DF261391380}" type="slidenum">
              <a:rPr lang="en-US" smtClean="0"/>
              <a:pPr/>
              <a:t>8</a:t>
            </a:fld>
            <a:endParaRPr lang="en-US" dirty="0"/>
          </a:p>
        </p:txBody>
      </p:sp>
      <p:sp>
        <p:nvSpPr>
          <p:cNvPr id="40" name="Content Placeholder 2"/>
          <p:cNvSpPr txBox="1">
            <a:spLocks/>
          </p:cNvSpPr>
          <p:nvPr/>
        </p:nvSpPr>
        <p:spPr>
          <a:xfrm>
            <a:off x="71600" y="510490"/>
            <a:ext cx="8810007" cy="1397871"/>
          </a:xfrm>
          <a:prstGeom prst="rect">
            <a:avLst/>
          </a:prstGeom>
        </p:spPr>
        <p:txBody>
          <a:bodyPr>
            <a:noAutofit/>
          </a:bodyPr>
          <a:lstStyle>
            <a:lvl1pPr marL="342613" indent="-342613" algn="l" defTabSz="9136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343" indent="-285525" algn="l" defTabSz="9136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073" indent="-228408" algn="l" defTabSz="9136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8920" indent="-228408" algn="l" defTabSz="9136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5744" indent="-228408" algn="l" defTabSz="9136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2585" indent="-228408" algn="l" defTabSz="9136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9425" indent="-228408" algn="l" defTabSz="9136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6248" indent="-228408" algn="l" defTabSz="9136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094" indent="-228408" algn="l" defTabSz="9136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defTabSz="824836" hangingPunct="0">
              <a:spcBef>
                <a:spcPts val="0"/>
              </a:spcBef>
              <a:buNone/>
            </a:pPr>
            <a:r>
              <a:rPr lang="en-US" sz="1800" b="1" dirty="0">
                <a:solidFill>
                  <a:schemeClr val="lt2"/>
                </a:solidFill>
                <a:latin typeface="Proxima Nova"/>
                <a:ea typeface="Proxima Nova"/>
                <a:cs typeface="Proxima Nova"/>
              </a:rPr>
              <a:t>Assured Delivery	</a:t>
            </a:r>
          </a:p>
          <a:p>
            <a:pPr marL="685800" lvl="1" indent="-685800" defTabSz="824836" hangingPunct="0">
              <a:spcBef>
                <a:spcPts val="0"/>
              </a:spcBef>
              <a:buFont typeface="Arial" panose="020B0604020202020204" pitchFamily="34" charset="0"/>
              <a:buChar char="•"/>
            </a:pPr>
            <a:r>
              <a:rPr lang="en-US" sz="1400" dirty="0" smtClean="0">
                <a:solidFill>
                  <a:schemeClr val="dk1"/>
                </a:solidFill>
                <a:latin typeface="Proxima Nova"/>
                <a:ea typeface="Proxima Nova"/>
                <a:cs typeface="Proxima Nova"/>
              </a:rPr>
              <a:t>Implemented </a:t>
            </a:r>
            <a:r>
              <a:rPr lang="en-US" sz="1400" dirty="0">
                <a:solidFill>
                  <a:schemeClr val="dk1"/>
                </a:solidFill>
                <a:latin typeface="Proxima Nova"/>
                <a:ea typeface="Proxima Nova"/>
                <a:cs typeface="Proxima Nova"/>
              </a:rPr>
              <a:t>using Message queues (</a:t>
            </a:r>
            <a:r>
              <a:rPr lang="en-US" sz="1400" dirty="0" err="1">
                <a:solidFill>
                  <a:schemeClr val="dk1"/>
                </a:solidFill>
                <a:latin typeface="Proxima Nova"/>
                <a:ea typeface="Proxima Nova"/>
                <a:cs typeface="Proxima Nova"/>
              </a:rPr>
              <a:t>RabbitMQ</a:t>
            </a:r>
            <a:r>
              <a:rPr lang="en-US" sz="1400" dirty="0">
                <a:solidFill>
                  <a:schemeClr val="dk1"/>
                </a:solidFill>
                <a:latin typeface="Proxima Nova"/>
                <a:ea typeface="Proxima Nova"/>
                <a:cs typeface="Proxima Nova"/>
              </a:rPr>
              <a:t>)</a:t>
            </a:r>
          </a:p>
          <a:p>
            <a:pPr marL="685800" lvl="1" indent="-685800" defTabSz="824836" hangingPunct="0">
              <a:spcBef>
                <a:spcPts val="0"/>
              </a:spcBef>
              <a:buFont typeface="Arial" panose="020B0604020202020204" pitchFamily="34" charset="0"/>
              <a:buChar char="•"/>
            </a:pPr>
            <a:r>
              <a:rPr lang="en-US" sz="1400" dirty="0">
                <a:solidFill>
                  <a:schemeClr val="dk1"/>
                </a:solidFill>
                <a:latin typeface="Proxima Nova"/>
                <a:ea typeface="Proxima Nova"/>
                <a:cs typeface="Proxima Nova"/>
              </a:rPr>
              <a:t>Request queued up for later if a particular backend is down (e.g. DB, Billing, TCU)</a:t>
            </a:r>
          </a:p>
          <a:p>
            <a:pPr marL="685800" lvl="1" indent="-685800" defTabSz="824836" hangingPunct="0">
              <a:spcBef>
                <a:spcPts val="0"/>
              </a:spcBef>
              <a:buFont typeface="Arial" panose="020B0604020202020204" pitchFamily="34" charset="0"/>
              <a:buChar char="•"/>
            </a:pPr>
            <a:r>
              <a:rPr lang="en-US" sz="1400" dirty="0">
                <a:solidFill>
                  <a:schemeClr val="dk1"/>
                </a:solidFill>
                <a:latin typeface="Proxima Nova"/>
                <a:ea typeface="Proxima Nova"/>
                <a:cs typeface="Proxima Nova"/>
              </a:rPr>
              <a:t>Multiple configurable retries</a:t>
            </a:r>
          </a:p>
          <a:p>
            <a:pPr marL="685800" lvl="1" indent="-685800" defTabSz="824836" hangingPunct="0">
              <a:spcBef>
                <a:spcPts val="0"/>
              </a:spcBef>
              <a:buFont typeface="Arial" panose="020B0604020202020204" pitchFamily="34" charset="0"/>
              <a:buChar char="•"/>
            </a:pPr>
            <a:r>
              <a:rPr lang="en-US" sz="1400" dirty="0">
                <a:solidFill>
                  <a:schemeClr val="dk1"/>
                </a:solidFill>
                <a:latin typeface="Proxima Nova"/>
                <a:ea typeface="Proxima Nova"/>
                <a:cs typeface="Proxima Nova"/>
              </a:rPr>
              <a:t>Increases the probability of success manifold</a:t>
            </a:r>
          </a:p>
        </p:txBody>
      </p:sp>
      <p:grpSp>
        <p:nvGrpSpPr>
          <p:cNvPr id="41" name="Group 40"/>
          <p:cNvGrpSpPr/>
          <p:nvPr/>
        </p:nvGrpSpPr>
        <p:grpSpPr>
          <a:xfrm>
            <a:off x="651676" y="1987047"/>
            <a:ext cx="7625632" cy="2815541"/>
            <a:chOff x="1803610" y="6063549"/>
            <a:chExt cx="18729855" cy="6736594"/>
          </a:xfrm>
        </p:grpSpPr>
        <p:sp>
          <p:nvSpPr>
            <p:cNvPr id="42" name="Cloud 41"/>
            <p:cNvSpPr/>
            <p:nvPr/>
          </p:nvSpPr>
          <p:spPr>
            <a:xfrm>
              <a:off x="9230710" y="6442136"/>
              <a:ext cx="7435516" cy="4659558"/>
            </a:xfrm>
            <a:prstGeom prst="cloud">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smtClean="0">
                <a:ln>
                  <a:noFill/>
                </a:ln>
                <a:solidFill>
                  <a:prstClr val="white"/>
                </a:solidFill>
                <a:effectLst/>
                <a:uLnTx/>
                <a:uFillTx/>
                <a:latin typeface="Calibri"/>
                <a:ea typeface="+mn-ea"/>
                <a:cs typeface="+mn-cs"/>
              </a:endParaRPr>
            </a:p>
          </p:txBody>
        </p:sp>
        <p:sp>
          <p:nvSpPr>
            <p:cNvPr id="43" name="Rounded Rectangle 42"/>
            <p:cNvSpPr/>
            <p:nvPr/>
          </p:nvSpPr>
          <p:spPr>
            <a:xfrm>
              <a:off x="1803610" y="6063549"/>
              <a:ext cx="6660914" cy="3662616"/>
            </a:xfrm>
            <a:prstGeom prst="roundRect">
              <a:avLst/>
            </a:prstGeom>
            <a:solidFill>
              <a:sysClr val="window" lastClr="FFFFFF"/>
            </a:solidFill>
            <a:ln w="25400" cap="flat" cmpd="sng" algn="ctr">
              <a:solidFill>
                <a:schemeClr val="accent1">
                  <a:lumMod val="50000"/>
                </a:schemeClr>
              </a:solidFill>
              <a:prstDash val="solid"/>
            </a:ln>
            <a:effectLst/>
          </p:spPr>
          <p:txBody>
            <a:bodyPr rtlCol="0" anchor="t" anchorCtr="0"/>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prstClr val="black"/>
                  </a:solidFill>
                  <a:effectLst/>
                  <a:uLnTx/>
                  <a:uFillTx/>
                  <a:latin typeface="Calibri"/>
                  <a:ea typeface="+mn-ea"/>
                  <a:cs typeface="+mn-cs"/>
                </a:rPr>
                <a:t>Pivotal Cloud Foundry</a:t>
              </a:r>
            </a:p>
          </p:txBody>
        </p:sp>
        <p:sp>
          <p:nvSpPr>
            <p:cNvPr id="44" name="Rounded Rectangle 43"/>
            <p:cNvSpPr/>
            <p:nvPr/>
          </p:nvSpPr>
          <p:spPr>
            <a:xfrm>
              <a:off x="2598396" y="8107554"/>
              <a:ext cx="2699967" cy="1328722"/>
            </a:xfrm>
            <a:prstGeom prst="roundRect">
              <a:avLst/>
            </a:prstGeom>
            <a:solidFill>
              <a:schemeClr val="accent1">
                <a:lumMod val="50000"/>
              </a:schemeClr>
            </a:solidFill>
            <a:ln w="12700" cap="flat" cmpd="sng" algn="ctr">
              <a:solidFill>
                <a:schemeClr val="tx2">
                  <a:lumMod val="40000"/>
                  <a:lumOff val="60000"/>
                </a:scheme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a:ea typeface="+mn-ea"/>
                  <a:cs typeface="+mn-cs"/>
                </a:rPr>
                <a:t>Subscription Orchestration</a:t>
              </a:r>
            </a:p>
          </p:txBody>
        </p:sp>
        <p:sp>
          <p:nvSpPr>
            <p:cNvPr id="45" name="Flowchart: Magnetic Disk 44"/>
            <p:cNvSpPr/>
            <p:nvPr/>
          </p:nvSpPr>
          <p:spPr>
            <a:xfrm>
              <a:off x="14205824" y="11601678"/>
              <a:ext cx="2423415" cy="1198465"/>
            </a:xfrm>
            <a:prstGeom prst="flowChartMagneticDisk">
              <a:avLst/>
            </a:prstGeom>
            <a:solidFill>
              <a:schemeClr val="accent1">
                <a:lumMod val="50000"/>
              </a:schemeClr>
            </a:solidFill>
            <a:ln w="12700" cap="flat" cmpd="sng" algn="ctr">
              <a:solidFill>
                <a:schemeClr val="tx2">
                  <a:lumMod val="40000"/>
                  <a:lumOff val="60000"/>
                </a:scheme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prstClr val="white"/>
                  </a:solidFill>
                  <a:effectLst/>
                  <a:uLnTx/>
                  <a:uFillTx/>
                  <a:latin typeface="Calibri"/>
                  <a:ea typeface="+mn-ea"/>
                  <a:cs typeface="+mn-cs"/>
                </a:rPr>
                <a:t>SUMO DB</a:t>
              </a:r>
            </a:p>
          </p:txBody>
        </p:sp>
        <p:pic>
          <p:nvPicPr>
            <p:cNvPr id="46" name="Picture 45"/>
            <p:cNvPicPr/>
            <p:nvPr/>
          </p:nvPicPr>
          <p:blipFill>
            <a:blip r:embed="rId3"/>
            <a:stretch>
              <a:fillRect/>
            </a:stretch>
          </p:blipFill>
          <p:spPr>
            <a:xfrm>
              <a:off x="10450117" y="7553094"/>
              <a:ext cx="5799221" cy="2133347"/>
            </a:xfrm>
            <a:prstGeom prst="rect">
              <a:avLst/>
            </a:prstGeom>
          </p:spPr>
        </p:pic>
        <p:sp>
          <p:nvSpPr>
            <p:cNvPr id="48" name="Rounded Rectangle 47"/>
            <p:cNvSpPr/>
            <p:nvPr/>
          </p:nvSpPr>
          <p:spPr>
            <a:xfrm>
              <a:off x="5598199" y="8107554"/>
              <a:ext cx="2224741" cy="1328722"/>
            </a:xfrm>
            <a:prstGeom prst="roundRect">
              <a:avLst/>
            </a:prstGeom>
            <a:solidFill>
              <a:schemeClr val="accent1">
                <a:lumMod val="50000"/>
              </a:schemeClr>
            </a:solidFill>
            <a:ln w="12700" cap="flat" cmpd="sng" algn="ctr">
              <a:solidFill>
                <a:schemeClr val="tx2">
                  <a:lumMod val="40000"/>
                  <a:lumOff val="60000"/>
                </a:scheme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a:ea typeface="+mn-ea"/>
                  <a:cs typeface="+mn-cs"/>
                </a:rPr>
                <a:t>Messaging</a:t>
              </a:r>
            </a:p>
          </p:txBody>
        </p:sp>
        <p:sp>
          <p:nvSpPr>
            <p:cNvPr id="49" name="Curved Left Arrow 48"/>
            <p:cNvSpPr/>
            <p:nvPr/>
          </p:nvSpPr>
          <p:spPr>
            <a:xfrm rot="16200000">
              <a:off x="7559373" y="5816482"/>
              <a:ext cx="1277556" cy="3304591"/>
            </a:xfrm>
            <a:prstGeom prst="curvedLeft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smtClean="0">
                <a:ln>
                  <a:noFill/>
                </a:ln>
                <a:solidFill>
                  <a:prstClr val="black"/>
                </a:solidFill>
                <a:effectLst/>
                <a:uLnTx/>
                <a:uFillTx/>
                <a:latin typeface="Calibri"/>
                <a:ea typeface="+mn-ea"/>
                <a:cs typeface="+mn-cs"/>
              </a:endParaRPr>
            </a:p>
          </p:txBody>
        </p:sp>
        <p:sp>
          <p:nvSpPr>
            <p:cNvPr id="50" name="Curved Left Arrow 49"/>
            <p:cNvSpPr/>
            <p:nvPr/>
          </p:nvSpPr>
          <p:spPr>
            <a:xfrm>
              <a:off x="16666226" y="8599672"/>
              <a:ext cx="1155031" cy="3504777"/>
            </a:xfrm>
            <a:prstGeom prst="curvedLeft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smtClean="0">
                <a:ln>
                  <a:noFill/>
                </a:ln>
                <a:solidFill>
                  <a:prstClr val="black"/>
                </a:solidFill>
                <a:effectLst/>
                <a:uLnTx/>
                <a:uFillTx/>
                <a:latin typeface="Calibri"/>
                <a:ea typeface="+mn-ea"/>
                <a:cs typeface="+mn-cs"/>
              </a:endParaRPr>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32412" y="9763365"/>
              <a:ext cx="862103" cy="862103"/>
            </a:xfrm>
            <a:prstGeom prst="rect">
              <a:avLst/>
            </a:prstGeom>
          </p:spPr>
        </p:pic>
        <p:sp>
          <p:nvSpPr>
            <p:cNvPr id="58" name="Curved Right Arrow 57"/>
            <p:cNvSpPr/>
            <p:nvPr/>
          </p:nvSpPr>
          <p:spPr>
            <a:xfrm rot="16004755">
              <a:off x="19065706" y="9614082"/>
              <a:ext cx="898159" cy="2037359"/>
            </a:xfrm>
            <a:prstGeom prst="curvedRightArrow">
              <a:avLst/>
            </a:prstGeom>
            <a:solidFill>
              <a:srgbClr val="92D050"/>
            </a:solidFill>
            <a:ln w="25400" cap="flat" cmpd="sng" algn="ctr">
              <a:solidFill>
                <a:srgbClr val="4F81BD">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smtClean="0">
                <a:ln>
                  <a:noFill/>
                </a:ln>
                <a:solidFill>
                  <a:prstClr val="black"/>
                </a:solidFill>
                <a:effectLst/>
                <a:uLnTx/>
                <a:uFillTx/>
                <a:latin typeface="Calibri"/>
                <a:ea typeface="+mn-ea"/>
                <a:cs typeface="+mn-cs"/>
              </a:endParaRPr>
            </a:p>
          </p:txBody>
        </p:sp>
        <p:sp>
          <p:nvSpPr>
            <p:cNvPr id="61" name="Curved Left Arrow 60"/>
            <p:cNvSpPr/>
            <p:nvPr/>
          </p:nvSpPr>
          <p:spPr>
            <a:xfrm rot="5163982" flipH="1">
              <a:off x="18863259" y="8615257"/>
              <a:ext cx="965831" cy="2041873"/>
            </a:xfrm>
            <a:prstGeom prst="curvedLeftArrow">
              <a:avLst/>
            </a:prstGeom>
            <a:solidFill>
              <a:srgbClr val="92D050"/>
            </a:solidFill>
            <a:ln w="25400" cap="flat" cmpd="sng" algn="ctr">
              <a:solidFill>
                <a:srgbClr val="4F81BD">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smtClean="0">
                <a:ln>
                  <a:noFill/>
                </a:ln>
                <a:solidFill>
                  <a:prstClr val="black"/>
                </a:solidFill>
                <a:effectLst/>
                <a:uLnTx/>
                <a:uFillTx/>
                <a:latin typeface="Calibri"/>
                <a:ea typeface="+mn-ea"/>
                <a:cs typeface="+mn-cs"/>
              </a:endParaRPr>
            </a:p>
          </p:txBody>
        </p:sp>
        <p:sp>
          <p:nvSpPr>
            <p:cNvPr id="62" name="TextBox 61"/>
            <p:cNvSpPr txBox="1"/>
            <p:nvPr/>
          </p:nvSpPr>
          <p:spPr>
            <a:xfrm>
              <a:off x="18537568" y="9786312"/>
              <a:ext cx="1834948" cy="53835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Text" lastClr="000000"/>
                  </a:solidFill>
                  <a:effectLst/>
                  <a:uLnTx/>
                  <a:uFillTx/>
                  <a:latin typeface="Calibri"/>
                </a:rPr>
                <a:t>RETRY</a:t>
              </a:r>
            </a:p>
          </p:txBody>
        </p:sp>
        <p:sp>
          <p:nvSpPr>
            <p:cNvPr id="63" name="Arc 62"/>
            <p:cNvSpPr/>
            <p:nvPr/>
          </p:nvSpPr>
          <p:spPr>
            <a:xfrm rot="4897361">
              <a:off x="14189897" y="8168910"/>
              <a:ext cx="3329318" cy="1641912"/>
            </a:xfrm>
            <a:prstGeom prst="arc">
              <a:avLst>
                <a:gd name="adj1" fmla="val 16182535"/>
                <a:gd name="adj2" fmla="val 1557193"/>
              </a:avLst>
            </a:prstGeom>
            <a:noFill/>
            <a:ln w="76200" cap="flat" cmpd="sng" algn="ctr">
              <a:solidFill>
                <a:srgbClr val="33CC33"/>
              </a:solidFill>
              <a:prstDash val="sysDash"/>
              <a:headEnd type="none" w="med" len="med"/>
              <a:tailEnd type="triangle" w="med" len="me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smtClean="0">
                <a:ln>
                  <a:noFill/>
                </a:ln>
                <a:solidFill>
                  <a:prstClr val="black"/>
                </a:solidFill>
                <a:effectLst/>
                <a:uLnTx/>
                <a:uFillTx/>
                <a:latin typeface="Calibri"/>
                <a:ea typeface="+mn-ea"/>
                <a:cs typeface="+mn-cs"/>
              </a:endParaRPr>
            </a:p>
          </p:txBody>
        </p:sp>
      </p:grpSp>
    </p:spTree>
    <p:extLst>
      <p:ext uri="{BB962C8B-B14F-4D97-AF65-F5344CB8AC3E}">
        <p14:creationId xmlns:p14="http://schemas.microsoft.com/office/powerpoint/2010/main" val="1376117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6" name="Shape 244"/>
          <p:cNvSpPr txBox="1">
            <a:spLocks noGrp="1"/>
          </p:cNvSpPr>
          <p:nvPr>
            <p:ph type="title"/>
          </p:nvPr>
        </p:nvSpPr>
        <p:spPr>
          <a:xfrm>
            <a:off x="90875" y="65604"/>
            <a:ext cx="7440264" cy="42054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Configurable Workflow</a:t>
            </a:r>
            <a:endParaRPr dirty="0"/>
          </a:p>
        </p:txBody>
      </p:sp>
      <p:sp>
        <p:nvSpPr>
          <p:cNvPr id="7" name="Content Placeholder 2"/>
          <p:cNvSpPr txBox="1">
            <a:spLocks/>
          </p:cNvSpPr>
          <p:nvPr/>
        </p:nvSpPr>
        <p:spPr>
          <a:xfrm>
            <a:off x="584664" y="1175656"/>
            <a:ext cx="9421486" cy="4965419"/>
          </a:xfrm>
          <a:prstGeom prst="rect">
            <a:avLst/>
          </a:prstGeom>
        </p:spPr>
        <p:txBody>
          <a:bodyPr lIns="0" tIns="0" rIns="0" bIns="0" anchor="t"/>
          <a:lstStyle>
            <a:lvl1pPr marL="224352" indent="-224352" algn="l" defTabSz="609148" rtl="0" eaLnBrk="0" fontAlgn="base" hangingPunct="0">
              <a:spcBef>
                <a:spcPts val="800"/>
              </a:spcBef>
              <a:spcAft>
                <a:spcPts val="800"/>
              </a:spcAft>
              <a:buSzPct val="100000"/>
              <a:buFont typeface="Arial"/>
              <a:buChar char="•"/>
              <a:defRPr sz="1800" kern="1200">
                <a:solidFill>
                  <a:srgbClr val="474847"/>
                </a:solidFill>
                <a:latin typeface="Ford Antenna Regular"/>
                <a:ea typeface="Ford Antenna Regular"/>
                <a:cs typeface="Ford Antenna Regular"/>
                <a:sym typeface="Ford Antenna Regular"/>
              </a:defRPr>
            </a:lvl1pPr>
            <a:lvl2pPr marL="452774" indent="-224352" algn="l" defTabSz="609148" rtl="0" eaLnBrk="0" fontAlgn="base" hangingPunct="0">
              <a:spcBef>
                <a:spcPts val="800"/>
              </a:spcBef>
              <a:spcAft>
                <a:spcPts val="800"/>
              </a:spcAft>
              <a:buSzPct val="100000"/>
              <a:buFont typeface="Arial"/>
              <a:buChar char="–"/>
              <a:defRPr sz="1800" kern="1200">
                <a:solidFill>
                  <a:srgbClr val="474847"/>
                </a:solidFill>
                <a:latin typeface="Ford Antenna Regular"/>
                <a:ea typeface="Ford Antenna Regular"/>
                <a:cs typeface="Ford Antenna Regular"/>
                <a:sym typeface="Ford Antenna Regular"/>
              </a:defRPr>
            </a:lvl2pPr>
            <a:lvl3pPr marL="681207" indent="-224352" algn="l" defTabSz="609148" rtl="0" eaLnBrk="0" fontAlgn="base" hangingPunct="0">
              <a:spcBef>
                <a:spcPts val="800"/>
              </a:spcBef>
              <a:spcAft>
                <a:spcPts val="800"/>
              </a:spcAft>
              <a:buSzPct val="100000"/>
              <a:buFont typeface="Arial"/>
              <a:buChar char="•"/>
              <a:defRPr sz="1800" kern="1200">
                <a:solidFill>
                  <a:srgbClr val="474847"/>
                </a:solidFill>
                <a:latin typeface="Ford Antenna Regular"/>
                <a:ea typeface="Ford Antenna Regular"/>
                <a:cs typeface="Ford Antenna Regular"/>
                <a:sym typeface="Ford Antenna Regular"/>
              </a:defRPr>
            </a:lvl3pPr>
            <a:lvl4pPr marL="909634" indent="-224352" algn="l" defTabSz="609148" rtl="0" eaLnBrk="0" fontAlgn="base" hangingPunct="0">
              <a:spcBef>
                <a:spcPts val="800"/>
              </a:spcBef>
              <a:spcAft>
                <a:spcPts val="800"/>
              </a:spcAft>
              <a:buSzPct val="100000"/>
              <a:buFont typeface="Arial"/>
              <a:buChar char="–"/>
              <a:defRPr sz="1800" kern="1200">
                <a:solidFill>
                  <a:srgbClr val="474847"/>
                </a:solidFill>
                <a:latin typeface="Ford Antenna Regular"/>
                <a:ea typeface="Ford Antenna Regular"/>
                <a:cs typeface="Ford Antenna Regular"/>
                <a:sym typeface="Ford Antenna Regular"/>
              </a:defRPr>
            </a:lvl4pPr>
            <a:lvl5pPr marL="1138063" indent="-224352" algn="l" defTabSz="609148" rtl="0" eaLnBrk="0" fontAlgn="base" hangingPunct="0">
              <a:spcBef>
                <a:spcPts val="800"/>
              </a:spcBef>
              <a:spcAft>
                <a:spcPts val="800"/>
              </a:spcAft>
              <a:buSzPct val="100000"/>
              <a:buFont typeface="Arial"/>
              <a:buChar char="•"/>
              <a:defRPr sz="1800" kern="1200">
                <a:solidFill>
                  <a:srgbClr val="474847"/>
                </a:solidFill>
                <a:latin typeface="Ford Antenna Regular"/>
                <a:ea typeface="Ford Antenna Regular"/>
                <a:cs typeface="Ford Antenna Regular"/>
                <a:sym typeface="Ford Antenna Regular"/>
              </a:defRPr>
            </a:lvl5pPr>
            <a:lvl6pPr marL="3350703" indent="-304612" algn="l" defTabSz="609223" rtl="0" eaLnBrk="1" latinLnBrk="0" hangingPunct="1">
              <a:spcBef>
                <a:spcPct val="20000"/>
              </a:spcBef>
              <a:buFont typeface="Arial"/>
              <a:buChar char="•"/>
              <a:defRPr sz="2600" kern="1200">
                <a:solidFill>
                  <a:schemeClr val="tx1"/>
                </a:solidFill>
                <a:latin typeface="+mn-lt"/>
                <a:ea typeface="+mn-ea"/>
                <a:cs typeface="+mn-cs"/>
              </a:defRPr>
            </a:lvl6pPr>
            <a:lvl7pPr marL="3959925" indent="-304612" algn="l" defTabSz="609223" rtl="0" eaLnBrk="1" latinLnBrk="0" hangingPunct="1">
              <a:spcBef>
                <a:spcPct val="20000"/>
              </a:spcBef>
              <a:buFont typeface="Arial"/>
              <a:buChar char="•"/>
              <a:defRPr sz="2600" kern="1200">
                <a:solidFill>
                  <a:schemeClr val="tx1"/>
                </a:solidFill>
                <a:latin typeface="+mn-lt"/>
                <a:ea typeface="+mn-ea"/>
                <a:cs typeface="+mn-cs"/>
              </a:defRPr>
            </a:lvl7pPr>
            <a:lvl8pPr marL="4569139" indent="-304612" algn="l" defTabSz="609223" rtl="0" eaLnBrk="1" latinLnBrk="0" hangingPunct="1">
              <a:spcBef>
                <a:spcPct val="20000"/>
              </a:spcBef>
              <a:buFont typeface="Arial"/>
              <a:buChar char="•"/>
              <a:defRPr sz="2600" kern="1200">
                <a:solidFill>
                  <a:schemeClr val="tx1"/>
                </a:solidFill>
                <a:latin typeface="+mn-lt"/>
                <a:ea typeface="+mn-ea"/>
                <a:cs typeface="+mn-cs"/>
              </a:defRPr>
            </a:lvl8pPr>
            <a:lvl9pPr marL="5178362" indent="-304612" algn="l" defTabSz="609223" rtl="0" eaLnBrk="1" latinLnBrk="0" hangingPunct="1">
              <a:spcBef>
                <a:spcPct val="20000"/>
              </a:spcBef>
              <a:buFont typeface="Arial"/>
              <a:buChar char="•"/>
              <a:defRPr sz="2600" kern="1200">
                <a:solidFill>
                  <a:schemeClr val="tx1"/>
                </a:solidFill>
                <a:latin typeface="+mn-lt"/>
                <a:ea typeface="+mn-ea"/>
                <a:cs typeface="+mn-cs"/>
              </a:defRPr>
            </a:lvl9pPr>
          </a:lstStyle>
          <a:p>
            <a:pPr>
              <a:spcBef>
                <a:spcPts val="0"/>
              </a:spcBef>
              <a:spcAft>
                <a:spcPts val="0"/>
              </a:spcAft>
            </a:pPr>
            <a:endParaRPr lang="en-US" dirty="0"/>
          </a:p>
        </p:txBody>
      </p:sp>
      <p:sp>
        <p:nvSpPr>
          <p:cNvPr id="41" name="Slide Number Placeholder 3"/>
          <p:cNvSpPr txBox="1">
            <a:spLocks/>
          </p:cNvSpPr>
          <p:nvPr/>
        </p:nvSpPr>
        <p:spPr>
          <a:xfrm>
            <a:off x="15213295" y="12616478"/>
            <a:ext cx="5689600" cy="7302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639E677D-D63E-46E6-B183-7DF261391380}" type="slidenum">
              <a:rPr lang="en-US" smtClean="0"/>
              <a:pPr/>
              <a:t>9</a:t>
            </a:fld>
            <a:endParaRPr lang="en-US" dirty="0"/>
          </a:p>
        </p:txBody>
      </p:sp>
      <p:sp>
        <p:nvSpPr>
          <p:cNvPr id="42" name="Content Placeholder 2"/>
          <p:cNvSpPr txBox="1">
            <a:spLocks/>
          </p:cNvSpPr>
          <p:nvPr/>
        </p:nvSpPr>
        <p:spPr>
          <a:xfrm>
            <a:off x="201446" y="599607"/>
            <a:ext cx="8711965" cy="1825541"/>
          </a:xfrm>
          <a:prstGeom prst="rect">
            <a:avLst/>
          </a:prstGeom>
        </p:spPr>
        <p:txBody>
          <a:bodyPr>
            <a:noAutofit/>
          </a:bodyPr>
          <a:lstStyle>
            <a:lvl1pPr marL="342613" indent="-342613" algn="l" defTabSz="9136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343" indent="-285525" algn="l" defTabSz="9136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073" indent="-228408" algn="l" defTabSz="9136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8920" indent="-228408" algn="l" defTabSz="9136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5744" indent="-228408" algn="l" defTabSz="9136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2585" indent="-228408" algn="l" defTabSz="9136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9425" indent="-228408" algn="l" defTabSz="9136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6248" indent="-228408" algn="l" defTabSz="9136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094" indent="-228408" algn="l" defTabSz="9136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b="1" dirty="0">
                <a:solidFill>
                  <a:schemeClr val="lt2"/>
                </a:solidFill>
                <a:latin typeface="Proxima Nova"/>
                <a:ea typeface="Proxima Nova"/>
                <a:cs typeface="Proxima Nova"/>
                <a:sym typeface="Ford Antenna Regular"/>
              </a:rPr>
              <a:t>Workflow configuration</a:t>
            </a:r>
            <a:r>
              <a:rPr lang="en-US" sz="1400" b="1" kern="0" dirty="0">
                <a:solidFill>
                  <a:srgbClr val="000000"/>
                </a:solidFill>
                <a:latin typeface="Ford Antenna Regular" panose="02000505000000020004" pitchFamily="50" charset="0"/>
                <a:sym typeface="Ford Antenna Regular"/>
              </a:rPr>
              <a:t>	</a:t>
            </a:r>
          </a:p>
          <a:p>
            <a:pPr marL="685800" lvl="1" indent="-685800">
              <a:buFont typeface="Arial" panose="020B0604020202020204" pitchFamily="34" charset="0"/>
              <a:buChar char="•"/>
            </a:pPr>
            <a:r>
              <a:rPr lang="en-US" sz="1400" dirty="0">
                <a:solidFill>
                  <a:schemeClr val="dk1"/>
                </a:solidFill>
                <a:latin typeface="Proxima Nova"/>
                <a:ea typeface="Proxima Nova"/>
                <a:cs typeface="Proxima Nova"/>
                <a:sym typeface="Ford Antenna Regular"/>
              </a:rPr>
              <a:t>Implementation of industry standard Pipelines</a:t>
            </a:r>
          </a:p>
          <a:p>
            <a:pPr marL="685800" lvl="1" indent="-685800">
              <a:buFont typeface="Arial" panose="020B0604020202020204" pitchFamily="34" charset="0"/>
              <a:buChar char="•"/>
            </a:pPr>
            <a:r>
              <a:rPr lang="en-US" sz="1400" dirty="0">
                <a:solidFill>
                  <a:schemeClr val="dk1"/>
                </a:solidFill>
                <a:latin typeface="Proxima Nova"/>
                <a:ea typeface="Proxima Nova"/>
                <a:cs typeface="Proxima Nova"/>
                <a:sym typeface="Ford Antenna Regular"/>
              </a:rPr>
              <a:t>Step is independent plug-n-Play component of pipeline with a specific business function implementation</a:t>
            </a:r>
          </a:p>
          <a:p>
            <a:pPr marL="685800" lvl="1" indent="-685800">
              <a:buFont typeface="Arial" panose="020B0604020202020204" pitchFamily="34" charset="0"/>
              <a:buChar char="•"/>
            </a:pPr>
            <a:r>
              <a:rPr lang="en-US" sz="1400" dirty="0">
                <a:solidFill>
                  <a:schemeClr val="dk1"/>
                </a:solidFill>
                <a:latin typeface="Proxima Nova"/>
                <a:ea typeface="Proxima Nova"/>
                <a:cs typeface="Proxima Nova"/>
                <a:sym typeface="Ford Antenna Regular"/>
              </a:rPr>
              <a:t>Each Step can be pre-configured/dynamically executed based on results in Pipeline</a:t>
            </a:r>
          </a:p>
          <a:p>
            <a:pPr marL="685800" lvl="1" indent="-685800">
              <a:buFont typeface="Arial" panose="020B0604020202020204" pitchFamily="34" charset="0"/>
              <a:buChar char="•"/>
            </a:pPr>
            <a:r>
              <a:rPr lang="en-US" sz="1400" dirty="0">
                <a:solidFill>
                  <a:schemeClr val="dk1"/>
                </a:solidFill>
                <a:latin typeface="Proxima Nova"/>
                <a:ea typeface="Proxima Nova"/>
                <a:cs typeface="Proxima Nova"/>
                <a:sym typeface="Ford Antenna Regular"/>
              </a:rPr>
              <a:t>Ease of changes in the workflow dynamically </a:t>
            </a:r>
          </a:p>
        </p:txBody>
      </p:sp>
      <p:graphicFrame>
        <p:nvGraphicFramePr>
          <p:cNvPr id="43" name="Diagram 42"/>
          <p:cNvGraphicFramePr/>
          <p:nvPr>
            <p:extLst>
              <p:ext uri="{D42A27DB-BD31-4B8C-83A1-F6EECF244321}">
                <p14:modId xmlns:p14="http://schemas.microsoft.com/office/powerpoint/2010/main" val="4147289468"/>
              </p:ext>
            </p:extLst>
          </p:nvPr>
        </p:nvGraphicFramePr>
        <p:xfrm>
          <a:off x="2007821" y="2525873"/>
          <a:ext cx="4528724" cy="1757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1905997"/>
      </p:ext>
    </p:extLst>
  </p:cSld>
  <p:clrMapOvr>
    <a:masterClrMapping/>
  </p:clrMapOvr>
</p:sld>
</file>

<file path=ppt/theme/theme1.xml><?xml version="1.0" encoding="utf-8"?>
<a:theme xmlns:a="http://schemas.openxmlformats.org/drawingml/2006/main" name="Pivotal Presentation Theme v1">
  <a:themeElements>
    <a:clrScheme name="Custom 8">
      <a:dk1>
        <a:srgbClr val="00253E"/>
      </a:dk1>
      <a:lt1>
        <a:srgbClr val="434343"/>
      </a:lt1>
      <a:dk2>
        <a:srgbClr val="999999"/>
      </a:dk2>
      <a:lt2>
        <a:srgbClr val="1AB9A5"/>
      </a:lt2>
      <a:accent1>
        <a:srgbClr val="D5EDEA"/>
      </a:accent1>
      <a:accent2>
        <a:srgbClr val="009FDF"/>
      </a:accent2>
      <a:accent3>
        <a:srgbClr val="0066AB"/>
      </a:accent3>
      <a:accent4>
        <a:srgbClr val="2E3092"/>
      </a:accent4>
      <a:accent5>
        <a:srgbClr val="F27062"/>
      </a:accent5>
      <a:accent6>
        <a:srgbClr val="F7DC5F"/>
      </a:accent6>
      <a:hlink>
        <a:srgbClr val="009FD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531</Words>
  <Application>Microsoft Office PowerPoint</Application>
  <PresentationFormat>On-screen Show (16:9)</PresentationFormat>
  <Paragraphs>146</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Ford Antenna Regular</vt:lpstr>
      <vt:lpstr>Gill Sans</vt:lpstr>
      <vt:lpstr>Proxima Nova</vt:lpstr>
      <vt:lpstr>Ford Antenna Light</vt:lpstr>
      <vt:lpstr>Arial</vt:lpstr>
      <vt:lpstr>Calibri</vt:lpstr>
      <vt:lpstr>Helvetica Light</vt:lpstr>
      <vt:lpstr>Pivotal Presentation Theme v1</vt:lpstr>
      <vt:lpstr>Ford Motor Company - Monetization Platform</vt:lpstr>
      <vt:lpstr>Agenda</vt:lpstr>
      <vt:lpstr>Key Drivers</vt:lpstr>
      <vt:lpstr>Platform Features  (Subscription Management Operations – Sumo)</vt:lpstr>
      <vt:lpstr>Platform Features - Continued</vt:lpstr>
      <vt:lpstr>Logical Architecture</vt:lpstr>
      <vt:lpstr>Caching</vt:lpstr>
      <vt:lpstr>Resiliency</vt:lpstr>
      <vt:lpstr>Configurable Workflow</vt:lpstr>
      <vt:lpstr>Development Practices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Pivotal Presentation Kit COLLECTION</dc:title>
  <dc:creator>Dave Stockmann</dc:creator>
  <cp:lastModifiedBy>vishal.sharma@perficient.com</cp:lastModifiedBy>
  <cp:revision>31</cp:revision>
  <dcterms:modified xsi:type="dcterms:W3CDTF">2018-04-03T15:20:15Z</dcterms:modified>
</cp:coreProperties>
</file>