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8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300" r:id="rId15"/>
    <p:sldId id="29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91" r:id="rId29"/>
    <p:sldId id="282" r:id="rId30"/>
    <p:sldId id="283" r:id="rId31"/>
    <p:sldId id="292" r:id="rId32"/>
    <p:sldId id="293" r:id="rId33"/>
    <p:sldId id="294" r:id="rId34"/>
    <p:sldId id="295" r:id="rId35"/>
    <p:sldId id="296" r:id="rId36"/>
    <p:sldId id="285" r:id="rId37"/>
    <p:sldId id="299" r:id="rId38"/>
    <p:sldId id="287" r:id="rId39"/>
    <p:sldId id="288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B5A"/>
    <a:srgbClr val="77A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924" autoAdjust="0"/>
  </p:normalViewPr>
  <p:slideViewPr>
    <p:cSldViewPr snapToGrid="0" snapToObjects="1">
      <p:cViewPr varScale="1">
        <p:scale>
          <a:sx n="84" d="100"/>
          <a:sy n="84" d="100"/>
        </p:scale>
        <p:origin x="-2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9502-FE51-214D-A5B2-BF094D40D211}" type="datetimeFigureOut">
              <a:rPr lang="en-US" smtClean="0"/>
              <a:t>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0ECE1-8C90-714E-9A25-B1CE9194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3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Open</a:t>
            </a:r>
            <a:r>
              <a:rPr lang="en-US" sz="1200" baseline="0" dirty="0" smtClean="0"/>
              <a:t> command prompt for </a:t>
            </a:r>
            <a:r>
              <a:rPr lang="en-US" sz="1200" baseline="0" dirty="0" err="1" smtClean="0"/>
              <a:t>hashcat</a:t>
            </a:r>
            <a:r>
              <a:rPr lang="en-US" sz="1200" baseline="0" dirty="0" smtClean="0"/>
              <a:t> &amp; type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-a 0 -m 1420 passwords-A0.M1420.hash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hashkiller-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dict.txt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here is using REST? Who here is</a:t>
            </a:r>
            <a:r>
              <a:rPr lang="en-US" baseline="0" dirty="0" smtClean="0"/>
              <a:t> looking for ideas on how to best perform Authentication? Who here already knows all the answers and wants to give this talk for me?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0ECE1-8C90-714E-9A25-B1CE91949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4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Heartbleed</a:t>
            </a:r>
            <a:r>
              <a:rPr lang="en-US" baseline="0" dirty="0" smtClean="0"/>
              <a:t> - http://</a:t>
            </a:r>
            <a:r>
              <a:rPr lang="en-US" baseline="0" dirty="0" err="1" smtClean="0"/>
              <a:t>heartbleed.com</a:t>
            </a:r>
            <a:r>
              <a:rPr lang="en-US" baseline="0" dirty="0" smtClean="0"/>
              <a:t>/</a:t>
            </a:r>
          </a:p>
          <a:p>
            <a:r>
              <a:rPr lang="en-US" baseline="0" dirty="0" err="1" smtClean="0"/>
              <a:t>Gotofail</a:t>
            </a:r>
            <a:r>
              <a:rPr lang="en-US" baseline="0" dirty="0" smtClean="0"/>
              <a:t> – fail was not in a conditional statement, https://</a:t>
            </a:r>
            <a:r>
              <a:rPr lang="en-US" baseline="0" dirty="0" err="1" smtClean="0"/>
              <a:t>www.imperialviolet.org</a:t>
            </a:r>
            <a:r>
              <a:rPr lang="en-US" baseline="0" dirty="0" smtClean="0"/>
              <a:t>/2014/02/22/</a:t>
            </a:r>
            <a:r>
              <a:rPr lang="en-US" baseline="0" dirty="0" err="1" smtClean="0"/>
              <a:t>applebug.html</a:t>
            </a:r>
            <a:endParaRPr lang="en-US" baseline="0" dirty="0" smtClean="0"/>
          </a:p>
          <a:p>
            <a:r>
              <a:rPr lang="en-US" baseline="0" dirty="0" smtClean="0"/>
              <a:t>CRIME (Compression Ratio Info-leak Made Easy) http://</a:t>
            </a:r>
            <a:r>
              <a:rPr lang="en-US" baseline="0" dirty="0" err="1" smtClean="0"/>
              <a:t>en.wikipedia.org</a:t>
            </a:r>
            <a:r>
              <a:rPr lang="en-US" baseline="0" dirty="0" smtClean="0"/>
              <a:t>/wiki/CRIME</a:t>
            </a:r>
          </a:p>
          <a:p>
            <a:r>
              <a:rPr lang="en-US" baseline="0" dirty="0" smtClean="0"/>
              <a:t>BEAST - Browser Exploit Against SSL/TLS</a:t>
            </a:r>
          </a:p>
          <a:p>
            <a:r>
              <a:rPr lang="en-US" baseline="0" dirty="0" smtClean="0"/>
              <a:t>POODLE (Padding oracle on downloaded legacy encryption; SSL3)- </a:t>
            </a: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/wiki/POODLE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0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r>
              <a:rPr lang="en-US" baseline="0" dirty="0" smtClean="0"/>
              <a:t> say its too expensive or difficult to manage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0ECE1-8C90-714E-9A25-B1CE91949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istlsfastyet.com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=0EB7zh_7UE4</a:t>
            </a:r>
          </a:p>
          <a:p>
            <a:endParaRPr lang="en-US" dirty="0" smtClean="0"/>
          </a:p>
          <a:p>
            <a:r>
              <a:rPr lang="en-US" dirty="0" smtClean="0"/>
              <a:t>Asymmetric</a:t>
            </a:r>
            <a:r>
              <a:rPr lang="en-US" baseline="0" dirty="0" smtClean="0"/>
              <a:t> O(1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) / handshake</a:t>
            </a:r>
          </a:p>
          <a:p>
            <a:r>
              <a:rPr lang="en-US" baseline="0" dirty="0" smtClean="0"/>
              <a:t>Symmetric – easily saturate your NIC (so crypto not bottleneck) 100mbps+ per core w/ sha256 and 1024 byte blocks</a:t>
            </a:r>
          </a:p>
          <a:p>
            <a:r>
              <a:rPr lang="en-US" baseline="0" dirty="0" smtClean="0"/>
              <a:t>Find out: </a:t>
            </a:r>
          </a:p>
          <a:p>
            <a:r>
              <a:rPr lang="en-US" baseline="0" dirty="0" smtClean="0"/>
              <a:t>$ </a:t>
            </a:r>
            <a:r>
              <a:rPr lang="en-US" baseline="0" dirty="0" err="1" smtClean="0"/>
              <a:t>openssl</a:t>
            </a:r>
            <a:r>
              <a:rPr lang="en-US" baseline="0" dirty="0" smtClean="0"/>
              <a:t> speed </a:t>
            </a:r>
            <a:r>
              <a:rPr lang="en-US" baseline="0" dirty="0" err="1" smtClean="0"/>
              <a:t>sha</a:t>
            </a:r>
            <a:endParaRPr lang="en-US" baseline="0" dirty="0" smtClean="0"/>
          </a:p>
          <a:p>
            <a:r>
              <a:rPr lang="en-US" baseline="0" dirty="0" smtClean="0"/>
              <a:t>$</a:t>
            </a:r>
            <a:r>
              <a:rPr lang="en-US" baseline="0" dirty="0" err="1" smtClean="0"/>
              <a:t>openssl</a:t>
            </a:r>
            <a:r>
              <a:rPr lang="en-US" baseline="0" dirty="0" smtClean="0"/>
              <a:t> speed </a:t>
            </a:r>
            <a:r>
              <a:rPr lang="en-US" baseline="0" dirty="0" err="1" smtClean="0"/>
              <a:t>ecdh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www.imperialviolet.org</a:t>
            </a:r>
            <a:r>
              <a:rPr lang="en-US" dirty="0" smtClean="0"/>
              <a:t>/2010/06/25/overclocking-</a:t>
            </a:r>
            <a:r>
              <a:rPr lang="en-US" dirty="0" err="1" smtClean="0"/>
              <a:t>ssl.html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47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http://lists.w3.org/Archives/Public/</a:t>
            </a:r>
            <a:r>
              <a:rPr lang="en-US" dirty="0" err="1" smtClean="0"/>
              <a:t>ietf</a:t>
            </a:r>
            <a:r>
              <a:rPr lang="en-US" dirty="0" smtClean="0"/>
              <a:t>-http-</a:t>
            </a:r>
            <a:r>
              <a:rPr lang="en-US" dirty="0" err="1" smtClean="0"/>
              <a:t>wg</a:t>
            </a:r>
            <a:r>
              <a:rPr lang="en-US" dirty="0" smtClean="0"/>
              <a:t>/2012JulSep/0251.html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0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blog.twitter.com</a:t>
            </a:r>
            <a:r>
              <a:rPr lang="en-US" dirty="0" smtClean="0"/>
              <a:t>/2013/forward-secrecy-at-twitter-0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0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TLS Resumption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eliminates asymmetric crypto by reusing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, no handshake so 1 – RTT (Round Trip Time) connection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Session identifiers (server side state, session tickets)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Latency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Use a CDN (terminate closer to the client)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TLS False Start</a:t>
            </a:r>
          </a:p>
          <a:p>
            <a:pPr marL="171450" indent="-171450">
              <a:buFontTx/>
              <a:buChar char="•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OCSP – DNS</a:t>
            </a:r>
            <a:r>
              <a:rPr lang="en-US" baseline="0" dirty="0" smtClean="0"/>
              <a:t> lookup, TCP connect, wait for server response, OCSP stapling (include OCSP response and includes w/ certificate, signed by CA so can trust)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Cloudflare</a:t>
            </a:r>
            <a:r>
              <a:rPr lang="en-US" baseline="0" dirty="0" smtClean="0"/>
              <a:t> can add one click SSL, new Keyless SSL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+7min = 30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06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Plaintext, MD5, SHA, Salt</a:t>
            </a:r>
          </a:p>
          <a:p>
            <a:endParaRPr lang="en-US" dirty="0" smtClean="0"/>
          </a:p>
          <a:p>
            <a:r>
              <a:rPr lang="en-US" dirty="0" err="1" smtClean="0"/>
              <a:t>Hashcat</a:t>
            </a:r>
            <a:r>
              <a:rPr lang="en-US" dirty="0" smtClean="0"/>
              <a:t> sample (25M+</a:t>
            </a:r>
            <a:r>
              <a:rPr lang="en-US" baseline="0" dirty="0" smtClean="0"/>
              <a:t> passwords) - Actually quite slow….(show numbers)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Ocl</a:t>
            </a:r>
            <a:r>
              <a:rPr lang="en-US" baseline="0" dirty="0" smtClean="0"/>
              <a:t> (Open Computing Language – library for parallel computing of modern processors)</a:t>
            </a:r>
          </a:p>
          <a:p>
            <a:endParaRPr lang="en-US" dirty="0" smtClean="0"/>
          </a:p>
          <a:p>
            <a:r>
              <a:rPr lang="en-US" dirty="0" smtClean="0"/>
              <a:t>Crypto Hash (fast &amp; intended for IP-sec…packet</a:t>
            </a:r>
            <a:r>
              <a:rPr lang="en-US" baseline="0" dirty="0" smtClean="0"/>
              <a:t> by packet basis</a:t>
            </a:r>
            <a:r>
              <a:rPr lang="en-US" dirty="0" smtClean="0"/>
              <a:t>) </a:t>
            </a:r>
            <a:r>
              <a:rPr lang="en-US" dirty="0" err="1" smtClean="0"/>
              <a:t>vs</a:t>
            </a:r>
            <a:r>
              <a:rPr lang="en-US" dirty="0" smtClean="0"/>
              <a:t> Password Hash (slow)</a:t>
            </a:r>
          </a:p>
          <a:p>
            <a:endParaRPr lang="en-US" dirty="0" smtClean="0"/>
          </a:p>
          <a:p>
            <a:r>
              <a:rPr lang="en-US" dirty="0" smtClean="0"/>
              <a:t>Adaptive One way function – PBKDF2 (NIST), </a:t>
            </a:r>
            <a:r>
              <a:rPr lang="en-US" dirty="0" err="1" smtClean="0"/>
              <a:t>scrypt</a:t>
            </a:r>
            <a:r>
              <a:rPr lang="en-US" dirty="0" smtClean="0"/>
              <a:t>, </a:t>
            </a:r>
            <a:r>
              <a:rPr lang="en-US" dirty="0" err="1" smtClean="0"/>
              <a:t>bcrypt</a:t>
            </a:r>
            <a:r>
              <a:rPr lang="en-US" dirty="0" smtClean="0"/>
              <a:t>; intended to be slow</a:t>
            </a:r>
            <a:r>
              <a:rPr lang="en-US" baseline="0" dirty="0" smtClean="0"/>
              <a:t> (tune to be .5 seconds), remember hackers use GPUs, limit with </a:t>
            </a:r>
            <a:r>
              <a:rPr lang="en-US" baseline="0" dirty="0" err="1" smtClean="0"/>
              <a:t>Scrypt</a:t>
            </a:r>
            <a:r>
              <a:rPr lang="en-US" baseline="0" dirty="0" smtClean="0"/>
              <a:t> but that takes lots of RAM (&gt;= 16MB / password verify)</a:t>
            </a:r>
          </a:p>
          <a:p>
            <a:endParaRPr lang="en-US" dirty="0" smtClean="0"/>
          </a:p>
          <a:p>
            <a:r>
              <a:rPr lang="en-US" dirty="0" smtClean="0"/>
              <a:t>Ashley</a:t>
            </a:r>
            <a:r>
              <a:rPr lang="en-US" baseline="0" dirty="0" smtClean="0"/>
              <a:t> Madison 36M passwords …..4K cracked using 10K top passwords Would take 116,958 years to crack all of them. 156 hashes per </a:t>
            </a:r>
            <a:r>
              <a:rPr lang="en-US" baseline="0" dirty="0" smtClean="0"/>
              <a:t>second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+13 m = 43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28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is bad!</a:t>
            </a:r>
          </a:p>
          <a:p>
            <a:r>
              <a:rPr lang="en-US" dirty="0" smtClean="0"/>
              <a:t>Let’s embed information in a token</a:t>
            </a:r>
            <a:endParaRPr lang="en-US" baseline="0" dirty="0" smtClean="0"/>
          </a:p>
          <a:p>
            <a:r>
              <a:rPr lang="en-US" baseline="0" dirty="0" smtClean="0"/>
              <a:t>Encryption not authentication</a:t>
            </a:r>
          </a:p>
          <a:p>
            <a:r>
              <a:rPr lang="en-US" baseline="0" dirty="0" smtClean="0"/>
              <a:t>Replay attacks</a:t>
            </a:r>
          </a:p>
          <a:p>
            <a:r>
              <a:rPr lang="en-US" baseline="0" dirty="0" smtClean="0"/>
              <a:t>How revoke access if compromised?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I certainly don’t have all the answers.</a:t>
            </a:r>
          </a:p>
          <a:p>
            <a:endParaRPr lang="en-US" dirty="0" smtClean="0"/>
          </a:p>
          <a:p>
            <a:r>
              <a:rPr lang="en-US" dirty="0" smtClean="0"/>
              <a:t>But as </a:t>
            </a:r>
            <a:r>
              <a:rPr lang="en-US" dirty="0" smtClean="0"/>
              <a:t>a person interested in security, I will be telling you what you need to hear not what you want to </a:t>
            </a:r>
            <a:r>
              <a:rPr lang="en-US" dirty="0" smtClean="0"/>
              <a:t>hear. I am fairly certain some of the things I say in</a:t>
            </a:r>
            <a:r>
              <a:rPr lang="en-US" baseline="0" dirty="0" smtClean="0"/>
              <a:t> this talk will be difficult to swallow at first.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if I say something that gives you the urge to throw me off the stage, I want you to try and put things in perspective. I want you to take a step back and think for yourself. Don’t blindly trust your pre conceived notions. Don’t blindly trust anyone…except me</a:t>
            </a:r>
          </a:p>
          <a:p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jurvetson</a:t>
            </a:r>
            <a:r>
              <a:rPr lang="en-US" dirty="0" smtClean="0"/>
              <a:t>/1118807/</a:t>
            </a:r>
          </a:p>
          <a:p>
            <a:endParaRPr lang="en-US" dirty="0" smtClean="0"/>
          </a:p>
          <a:p>
            <a:r>
              <a:rPr lang="en-US" dirty="0" smtClean="0"/>
              <a:t>4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22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is bad!</a:t>
            </a:r>
          </a:p>
          <a:p>
            <a:r>
              <a:rPr lang="en-US" dirty="0" smtClean="0"/>
              <a:t>Let’s embed information in a token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+</a:t>
            </a:r>
            <a:r>
              <a:rPr lang="en-US" baseline="0" dirty="0" smtClean="0"/>
              <a:t> 3min = 46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5881B-3F90-AD47-843A-DC7082F4C1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7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HS256 means</a:t>
            </a:r>
            <a:r>
              <a:rPr lang="en-US" baseline="0" dirty="0" smtClean="0"/>
              <a:t> using HMAC-SHA256, but…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None</a:t>
            </a:r>
          </a:p>
          <a:p>
            <a:endParaRPr lang="en-US" dirty="0" smtClean="0"/>
          </a:p>
          <a:p>
            <a:r>
              <a:rPr lang="en-US" dirty="0" smtClean="0"/>
              <a:t>RSA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HMAC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When decrypting, particular care must be taken not to allow the JWE recipient to be used as an oracle for decrypting messages.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https://auth0.com/blog/2015/03/31/critical-vulnerabilities-in-</a:t>
            </a:r>
            <a:r>
              <a:rPr lang="en-US" dirty="0" err="1" smtClean="0"/>
              <a:t>json</a:t>
            </a:r>
            <a:r>
              <a:rPr lang="en-US" dirty="0" smtClean="0"/>
              <a:t>-web-token-libraries/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8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HS256 means</a:t>
            </a:r>
            <a:r>
              <a:rPr lang="en-US" baseline="0" dirty="0" smtClean="0"/>
              <a:t> using HMAC-SHA256, but…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None</a:t>
            </a:r>
          </a:p>
          <a:p>
            <a:endParaRPr lang="en-US" dirty="0" smtClean="0"/>
          </a:p>
          <a:p>
            <a:r>
              <a:rPr lang="en-US" dirty="0" smtClean="0"/>
              <a:t>RSA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HMAC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When decrypting, particular care must be taken not to allow the JWE recipient to be used as an oracle for decrypting messages.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https://auth0.com/blog/2015/03/31/critical-vulnerabilities-in-</a:t>
            </a:r>
            <a:r>
              <a:rPr lang="en-US" dirty="0" err="1" smtClean="0"/>
              <a:t>json</a:t>
            </a:r>
            <a:r>
              <a:rPr lang="en-US" dirty="0" smtClean="0"/>
              <a:t>-web-token-libraries/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8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SqureEng</a:t>
            </a:r>
            <a:r>
              <a:rPr lang="en-US" dirty="0" smtClean="0"/>
              <a:t> Cyber</a:t>
            </a:r>
            <a:r>
              <a:rPr lang="en-US" baseline="0" dirty="0" smtClean="0"/>
              <a:t> Security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JOSE – JavaScript</a:t>
            </a:r>
            <a:r>
              <a:rPr lang="en-US" baseline="0" dirty="0" smtClean="0"/>
              <a:t> Object Signing and Encryption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JWT – JSON Web Token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JWE – JSON Web Encryption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JWS – JSON</a:t>
            </a:r>
            <a:r>
              <a:rPr lang="en-US" baseline="0" dirty="0" smtClean="0"/>
              <a:t> Web Signature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47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Founder of </a:t>
            </a:r>
            <a:r>
              <a:rPr lang="en-US" dirty="0" err="1" smtClean="0"/>
              <a:t>Matasano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13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HS256 means</a:t>
            </a:r>
            <a:r>
              <a:rPr lang="en-US" baseline="0" dirty="0" smtClean="0"/>
              <a:t> using HMAC-SHA256, but…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None</a:t>
            </a:r>
          </a:p>
          <a:p>
            <a:endParaRPr lang="en-US" dirty="0" smtClean="0"/>
          </a:p>
          <a:p>
            <a:r>
              <a:rPr lang="en-US" dirty="0" smtClean="0"/>
              <a:t>RSA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HMAC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When decrypting, particular care must be taken not to allow the JWE recipient to be used as an oracle for decrypting messages.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https://auth0.com/blog/2015/03/31/critical-vulnerabilities-in-</a:t>
            </a:r>
            <a:r>
              <a:rPr lang="en-US" dirty="0" err="1" smtClean="0"/>
              <a:t>json</a:t>
            </a:r>
            <a:r>
              <a:rPr lang="en-US" dirty="0" smtClean="0"/>
              <a:t>-web-token-libraries/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8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HS256 means</a:t>
            </a:r>
            <a:r>
              <a:rPr lang="en-US" baseline="0" dirty="0" smtClean="0"/>
              <a:t> using HMAC-SHA256, but…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None</a:t>
            </a:r>
          </a:p>
          <a:p>
            <a:endParaRPr lang="en-US" dirty="0" smtClean="0"/>
          </a:p>
          <a:p>
            <a:r>
              <a:rPr lang="en-US" dirty="0" smtClean="0"/>
              <a:t>RSA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HMAC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When decrypting, particular care must be taken not to allow the JWE recipient to be used as an oracle for decrypting messages.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https://auth0.com/blog/2015/03/31/critical-vulnerabilities-in-</a:t>
            </a:r>
            <a:r>
              <a:rPr lang="en-US" dirty="0" err="1" smtClean="0"/>
              <a:t>json</a:t>
            </a:r>
            <a:r>
              <a:rPr lang="en-US" dirty="0" smtClean="0"/>
              <a:t>-web-token-libraries/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8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HS256 means</a:t>
            </a:r>
            <a:r>
              <a:rPr lang="en-US" baseline="0" dirty="0" smtClean="0"/>
              <a:t> using HMAC-SHA256, but…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None</a:t>
            </a:r>
          </a:p>
          <a:p>
            <a:endParaRPr lang="en-US" dirty="0" smtClean="0"/>
          </a:p>
          <a:p>
            <a:r>
              <a:rPr lang="en-US" dirty="0" smtClean="0"/>
              <a:t>RSA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HMAC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When decrypting, particular care must be taken not to allow the JWE recipient to be used as an oracle for decrypting messages.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https://auth0.com/blog/2015/03/31/critical-vulnerabilities-in-</a:t>
            </a:r>
            <a:r>
              <a:rPr lang="en-US" dirty="0" err="1" smtClean="0"/>
              <a:t>json</a:t>
            </a:r>
            <a:r>
              <a:rPr lang="en-US" dirty="0" smtClean="0"/>
              <a:t>-web-token-libraries/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8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HS256 means</a:t>
            </a:r>
            <a:r>
              <a:rPr lang="en-US" baseline="0" dirty="0" smtClean="0"/>
              <a:t> using HMAC-SHA256, but…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None</a:t>
            </a:r>
          </a:p>
          <a:p>
            <a:endParaRPr lang="en-US" dirty="0" smtClean="0"/>
          </a:p>
          <a:p>
            <a:r>
              <a:rPr lang="en-US" dirty="0" smtClean="0"/>
              <a:t>RSA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HMAC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When decrypting, particular care must be taken not to allow the JWE recipient to be used as an oracle for decrypting messages.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https://auth0.com/blog/2015/03/31/critical-vulnerabilities-in-</a:t>
            </a:r>
            <a:r>
              <a:rPr lang="en-US" dirty="0" err="1" smtClean="0"/>
              <a:t>json</a:t>
            </a:r>
            <a:r>
              <a:rPr lang="en-US" dirty="0" smtClean="0"/>
              <a:t>-web-token-libraries/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8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+ 9 min = 55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0ECE1-8C90-714E-9A25-B1CE91949A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Describes </a:t>
            </a:r>
            <a:r>
              <a:rPr lang="en-US" dirty="0" smtClean="0"/>
              <a:t>the who</a:t>
            </a:r>
            <a:r>
              <a:rPr lang="en-US" baseline="0" dirty="0" smtClean="0"/>
              <a:t>, </a:t>
            </a:r>
            <a:r>
              <a:rPr lang="en-US" dirty="0" smtClean="0"/>
              <a:t>Username/password, secure (secure random generated it, plenty of entropy,</a:t>
            </a:r>
            <a:r>
              <a:rPr lang="en-US" baseline="0" dirty="0" smtClean="0"/>
              <a:t> rotate password regularly), passwords are great right?, but best way we have, can layer additional layers multi factor</a:t>
            </a:r>
          </a:p>
          <a:p>
            <a:r>
              <a:rPr lang="en-US" baseline="0" dirty="0" smtClean="0"/>
              <a:t>Describes session, secure random generated, long, finite lifetime</a:t>
            </a:r>
          </a:p>
          <a:p>
            <a:r>
              <a:rPr lang="en-US" baseline="0" dirty="0" smtClean="0"/>
              <a:t>Web App good to use cookie – defense in depth</a:t>
            </a:r>
          </a:p>
          <a:p>
            <a:r>
              <a:rPr lang="en-US" baseline="0" dirty="0" smtClean="0"/>
              <a:t>Outside of the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0ECE1-8C90-714E-9A25-B1CE91949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22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won’t scale!</a:t>
            </a:r>
          </a:p>
          <a:p>
            <a:endParaRPr lang="en-US" dirty="0" smtClean="0"/>
          </a:p>
          <a:p>
            <a:r>
              <a:rPr lang="en-US" sz="1200" dirty="0" smtClean="0"/>
              <a:t>HTTP is a stateless protocol layered on top of TCP</a:t>
            </a:r>
          </a:p>
          <a:p>
            <a:r>
              <a:rPr lang="en-US" sz="1200" dirty="0" smtClean="0"/>
              <a:t>IP is a stateless protocol that uses Border Gateway Protocol (PGP)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5881B-3F90-AD47-843A-DC7082F4C15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5881B-3F90-AD47-843A-DC7082F4C1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76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Representational_state_transfer#Stateless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Consider…</a:t>
            </a:r>
          </a:p>
          <a:p>
            <a:endParaRPr lang="en-US" dirty="0" smtClean="0"/>
          </a:p>
          <a:p>
            <a:r>
              <a:rPr lang="en-US" dirty="0" smtClean="0"/>
              <a:t>Person Needs</a:t>
            </a:r>
            <a:r>
              <a:rPr lang="en-US" baseline="0" dirty="0" smtClean="0"/>
              <a:t> to be stored</a:t>
            </a:r>
          </a:p>
          <a:p>
            <a:r>
              <a:rPr lang="en-US" baseline="0" dirty="0" smtClean="0"/>
              <a:t>Place it in a </a:t>
            </a:r>
            <a:r>
              <a:rPr lang="en-US" baseline="0" dirty="0" err="1" smtClean="0"/>
              <a:t>DataStore</a:t>
            </a:r>
            <a:endParaRPr lang="en-US" baseline="0" dirty="0" smtClean="0"/>
          </a:p>
          <a:p>
            <a:r>
              <a:rPr lang="en-US" baseline="0" dirty="0" smtClean="0"/>
              <a:t>Doesn’t Perform….cache</a:t>
            </a:r>
          </a:p>
          <a:p>
            <a:r>
              <a:rPr lang="en-US" baseline="0" dirty="0" smtClean="0"/>
              <a:t>Too large, lots of writes,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doesn’t perform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for yourself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5881B-3F90-AD47-843A-DC7082F4C1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76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sessions have a</a:t>
            </a:r>
            <a:r>
              <a:rPr lang="en-US" baseline="0" dirty="0" smtClean="0"/>
              <a:t> checkered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5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0ECE1-8C90-714E-9A25-B1CE91949A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4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</a:t>
            </a:r>
            <a:r>
              <a:rPr lang="en-US" baseline="0" dirty="0" smtClean="0"/>
              <a:t> the password being too difficult to guess, can anyone tell me what is wrong with this?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Sensitive information should not be included in a URL…even over SSL</a:t>
            </a:r>
          </a:p>
          <a:p>
            <a:endParaRPr lang="en-US" dirty="0" smtClean="0"/>
          </a:p>
          <a:p>
            <a:r>
              <a:rPr lang="en-US" dirty="0" smtClean="0"/>
              <a:t>Leaked</a:t>
            </a:r>
            <a:r>
              <a:rPr lang="en-US" baseline="0" dirty="0" smtClean="0"/>
              <a:t> in browser history, referrer 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about other sensitive information?</a:t>
            </a:r>
          </a:p>
          <a:p>
            <a:endParaRPr lang="en-US" dirty="0" smtClean="0"/>
          </a:p>
          <a:p>
            <a:r>
              <a:rPr lang="en-US" dirty="0" smtClean="0"/>
              <a:t>Put it into perspective</a:t>
            </a:r>
          </a:p>
          <a:p>
            <a:endParaRPr lang="en-US" dirty="0" smtClean="0"/>
          </a:p>
          <a:p>
            <a:r>
              <a:rPr lang="en-US" dirty="0" smtClean="0"/>
              <a:t>Reminds me of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anyone watch (or</a:t>
            </a:r>
            <a:r>
              <a:rPr lang="en-US" baseline="0" dirty="0" smtClean="0"/>
              <a:t> use to watch) </a:t>
            </a:r>
            <a:r>
              <a:rPr lang="en-US" baseline="0" dirty="0" err="1" smtClean="0"/>
              <a:t>Futurama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Fry – If someone programmed you to jump off a bridge, would you do it?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Bender – I’ll have to check my program. Yep!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</a:t>
            </a:r>
            <a:r>
              <a:rPr lang="en-US" baseline="0" dirty="0" smtClean="0"/>
              <a:t> the password being too difficult to guess, can anyone tell me what is wrong with this?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Sensitive information should not be included in a URL…even over SSL</a:t>
            </a:r>
          </a:p>
          <a:p>
            <a:endParaRPr lang="en-US" dirty="0" smtClean="0"/>
          </a:p>
          <a:p>
            <a:r>
              <a:rPr lang="en-US" dirty="0" smtClean="0"/>
              <a:t>Leaked</a:t>
            </a:r>
            <a:r>
              <a:rPr lang="en-US" baseline="0" dirty="0" smtClean="0"/>
              <a:t> in browser history, referrer URL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about other sensitive information?</a:t>
            </a:r>
          </a:p>
          <a:p>
            <a:endParaRPr lang="en-US" dirty="0" smtClean="0"/>
          </a:p>
          <a:p>
            <a:r>
              <a:rPr lang="en-US" dirty="0" smtClean="0"/>
              <a:t>Put it into perspective</a:t>
            </a:r>
          </a:p>
          <a:p>
            <a:endParaRPr lang="en-US" dirty="0" smtClean="0"/>
          </a:p>
          <a:p>
            <a:r>
              <a:rPr lang="en-US" dirty="0" smtClean="0"/>
              <a:t>Reminds me of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anyone watch (or</a:t>
            </a:r>
            <a:r>
              <a:rPr lang="en-US" baseline="0" dirty="0" smtClean="0"/>
              <a:t> use to watch) </a:t>
            </a:r>
            <a:r>
              <a:rPr lang="en-US" baseline="0" dirty="0" err="1" smtClean="0"/>
              <a:t>Futurama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Fry – If someone programmed you to jump off a bridge, would you do it?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Bender – I’ll have to check my program. Yep!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for yourself</a:t>
            </a:r>
          </a:p>
          <a:p>
            <a:endParaRPr lang="en-US" dirty="0" smtClean="0"/>
          </a:p>
          <a:p>
            <a:r>
              <a:rPr lang="en-US" dirty="0" smtClean="0"/>
              <a:t>You are thinking great,</a:t>
            </a:r>
            <a:r>
              <a:rPr lang="en-US" baseline="0" dirty="0" smtClean="0"/>
              <a:t> this guy is telling me to take advice from a one of the “brightest” cartoon characters on TV.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 that data will be placed in the request-target.  Many existing servers, proxies, and user agents log or display the request-target in places where it might be visible to third parties.  Such services ought to use POST-based form submission instead.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Browser</a:t>
            </a:r>
            <a:r>
              <a:rPr lang="en-US" baseline="0" dirty="0" smtClean="0"/>
              <a:t> Cache, Proxies, Server Logs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tools.ietf.org</a:t>
            </a:r>
            <a:r>
              <a:rPr lang="en-US" dirty="0" smtClean="0"/>
              <a:t>/html/rfc7231#section-</a:t>
            </a:r>
            <a:r>
              <a:rPr lang="en-US" dirty="0" smtClean="0"/>
              <a:t>9.4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9min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6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Password not transmitted, nonce means header never repeated (replay attacks)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MD5 broken, Certifications (FIPS), prevents proper password storage, </a:t>
            </a:r>
            <a:r>
              <a:rPr lang="en-US" dirty="0" err="1" smtClean="0"/>
              <a:t>MitM</a:t>
            </a:r>
            <a:r>
              <a:rPr lang="en-US" dirty="0" smtClean="0"/>
              <a:t> attacks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+4</a:t>
            </a:r>
            <a:r>
              <a:rPr lang="en-US" baseline="0" dirty="0" smtClean="0"/>
              <a:t> min = 13min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2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Confidentiality, Integrity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JavaScript need SSL?</a:t>
            </a:r>
          </a:p>
          <a:p>
            <a:r>
              <a:rPr lang="en-US" baseline="0" dirty="0" smtClean="0"/>
              <a:t>CSS need SSL?</a:t>
            </a:r>
          </a:p>
          <a:p>
            <a:r>
              <a:rPr lang="en-US" baseline="0" dirty="0" smtClean="0"/>
              <a:t>Images need SSL?</a:t>
            </a:r>
          </a:p>
          <a:p>
            <a:r>
              <a:rPr lang="en-US" baseline="0" dirty="0" smtClean="0"/>
              <a:t>Static HTML pages?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CDN, router </a:t>
            </a:r>
            <a:r>
              <a:rPr lang="en-US" baseline="0" dirty="0" err="1" smtClean="0"/>
              <a:t>MiTM</a:t>
            </a:r>
            <a:r>
              <a:rPr lang="en-US" baseline="0" dirty="0" smtClean="0"/>
              <a:t> (using CSRF)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Comcast </a:t>
            </a:r>
            <a:r>
              <a:rPr lang="en-US" baseline="0" dirty="0" smtClean="0"/>
              <a:t>injects ads</a:t>
            </a:r>
          </a:p>
          <a:p>
            <a:endParaRPr lang="en-US" baseline="0" dirty="0" smtClean="0"/>
          </a:p>
          <a:p>
            <a:r>
              <a:rPr lang="en-US" dirty="0" smtClean="0"/>
              <a:t>+10 = 23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E5F6-BA6D-764A-B7E2-9CFD6A065AED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C5A0-41AC-E444-B37F-EEF81677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E5F6-BA6D-764A-B7E2-9CFD6A065AED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C5A0-41AC-E444-B37F-EEF81677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7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E5F6-BA6D-764A-B7E2-9CFD6A065AED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C5A0-41AC-E444-B37F-EEF81677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97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 hasCustomPrompt="1"/>
          </p:nvPr>
        </p:nvSpPr>
        <p:spPr>
          <a:xfrm>
            <a:off x="457200" y="1092201"/>
            <a:ext cx="8229600" cy="6034617"/>
          </a:xfrm>
        </p:spPr>
        <p:txBody>
          <a:bodyPr anchor="t" anchorCtr="1">
            <a:normAutofit/>
          </a:bodyPr>
          <a:lstStyle>
            <a:lvl1pPr>
              <a:defRPr sz="4000"/>
            </a:lvl1pPr>
          </a:lstStyle>
          <a:p>
            <a:pPr marL="0" indent="0" algn="ctr">
              <a:buNone/>
            </a:pPr>
            <a:r>
              <a:rPr lang="en-US" sz="6000" b="1" dirty="0" smtClean="0"/>
              <a:t>“</a:t>
            </a:r>
            <a:r>
              <a:rPr lang="en-US" dirty="0" smtClean="0"/>
              <a:t> Insert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4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E5F6-BA6D-764A-B7E2-9CFD6A065AED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C5A0-41AC-E444-B37F-EEF81677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9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E5F6-BA6D-764A-B7E2-9CFD6A065AED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C5A0-41AC-E444-B37F-EEF81677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E5F6-BA6D-764A-B7E2-9CFD6A065AED}" type="datetimeFigureOut">
              <a:rPr lang="en-US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C5A0-41AC-E444-B37F-EEF81677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E5F6-BA6D-764A-B7E2-9CFD6A065AED}" type="datetimeFigureOut">
              <a:rPr lang="en-US" smtClean="0"/>
              <a:t>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C5A0-41AC-E444-B37F-EEF81677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3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E5F6-BA6D-764A-B7E2-9CFD6A065AED}" type="datetimeFigureOut">
              <a:rPr lang="en-US" smtClean="0"/>
              <a:t>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C5A0-41AC-E444-B37F-EEF81677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9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E5F6-BA6D-764A-B7E2-9CFD6A065AED}" type="datetimeFigureOut">
              <a:rPr lang="en-US" smtClean="0"/>
              <a:t>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C5A0-41AC-E444-B37F-EEF81677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3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E5F6-BA6D-764A-B7E2-9CFD6A065AED}" type="datetimeFigureOut">
              <a:rPr lang="en-US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C5A0-41AC-E444-B37F-EEF81677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E5F6-BA6D-764A-B7E2-9CFD6A065AED}" type="datetimeFigureOut">
              <a:rPr lang="en-US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C5A0-41AC-E444-B37F-EEF81677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E5F6-BA6D-764A-B7E2-9CFD6A065AED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C5A0-41AC-E444-B37F-EEF81677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5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sllabs.com/ssltest/" TargetMode="External"/><Relationship Id="rId3" Type="http://schemas.openxmlformats.org/officeDocument/2006/relationships/hyperlink" Target="https://shaaaaaaaaaaaaa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o.gl/IYJrqv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oo.gl/pf8Xwh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oo.gl/Re0ij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istlsfastyet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oo.gl/2Uio0W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ascule/status/625773581448777728" TargetMode="External"/><Relationship Id="rId4" Type="http://schemas.openxmlformats.org/officeDocument/2006/relationships/hyperlink" Target="https://goo.gl/Hs383Z" TargetMode="External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qbf/status/603982599459971072" TargetMode="External"/><Relationship Id="rId4" Type="http://schemas.openxmlformats.org/officeDocument/2006/relationships/hyperlink" Target="https://goo.gl/ZbP9Yp" TargetMode="External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goo.gl/MzVy0V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goo.gl/bd33t7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9BBB59"/>
                </a:solidFill>
              </a:rPr>
              <a:t>State</a:t>
            </a:r>
            <a:r>
              <a:rPr lang="en-US" dirty="0" smtClean="0"/>
              <a:t> of Authenticating </a:t>
            </a:r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rob_winch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4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Digest Authentication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85" y="1417638"/>
            <a:ext cx="7123430" cy="38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3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Security (TLS)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Confidentiality</a:t>
            </a:r>
          </a:p>
          <a:p>
            <a:r>
              <a:rPr lang="en-US" sz="3600" dirty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420082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5237" y="1163381"/>
            <a:ext cx="8311563" cy="4531238"/>
            <a:chOff x="375237" y="97912"/>
            <a:chExt cx="8311563" cy="4531238"/>
          </a:xfrm>
        </p:grpSpPr>
        <p:sp>
          <p:nvSpPr>
            <p:cNvPr id="14" name="TextBox 13"/>
            <p:cNvSpPr txBox="1"/>
            <p:nvPr/>
          </p:nvSpPr>
          <p:spPr>
            <a:xfrm>
              <a:off x="375237" y="97912"/>
              <a:ext cx="8311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37" y="270428"/>
              <a:ext cx="2006600" cy="22987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1996" y="1809750"/>
              <a:ext cx="2311400" cy="76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" y="2724150"/>
              <a:ext cx="2286000" cy="1714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4514" y="270428"/>
              <a:ext cx="1768221" cy="193014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23879" y="2724150"/>
              <a:ext cx="2540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706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hlinkClick r:id="rId2"/>
              </a:rPr>
              <a:t>https://www.ssllabs.com/ssltest</a:t>
            </a:r>
            <a:r>
              <a:rPr lang="en-US" sz="4800" b="1" dirty="0" smtClean="0">
                <a:hlinkClick r:id="rId2"/>
              </a:rPr>
              <a:t>/</a:t>
            </a:r>
            <a:endParaRPr lang="en-US" sz="4800" b="1" dirty="0" smtClean="0"/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>
                <a:hlinkClick r:id="rId3"/>
              </a:rPr>
              <a:t>https://shaaaaaaaaaaaaa.com</a:t>
            </a:r>
            <a:r>
              <a:rPr lang="en-US" sz="4800" b="1" dirty="0" smtClean="0">
                <a:hlinkClick r:id="rId3"/>
              </a:rPr>
              <a:t>/</a:t>
            </a:r>
            <a:endParaRPr lang="en-US" sz="4800" b="1" dirty="0" smtClean="0"/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7748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0"/>
            <a:ext cx="5605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9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3977" y="3244334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letsencrypt.org</a:t>
            </a:r>
            <a:r>
              <a:rPr lang="en-US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451100"/>
            <a:ext cx="7861300" cy="195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29226" y="4589855"/>
            <a:ext cx="428554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</a:rPr>
              <a:t>https</a:t>
            </a:r>
            <a:r>
              <a:rPr lang="en-US" sz="3200" b="1" dirty="0">
                <a:solidFill>
                  <a:srgbClr val="212B5A"/>
                </a:solidFill>
              </a:rPr>
              <a:t>://</a:t>
            </a:r>
            <a:r>
              <a:rPr lang="en-US" sz="3200" b="1" dirty="0" err="1">
                <a:solidFill>
                  <a:srgbClr val="212B5A"/>
                </a:solidFill>
              </a:rPr>
              <a:t>letsencrypt.org</a:t>
            </a:r>
            <a:r>
              <a:rPr lang="en-US" sz="3200" b="1" dirty="0">
                <a:solidFill>
                  <a:srgbClr val="212B5A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0321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Computational overhead</a:t>
            </a:r>
          </a:p>
          <a:p>
            <a:r>
              <a:rPr lang="en-US" sz="3600" dirty="0" smtClean="0"/>
              <a:t>Latency overhead</a:t>
            </a:r>
          </a:p>
          <a:p>
            <a:r>
              <a:rPr lang="en-US" sz="3600" dirty="0" smtClean="0"/>
              <a:t>Cache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090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Adam Langley, Google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81000" y="1193801"/>
            <a:ext cx="8229600" cy="6034617"/>
          </a:xfrm>
        </p:spPr>
        <p:txBody>
          <a:bodyPr anchor="t" anchorCtr="1"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9CD179"/>
                </a:solidFill>
              </a:rPr>
              <a:t>“</a:t>
            </a:r>
            <a:r>
              <a:rPr lang="en-US" sz="2800" dirty="0"/>
              <a:t>On our production frontend machines, </a:t>
            </a:r>
            <a:r>
              <a:rPr lang="en-US" sz="2800" b="1" dirty="0"/>
              <a:t>SSL/TLS accounts for less than 1% of the CPU load</a:t>
            </a:r>
            <a:r>
              <a:rPr lang="en-US" sz="2800" dirty="0"/>
              <a:t>, less than 10 KB of memory per connection and less than 2% of network overhead. 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28592" y="6488668"/>
            <a:ext cx="211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https://goo.gl/IYJrqv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69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Doug Beaver, Facebook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81000" y="1193801"/>
            <a:ext cx="8229600" cy="6034617"/>
          </a:xfrm>
        </p:spPr>
        <p:txBody>
          <a:bodyPr anchor="t" anchorCtr="1"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9CD179"/>
                </a:solidFill>
              </a:rPr>
              <a:t>“</a:t>
            </a:r>
            <a:r>
              <a:rPr lang="en-US" sz="2800" dirty="0"/>
              <a:t>We have found that modern software-based TLS implementations running on </a:t>
            </a:r>
            <a:r>
              <a:rPr lang="en-US" sz="2800" b="1" dirty="0"/>
              <a:t>commodity CPUs are fast enough to handle heavy HTTPS traffic load </a:t>
            </a:r>
            <a:r>
              <a:rPr lang="en-US" sz="2800" dirty="0"/>
              <a:t>without needing to resort to dedicated cryptographic hardware</a:t>
            </a:r>
            <a:r>
              <a:rPr lang="en-US" sz="2800" dirty="0" smtClean="0"/>
              <a:t>.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64034" y="6488668"/>
            <a:ext cx="22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https://goo.gl/pf8Xwh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4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 Hoffman-Andrews, Twitter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81000" y="1193801"/>
            <a:ext cx="8229600" cy="6034617"/>
          </a:xfrm>
        </p:spPr>
        <p:txBody>
          <a:bodyPr anchor="t" anchorCtr="1"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9CD179"/>
                </a:solidFill>
              </a:rPr>
              <a:t>“</a:t>
            </a:r>
            <a:r>
              <a:rPr lang="en-US" sz="2800" dirty="0"/>
              <a:t>HTTP </a:t>
            </a:r>
            <a:r>
              <a:rPr lang="en-US" sz="2800" dirty="0" err="1"/>
              <a:t>keepalives</a:t>
            </a:r>
            <a:r>
              <a:rPr lang="en-US" sz="2800" dirty="0"/>
              <a:t> and session resumption mean that most requests do not require a full handshake, so </a:t>
            </a:r>
            <a:r>
              <a:rPr lang="en-US" sz="2800" b="1" dirty="0"/>
              <a:t>handshake operations do not dominate our CPU usage</a:t>
            </a:r>
            <a:r>
              <a:rPr lang="en-US" sz="2800" dirty="0"/>
              <a:t>. 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992186" y="6488668"/>
            <a:ext cx="215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https://goo.gl/Re0ijb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600"/>
            <a:ext cx="914400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0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TLS Resumption</a:t>
            </a:r>
          </a:p>
          <a:p>
            <a:r>
              <a:rPr lang="en-US" sz="3600" dirty="0"/>
              <a:t>Latency</a:t>
            </a:r>
          </a:p>
          <a:p>
            <a:r>
              <a:rPr lang="en-US" sz="3600" dirty="0"/>
              <a:t>Online Certificate Status Protocol (OCSP)</a:t>
            </a:r>
          </a:p>
          <a:p>
            <a:r>
              <a:rPr lang="en-US" sz="3600" dirty="0" err="1"/>
              <a:t>Cloudflare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7691" y="6468174"/>
            <a:ext cx="271272" cy="365125"/>
          </a:xfrm>
        </p:spPr>
        <p:txBody>
          <a:bodyPr/>
          <a:lstStyle/>
          <a:p>
            <a:fld id="{3CA7D8A6-1136-4C38-ADB5-83A54ED516A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6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hlinkClick r:id="rId3"/>
              </a:rPr>
              <a:t/>
            </a:r>
            <a:br>
              <a:rPr lang="en-US" sz="4000" dirty="0" smtClean="0">
                <a:hlinkClick r:id="rId3"/>
              </a:rPr>
            </a:br>
            <a:r>
              <a:rPr lang="en-US" sz="4000" dirty="0" smtClean="0"/>
              <a:t>Is TLS Fast </a:t>
            </a:r>
            <a:r>
              <a:rPr lang="en-US" sz="4000" dirty="0" err="1" smtClean="0"/>
              <a:t>Yet.com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49BD-0EA1-3C4F-89A0-585859D9EA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4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 over </a:t>
            </a:r>
            <a:r>
              <a:rPr lang="en-US" dirty="0" smtClean="0"/>
              <a:t>HTTPS?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5238" y="1092200"/>
            <a:ext cx="831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oclHashcat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96714"/>
              </p:ext>
            </p:extLst>
          </p:nvPr>
        </p:nvGraphicFramePr>
        <p:xfrm>
          <a:off x="1483018" y="1662571"/>
          <a:ext cx="60960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Hash Type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Speed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MD5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115.840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Bh</a:t>
                      </a:r>
                      <a:r>
                        <a:rPr lang="en-US" sz="2400" baseline="0" dirty="0" smtClean="0"/>
                        <a:t>/s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SHA1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37.336  </a:t>
                      </a:r>
                      <a:r>
                        <a:rPr lang="en-US" sz="2400" dirty="0" err="1" smtClean="0"/>
                        <a:t>Bh</a:t>
                      </a:r>
                      <a:r>
                        <a:rPr lang="en-US" sz="2400" dirty="0" smtClean="0"/>
                        <a:t>/s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SHA256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14.416  </a:t>
                      </a:r>
                      <a:r>
                        <a:rPr lang="en-US" sz="2400" dirty="0" err="1" smtClean="0"/>
                        <a:t>Bh</a:t>
                      </a:r>
                      <a:r>
                        <a:rPr lang="en-US" sz="2400" baseline="0" dirty="0" smtClean="0"/>
                        <a:t>/s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SHA512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4.976   </a:t>
                      </a:r>
                      <a:r>
                        <a:rPr lang="en-US" sz="2400" dirty="0" err="1" smtClean="0"/>
                        <a:t>Bh</a:t>
                      </a:r>
                      <a:r>
                        <a:rPr lang="en-US" sz="2400" dirty="0" smtClean="0"/>
                        <a:t>/s</a:t>
                      </a:r>
                      <a:endParaRPr 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70440" y="4125683"/>
            <a:ext cx="2121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Ubuntu 14.04, 64 bit</a:t>
            </a:r>
          </a:p>
          <a:p>
            <a:pPr algn="ctr"/>
            <a:r>
              <a:rPr lang="en-US" dirty="0" err="1" smtClean="0"/>
              <a:t>ForceWare</a:t>
            </a:r>
            <a:r>
              <a:rPr lang="en-US" dirty="0" smtClean="0"/>
              <a:t> 346.29</a:t>
            </a:r>
          </a:p>
          <a:p>
            <a:pPr algn="ctr"/>
            <a:r>
              <a:rPr lang="en-US" dirty="0" smtClean="0"/>
              <a:t>8x NVidia Titan X</a:t>
            </a:r>
          </a:p>
        </p:txBody>
      </p:sp>
    </p:spTree>
    <p:extLst>
      <p:ext uri="{BB962C8B-B14F-4D97-AF65-F5344CB8AC3E}">
        <p14:creationId xmlns:p14="http://schemas.microsoft.com/office/powerpoint/2010/main" val="420581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Session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8878" y="1193800"/>
            <a:ext cx="732624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ourier"/>
                <a:cs typeface="Courier"/>
              </a:rPr>
              <a:t>username=</a:t>
            </a:r>
            <a:r>
              <a:rPr lang="en-US" sz="3200" dirty="0" err="1">
                <a:latin typeface="Courier"/>
                <a:cs typeface="Courier"/>
              </a:rPr>
              <a:t>winch&amp;name</a:t>
            </a:r>
            <a:r>
              <a:rPr lang="en-US" sz="3200" dirty="0">
                <a:latin typeface="Courier"/>
                <a:cs typeface="Courier"/>
              </a:rPr>
              <a:t>=</a:t>
            </a:r>
            <a:r>
              <a:rPr lang="en-US" sz="3200" dirty="0" err="1">
                <a:latin typeface="Courier"/>
                <a:cs typeface="Courier"/>
              </a:rPr>
              <a:t>Rob+Winch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7519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the Session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255184"/>
            <a:ext cx="8229600" cy="60346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333333"/>
                </a:solidFill>
                <a:latin typeface="Proxima Nova Rg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333333"/>
                </a:solidFill>
                <a:latin typeface="Proxima Nova Rg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333333"/>
                </a:solidFill>
                <a:latin typeface="Proxima Nova Rg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333333"/>
                </a:solidFill>
                <a:latin typeface="Proxima Nova Rg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333333"/>
                </a:solidFill>
                <a:latin typeface="Proxima Nova Rg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3200" dirty="0" smtClean="0">
              <a:latin typeface="Courier"/>
              <a:cs typeface="Courier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3200" dirty="0" smtClean="0">
                <a:latin typeface="Courier"/>
                <a:cs typeface="Courier"/>
              </a:rPr>
              <a:t>Base64(IV, </a:t>
            </a:r>
            <a:br>
              <a:rPr lang="en-US" sz="3200" dirty="0" smtClean="0">
                <a:latin typeface="Courier"/>
                <a:cs typeface="Courier"/>
              </a:rPr>
            </a:br>
            <a:r>
              <a:rPr lang="en-US" sz="3200" dirty="0" smtClean="0">
                <a:latin typeface="Courier"/>
                <a:cs typeface="Courier"/>
              </a:rPr>
              <a:t>       </a:t>
            </a:r>
            <a:r>
              <a:rPr lang="en-US" sz="3200" dirty="0" err="1" smtClean="0">
                <a:latin typeface="Courier"/>
                <a:cs typeface="Courier"/>
              </a:rPr>
              <a:t>aes_cbc</a:t>
            </a:r>
            <a:r>
              <a:rPr lang="en-US" sz="3200" dirty="0" smtClean="0">
                <a:latin typeface="Courier"/>
                <a:cs typeface="Courier"/>
              </a:rPr>
              <a:t>(</a:t>
            </a:r>
            <a:r>
              <a:rPr lang="en-US" sz="3200" dirty="0" err="1" smtClean="0">
                <a:latin typeface="Courier"/>
                <a:cs typeface="Courier"/>
              </a:rPr>
              <a:t>k,IV,plainText</a:t>
            </a:r>
            <a:r>
              <a:rPr lang="en-US" sz="3200" dirty="0" smtClean="0">
                <a:latin typeface="Courier"/>
                <a:cs typeface="Courier"/>
              </a:rPr>
              <a:t>))</a:t>
            </a:r>
            <a:br>
              <a:rPr lang="en-US" sz="3200" dirty="0" smtClean="0">
                <a:latin typeface="Courier"/>
                <a:cs typeface="Courier"/>
              </a:rPr>
            </a:br>
            <a:endParaRPr lang="en-US" sz="3200" dirty="0" smtClean="0">
              <a:latin typeface="Courier"/>
              <a:cs typeface="Courier"/>
            </a:endParaRPr>
          </a:p>
          <a:p>
            <a:r>
              <a:rPr lang="en-US" sz="2400" b="1" dirty="0" smtClean="0">
                <a:latin typeface="Calibri"/>
                <a:cs typeface="Calibri"/>
              </a:rPr>
              <a:t>k</a:t>
            </a:r>
            <a:r>
              <a:rPr lang="en-US" sz="2400" dirty="0" smtClean="0">
                <a:latin typeface="Calibri"/>
                <a:cs typeface="Calibri"/>
              </a:rPr>
              <a:t> – a secret key only known to server</a:t>
            </a:r>
          </a:p>
          <a:p>
            <a:r>
              <a:rPr lang="en-US" sz="2400" b="1" dirty="0" err="1" smtClean="0">
                <a:latin typeface="Calibri"/>
                <a:cs typeface="Calibri"/>
              </a:rPr>
              <a:t>aes_cbc</a:t>
            </a:r>
            <a:r>
              <a:rPr lang="en-US" sz="2400" dirty="0" smtClean="0">
                <a:latin typeface="Calibri"/>
                <a:cs typeface="Calibri"/>
              </a:rPr>
              <a:t> – encrypts the </a:t>
            </a:r>
            <a:r>
              <a:rPr lang="en-US" sz="2400" dirty="0" err="1" smtClean="0">
                <a:latin typeface="Calibri"/>
                <a:cs typeface="Calibri"/>
              </a:rPr>
              <a:t>plainText</a:t>
            </a:r>
            <a:r>
              <a:rPr lang="en-US" sz="2400" dirty="0" smtClean="0">
                <a:latin typeface="Calibri"/>
                <a:cs typeface="Calibri"/>
              </a:rPr>
              <a:t> using AES/CBC with the provided IV</a:t>
            </a:r>
          </a:p>
          <a:p>
            <a:r>
              <a:rPr lang="en-US" sz="2400" b="1" dirty="0" err="1" smtClean="0">
                <a:latin typeface="Calibri"/>
                <a:cs typeface="Calibri"/>
              </a:rPr>
              <a:t>plainText</a:t>
            </a:r>
            <a:r>
              <a:rPr lang="en-US" sz="2400" dirty="0" smtClean="0">
                <a:latin typeface="Calibri"/>
                <a:cs typeface="Calibri"/>
              </a:rPr>
              <a:t> – format of username=</a:t>
            </a:r>
            <a:r>
              <a:rPr lang="en-US" sz="2400" dirty="0" err="1" smtClean="0">
                <a:latin typeface="Calibri"/>
                <a:cs typeface="Calibri"/>
              </a:rPr>
              <a:t>winch&amp;name</a:t>
            </a:r>
            <a:r>
              <a:rPr lang="en-US" sz="2400" dirty="0" smtClean="0">
                <a:latin typeface="Calibri"/>
                <a:cs typeface="Calibri"/>
              </a:rPr>
              <a:t>=</a:t>
            </a:r>
            <a:r>
              <a:rPr lang="en-US" sz="2400" dirty="0" err="1" smtClean="0">
                <a:latin typeface="Calibri"/>
                <a:cs typeface="Calibri"/>
              </a:rPr>
              <a:t>Rob+Winch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82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9400"/>
            <a:ext cx="4635500" cy="556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4885517"/>
            <a:ext cx="77724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Your handwriting is atrocious,</a:t>
            </a:r>
          </a:p>
          <a:p>
            <a:pPr algn="ctr"/>
            <a:r>
              <a:rPr lang="en-US" sz="3200" dirty="0" smtClean="0"/>
              <a:t>not encrypted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778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4" y="2206174"/>
            <a:ext cx="8537575" cy="846767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latin typeface="Courier"/>
                <a:cs typeface="Courier"/>
              </a:rPr>
              <a:t>username=</a:t>
            </a:r>
            <a:r>
              <a:rPr lang="en-US" sz="3600" b="1" dirty="0" err="1" smtClean="0">
                <a:solidFill>
                  <a:schemeClr val="accent3"/>
                </a:solidFill>
                <a:latin typeface="Courier"/>
                <a:cs typeface="Courier"/>
              </a:rPr>
              <a:t>winch</a:t>
            </a:r>
            <a:r>
              <a:rPr lang="en-US" sz="3600" dirty="0" err="1" smtClean="0">
                <a:latin typeface="Courier"/>
                <a:cs typeface="Courier"/>
              </a:rPr>
              <a:t>&amp;name</a:t>
            </a:r>
            <a:r>
              <a:rPr lang="en-US" sz="3600" dirty="0" smtClean="0">
                <a:latin typeface="Courier"/>
                <a:cs typeface="Courier"/>
              </a:rPr>
              <a:t>=</a:t>
            </a:r>
            <a:r>
              <a:rPr lang="en-US" sz="3600" dirty="0" err="1" smtClean="0">
                <a:latin typeface="Courier"/>
                <a:cs typeface="Courier"/>
              </a:rPr>
              <a:t>Rob+Winch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3214" y="4053611"/>
            <a:ext cx="8537575" cy="84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1" fontAlgn="base" hangingPunct="1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1" fontAlgn="base" hangingPunct="1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62865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91440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20015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3600" b="0" dirty="0" smtClean="0">
                <a:latin typeface="Courier"/>
                <a:cs typeface="Courier"/>
              </a:rPr>
              <a:t>username=</a:t>
            </a:r>
            <a:r>
              <a:rPr lang="en-US" sz="3600" dirty="0" err="1" smtClean="0">
                <a:solidFill>
                  <a:srgbClr val="FF0000"/>
                </a:solidFill>
                <a:latin typeface="Courier"/>
                <a:cs typeface="Courier"/>
              </a:rPr>
              <a:t>admin</a:t>
            </a:r>
            <a:r>
              <a:rPr lang="en-US" sz="3600" b="0" dirty="0" err="1" smtClean="0">
                <a:latin typeface="Courier"/>
                <a:cs typeface="Courier"/>
              </a:rPr>
              <a:t>&amp;name</a:t>
            </a:r>
            <a:r>
              <a:rPr lang="en-US" sz="3600" b="0" dirty="0" smtClean="0">
                <a:latin typeface="Courier"/>
                <a:cs typeface="Courier"/>
              </a:rPr>
              <a:t>=</a:t>
            </a:r>
            <a:r>
              <a:rPr lang="en-US" sz="3600" b="0" dirty="0" err="1" smtClean="0">
                <a:latin typeface="Courier"/>
                <a:cs typeface="Courier"/>
              </a:rPr>
              <a:t>Rob+Winch</a:t>
            </a:r>
            <a:endParaRPr lang="en-US" sz="3600" b="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135" y="1278136"/>
            <a:ext cx="491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Can change properly encrypted value below: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734" y="3220136"/>
            <a:ext cx="3408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To have the following Plaintext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0778" y="648866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://goo.gl/2Uio0W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3799" y="1473758"/>
            <a:ext cx="8436402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Monaco"/>
                <a:cs typeface="Monaco"/>
              </a:rPr>
              <a:t>eyJhbGciOiJIUzI1NiIsInR5cCI6IkpXVCJ9</a:t>
            </a:r>
            <a:r>
              <a:rPr lang="en-US" sz="2400" b="1" dirty="0">
                <a:latin typeface="Monaco"/>
                <a:cs typeface="Monaco"/>
              </a:rPr>
              <a:t>.</a:t>
            </a:r>
            <a:r>
              <a:rPr lang="en-US" sz="2400" b="1" dirty="0">
                <a:solidFill>
                  <a:schemeClr val="accent3"/>
                </a:solidFill>
                <a:latin typeface="Monaco"/>
                <a:cs typeface="Monaco"/>
              </a:rPr>
              <a:t>eyJzdWIiOiIxMjM0NTY3ODkwIiwibmFtZSI6IkpvaG4gRG9lIiwiYWRtaW4iOnRydWV9</a:t>
            </a:r>
            <a:r>
              <a:rPr lang="en-US" sz="2400" b="1" dirty="0">
                <a:latin typeface="Monaco"/>
                <a:cs typeface="Monaco"/>
              </a:rPr>
              <a:t>.</a:t>
            </a:r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TJVA95OrM7E2cBab30RMHrHDcEfxjoYZgeFONFh7HgQ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202" y="673539"/>
            <a:ext cx="8436402" cy="8002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800" b="1" dirty="0" smtClean="0">
                <a:latin typeface="Monaco"/>
                <a:cs typeface="Monaco"/>
              </a:rPr>
              <a:t>JWT Encoded</a:t>
            </a:r>
            <a:endParaRPr lang="en-US" sz="2800" b="1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197" y="3726741"/>
            <a:ext cx="3933744" cy="615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Header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202" y="4345418"/>
            <a:ext cx="3933744" cy="193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F0000"/>
                </a:solidFill>
                <a:latin typeface="Monaco"/>
                <a:cs typeface="Monaco"/>
              </a:rPr>
              <a:t>{</a:t>
            </a:r>
          </a:p>
          <a:p>
            <a:r>
              <a:rPr lang="pl-PL" sz="2400" dirty="0">
                <a:solidFill>
                  <a:srgbClr val="FF0000"/>
                </a:solidFill>
                <a:latin typeface="Monaco"/>
                <a:cs typeface="Monaco"/>
              </a:rPr>
              <a:t>  "alg": "HS256",</a:t>
            </a:r>
          </a:p>
          <a:p>
            <a:r>
              <a:rPr lang="pl-PL" sz="2400" dirty="0">
                <a:solidFill>
                  <a:srgbClr val="FF0000"/>
                </a:solidFill>
                <a:latin typeface="Monaco"/>
                <a:cs typeface="Monaco"/>
              </a:rPr>
              <a:t>  "typ": "</a:t>
            </a:r>
            <a:r>
              <a:rPr lang="pl-PL" sz="2400" dirty="0" smtClean="0">
                <a:solidFill>
                  <a:srgbClr val="FF0000"/>
                </a:solidFill>
                <a:latin typeface="Monaco"/>
                <a:cs typeface="Monaco"/>
              </a:rPr>
              <a:t>JWT”</a:t>
            </a:r>
            <a:br>
              <a:rPr lang="pl-PL" sz="2400" dirty="0" smtClean="0">
                <a:solidFill>
                  <a:srgbClr val="FF0000"/>
                </a:solidFill>
                <a:latin typeface="Monaco"/>
                <a:cs typeface="Monaco"/>
              </a:rPr>
            </a:br>
            <a:endParaRPr lang="pl-PL" sz="24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pl-PL" sz="2400" dirty="0">
                <a:solidFill>
                  <a:srgbClr val="FF0000"/>
                </a:solidFill>
                <a:latin typeface="Monaco"/>
                <a:cs typeface="Monaco"/>
              </a:rPr>
              <a:t>}</a:t>
            </a:r>
            <a:endParaRPr lang="en-US" sz="24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30467" y="3726741"/>
            <a:ext cx="4265138" cy="61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Payload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0467" y="4343428"/>
            <a:ext cx="425972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{</a:t>
            </a:r>
          </a:p>
          <a:p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  "sub": "1234567890",</a:t>
            </a:r>
          </a:p>
          <a:p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  "</a:t>
            </a:r>
            <a:r>
              <a:rPr lang="pt-BR" sz="2400" dirty="0" err="1">
                <a:solidFill>
                  <a:schemeClr val="accent3"/>
                </a:solidFill>
                <a:latin typeface="Monaco"/>
                <a:cs typeface="Monaco"/>
              </a:rPr>
              <a:t>name</a:t>
            </a:r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": "John Doe",</a:t>
            </a:r>
          </a:p>
          <a:p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  "</a:t>
            </a:r>
            <a:r>
              <a:rPr lang="pt-BR" sz="2400" dirty="0" err="1">
                <a:solidFill>
                  <a:schemeClr val="accent3"/>
                </a:solidFill>
                <a:latin typeface="Monaco"/>
                <a:cs typeface="Monaco"/>
              </a:rPr>
              <a:t>admin</a:t>
            </a:r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": </a:t>
            </a:r>
            <a:r>
              <a:rPr lang="pt-BR" sz="2400" dirty="0" err="1">
                <a:solidFill>
                  <a:schemeClr val="accent3"/>
                </a:solidFill>
                <a:latin typeface="Monaco"/>
                <a:cs typeface="Monaco"/>
              </a:rPr>
              <a:t>true</a:t>
            </a:r>
            <a:endParaRPr lang="pt-BR" sz="2400" dirty="0">
              <a:solidFill>
                <a:schemeClr val="accent3"/>
              </a:solidFill>
              <a:latin typeface="Monaco"/>
              <a:cs typeface="Monaco"/>
            </a:endParaRPr>
          </a:p>
          <a:p>
            <a:r>
              <a:rPr lang="pt-BR" sz="2400" dirty="0" smtClean="0">
                <a:solidFill>
                  <a:schemeClr val="accent3"/>
                </a:solidFill>
                <a:latin typeface="Monaco"/>
                <a:cs typeface="Monaco"/>
              </a:rPr>
              <a:t>}</a:t>
            </a:r>
            <a:endParaRPr lang="en-US" sz="2400" dirty="0">
              <a:solidFill>
                <a:schemeClr val="accent3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0646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3799" y="1473758"/>
            <a:ext cx="8436402" cy="22159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HMACSHA256(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base64UrlEncode(</a:t>
            </a:r>
            <a:r>
              <a:rPr lang="en-US" sz="2400" b="1" dirty="0">
                <a:solidFill>
                  <a:srgbClr val="FF0000"/>
                </a:solidFill>
                <a:latin typeface="Monaco"/>
                <a:cs typeface="Monaco"/>
              </a:rPr>
              <a:t>header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) + "." +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base64UrlEncode(</a:t>
            </a:r>
            <a:r>
              <a:rPr lang="en-US" sz="2400" b="1" dirty="0">
                <a:solidFill>
                  <a:schemeClr val="accent3"/>
                </a:solidFill>
                <a:latin typeface="Monaco"/>
                <a:cs typeface="Monaco"/>
              </a:rPr>
              <a:t>payload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),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latin typeface="Monaco"/>
                <a:cs typeface="Monaco"/>
              </a:rPr>
              <a:t>“secret”</a:t>
            </a:r>
            <a:endParaRPr lang="en-US" sz="2400" b="1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202" y="673539"/>
            <a:ext cx="8436402" cy="8002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800" b="1" dirty="0" smtClean="0">
                <a:latin typeface="Monaco"/>
                <a:cs typeface="Monaco"/>
              </a:rPr>
              <a:t>JWT Signature</a:t>
            </a:r>
            <a:endParaRPr lang="en-US" sz="2800" b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1032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493" y="2740570"/>
            <a:ext cx="2195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>
                <a:hlinkClick r:id="rId3"/>
              </a:rPr>
              <a:t>2:03 PM - 27 Jul 2015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5674" y="6488668"/>
            <a:ext cx="22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goo.gl</a:t>
            </a:r>
            <a:r>
              <a:rPr lang="en-US" dirty="0">
                <a:hlinkClick r:id="rId4"/>
              </a:rPr>
              <a:t>/Hs383Z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61950"/>
            <a:ext cx="8607552" cy="22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1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3356305"/>
            <a:ext cx="2491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10:54 AM - 28 May 2015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79475" y="6488668"/>
            <a:ext cx="226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goo.gl</a:t>
            </a:r>
            <a:r>
              <a:rPr lang="en-US" dirty="0">
                <a:hlinkClick r:id="rId4"/>
              </a:rPr>
              <a:t>/ZbP9Yp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97" y="361950"/>
            <a:ext cx="8768207" cy="28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8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534" y="4792474"/>
            <a:ext cx="3054300" cy="362837"/>
          </a:xfrm>
          <a:prstGeom prst="rect">
            <a:avLst/>
          </a:prstGeom>
          <a:solidFill>
            <a:srgbClr val="FFFF00">
              <a:alpha val="6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799" y="1473758"/>
            <a:ext cx="8436402" cy="14773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Monaco"/>
                <a:cs typeface="Monaco"/>
              </a:rPr>
              <a:t>eyJhbGciOiJub25lIiwidHlwIjoiSldUIn0</a:t>
            </a:r>
            <a:r>
              <a:rPr lang="en-US" sz="2400" b="1" dirty="0" smtClean="0">
                <a:latin typeface="Monaco"/>
                <a:cs typeface="Monaco"/>
              </a:rPr>
              <a:t>.</a:t>
            </a:r>
            <a:r>
              <a:rPr lang="en-US" sz="2400" b="1" dirty="0">
                <a:solidFill>
                  <a:schemeClr val="accent3"/>
                </a:solidFill>
                <a:latin typeface="Monaco"/>
                <a:cs typeface="Monaco"/>
              </a:rPr>
              <a:t>eyJzdWIiOiIxMjM0NTY3ODkwIiwibmFtZSI6IkpvaG4gRG9lIiwiYWRtaW4iOnRydWV9</a:t>
            </a:r>
            <a:r>
              <a:rPr lang="en-US" sz="2400" b="1" dirty="0" smtClean="0">
                <a:latin typeface="Monaco"/>
                <a:cs typeface="Monaco"/>
              </a:rPr>
              <a:t>.</a:t>
            </a:r>
            <a:endParaRPr lang="en-US" sz="2400" b="1" dirty="0">
              <a:solidFill>
                <a:schemeClr val="accent1"/>
              </a:solidFill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202" y="673539"/>
            <a:ext cx="8436402" cy="8002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800" b="1" dirty="0" smtClean="0">
                <a:latin typeface="Monaco"/>
                <a:cs typeface="Monaco"/>
              </a:rPr>
              <a:t>JWT Encoded</a:t>
            </a:r>
            <a:endParaRPr lang="en-US" sz="2800" b="1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197" y="3726741"/>
            <a:ext cx="3933744" cy="615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Header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359202" y="4345418"/>
            <a:ext cx="3933744" cy="193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F0000"/>
                </a:solidFill>
                <a:latin typeface="Monaco"/>
                <a:cs typeface="Monaco"/>
              </a:rPr>
              <a:t>{</a:t>
            </a:r>
          </a:p>
          <a:p>
            <a:r>
              <a:rPr lang="pl-PL" sz="2400" dirty="0">
                <a:solidFill>
                  <a:srgbClr val="FF0000"/>
                </a:solidFill>
                <a:latin typeface="Monaco"/>
                <a:cs typeface="Monaco"/>
              </a:rPr>
              <a:t>  "alg": "</a:t>
            </a:r>
            <a:r>
              <a:rPr lang="pl-PL" sz="2400" dirty="0" err="1" smtClean="0">
                <a:solidFill>
                  <a:srgbClr val="FF0000"/>
                </a:solidFill>
                <a:latin typeface="Monaco"/>
                <a:cs typeface="Monaco"/>
              </a:rPr>
              <a:t>none</a:t>
            </a:r>
            <a:r>
              <a:rPr lang="pl-PL" sz="2400" dirty="0" smtClean="0">
                <a:solidFill>
                  <a:srgbClr val="FF0000"/>
                </a:solidFill>
                <a:latin typeface="Monaco"/>
                <a:cs typeface="Monaco"/>
              </a:rPr>
              <a:t>"</a:t>
            </a:r>
            <a:r>
              <a:rPr lang="pl-PL" sz="2400" dirty="0">
                <a:solidFill>
                  <a:srgbClr val="FF0000"/>
                </a:solidFill>
                <a:latin typeface="Monaco"/>
                <a:cs typeface="Monaco"/>
              </a:rPr>
              <a:t>,</a:t>
            </a:r>
          </a:p>
          <a:p>
            <a:r>
              <a:rPr lang="pl-PL" sz="2400" dirty="0">
                <a:solidFill>
                  <a:srgbClr val="FF0000"/>
                </a:solidFill>
                <a:latin typeface="Monaco"/>
                <a:cs typeface="Monaco"/>
              </a:rPr>
              <a:t>  "typ": "</a:t>
            </a:r>
            <a:r>
              <a:rPr lang="pl-PL" sz="2400" dirty="0" smtClean="0">
                <a:solidFill>
                  <a:srgbClr val="FF0000"/>
                </a:solidFill>
                <a:latin typeface="Monaco"/>
                <a:cs typeface="Monaco"/>
              </a:rPr>
              <a:t>JWT”</a:t>
            </a:r>
            <a:br>
              <a:rPr lang="pl-PL" sz="2400" dirty="0" smtClean="0">
                <a:solidFill>
                  <a:srgbClr val="FF0000"/>
                </a:solidFill>
                <a:latin typeface="Monaco"/>
                <a:cs typeface="Monaco"/>
              </a:rPr>
            </a:br>
            <a:endParaRPr lang="pl-PL" sz="24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pl-PL" sz="2400" dirty="0">
                <a:solidFill>
                  <a:srgbClr val="FF0000"/>
                </a:solidFill>
                <a:latin typeface="Monaco"/>
                <a:cs typeface="Monaco"/>
              </a:rPr>
              <a:t>}</a:t>
            </a:r>
            <a:endParaRPr lang="en-US" sz="24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0467" y="3726741"/>
            <a:ext cx="4265138" cy="61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Payload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0467" y="4343428"/>
            <a:ext cx="425972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{</a:t>
            </a:r>
          </a:p>
          <a:p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  "sub": "1234567890",</a:t>
            </a:r>
          </a:p>
          <a:p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  "</a:t>
            </a:r>
            <a:r>
              <a:rPr lang="pt-BR" sz="2400" dirty="0" err="1">
                <a:solidFill>
                  <a:schemeClr val="accent3"/>
                </a:solidFill>
                <a:latin typeface="Monaco"/>
                <a:cs typeface="Monaco"/>
              </a:rPr>
              <a:t>name</a:t>
            </a:r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": "John Doe",</a:t>
            </a:r>
          </a:p>
          <a:p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  "</a:t>
            </a:r>
            <a:r>
              <a:rPr lang="pt-BR" sz="2400" dirty="0" err="1">
                <a:solidFill>
                  <a:schemeClr val="accent3"/>
                </a:solidFill>
                <a:latin typeface="Monaco"/>
                <a:cs typeface="Monaco"/>
              </a:rPr>
              <a:t>admin</a:t>
            </a:r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": </a:t>
            </a:r>
            <a:r>
              <a:rPr lang="pt-BR" sz="2400" dirty="0" err="1">
                <a:solidFill>
                  <a:schemeClr val="accent3"/>
                </a:solidFill>
                <a:latin typeface="Monaco"/>
                <a:cs typeface="Monaco"/>
              </a:rPr>
              <a:t>true</a:t>
            </a:r>
            <a:endParaRPr lang="pt-BR" sz="2400" dirty="0">
              <a:solidFill>
                <a:schemeClr val="accent3"/>
              </a:solidFill>
              <a:latin typeface="Monaco"/>
              <a:cs typeface="Monaco"/>
            </a:endParaRPr>
          </a:p>
          <a:p>
            <a:r>
              <a:rPr lang="pt-BR" sz="2400" dirty="0" smtClean="0">
                <a:solidFill>
                  <a:schemeClr val="accent3"/>
                </a:solidFill>
                <a:latin typeface="Monaco"/>
                <a:cs typeface="Monaco"/>
              </a:rPr>
              <a:t>}</a:t>
            </a:r>
            <a:endParaRPr lang="en-US" sz="2400" dirty="0">
              <a:solidFill>
                <a:schemeClr val="accent3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8586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3799" y="1473758"/>
            <a:ext cx="8436402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Monaco"/>
                <a:cs typeface="Monaco"/>
              </a:rPr>
              <a:t>eyJhbGciOiJub25lIiwidHlwIjoiSldUIn0</a:t>
            </a:r>
            <a:r>
              <a:rPr lang="en-US" sz="2400" b="1" dirty="0" smtClean="0">
                <a:latin typeface="Monaco"/>
                <a:cs typeface="Monaco"/>
              </a:rPr>
              <a:t>.</a:t>
            </a:r>
            <a:r>
              <a:rPr lang="en-US" sz="2400" b="1" dirty="0">
                <a:solidFill>
                  <a:schemeClr val="accent3"/>
                </a:solidFill>
                <a:latin typeface="Monaco"/>
                <a:cs typeface="Monaco"/>
              </a:rPr>
              <a:t>eyJzdWIiOiIxMjM0NTY3ODkwIiwibmFtZSI6IkpvaG4gRG9lIiwiYWRtaW4iOnRydWV9</a:t>
            </a:r>
            <a:r>
              <a:rPr lang="en-US" sz="2400" b="1" dirty="0">
                <a:latin typeface="Monaco"/>
                <a:cs typeface="Monaco"/>
              </a:rPr>
              <a:t>. </a:t>
            </a:r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EkN-</a:t>
            </a:r>
            <a:r>
              <a:rPr lang="en-US" sz="2400" b="1" dirty="0" smtClean="0">
                <a:solidFill>
                  <a:schemeClr val="accent1"/>
                </a:solidFill>
                <a:latin typeface="Monaco"/>
                <a:cs typeface="Monaco"/>
              </a:rPr>
              <a:t>DOsnsuRjRO6BxXemmJDm3HbxrbRzXglbN2S</a:t>
            </a:r>
            <a:r>
              <a:rPr lang="is-IS" sz="2400" b="1" dirty="0" smtClean="0">
                <a:solidFill>
                  <a:schemeClr val="accent1"/>
                </a:solidFill>
                <a:latin typeface="Monaco"/>
                <a:cs typeface="Monaco"/>
              </a:rPr>
              <a:t>…</a:t>
            </a:r>
            <a:endParaRPr lang="en-US" sz="2400" b="1" dirty="0">
              <a:solidFill>
                <a:schemeClr val="accent1"/>
              </a:solidFill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202" y="673539"/>
            <a:ext cx="8436402" cy="8002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800" b="1" dirty="0" smtClean="0">
                <a:latin typeface="Monaco"/>
                <a:cs typeface="Monaco"/>
              </a:rPr>
              <a:t>JWT Encoded</a:t>
            </a:r>
            <a:endParaRPr lang="en-US" sz="2800" b="1" dirty="0">
              <a:latin typeface="Monaco"/>
              <a:cs typeface="Monaco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9202" y="3726738"/>
            <a:ext cx="3938739" cy="2635877"/>
            <a:chOff x="353799" y="4371693"/>
            <a:chExt cx="4260679" cy="1989446"/>
          </a:xfrm>
        </p:grpSpPr>
        <p:sp>
          <p:nvSpPr>
            <p:cNvPr id="4" name="TextBox 3"/>
            <p:cNvSpPr txBox="1"/>
            <p:nvPr/>
          </p:nvSpPr>
          <p:spPr>
            <a:xfrm>
              <a:off x="359202" y="4371693"/>
              <a:ext cx="425527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Monaco"/>
                  <a:cs typeface="Monaco"/>
                </a:rPr>
                <a:t>Header</a:t>
              </a:r>
              <a:endParaRPr lang="en-US" sz="2800" dirty="0">
                <a:latin typeface="Monaco"/>
                <a:cs typeface="Monaco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799" y="4897672"/>
              <a:ext cx="4255276" cy="1463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sz="2400" dirty="0">
                  <a:solidFill>
                    <a:srgbClr val="FF0000"/>
                  </a:solidFill>
                  <a:latin typeface="Monaco"/>
                  <a:cs typeface="Monaco"/>
                </a:rPr>
                <a:t>{</a:t>
              </a:r>
            </a:p>
            <a:p>
              <a:r>
                <a:rPr lang="pl-PL" sz="2400" dirty="0">
                  <a:solidFill>
                    <a:srgbClr val="FF0000"/>
                  </a:solidFill>
                  <a:latin typeface="Monaco"/>
                  <a:cs typeface="Monaco"/>
                </a:rPr>
                <a:t>  "alg": </a:t>
              </a:r>
              <a:r>
                <a:rPr lang="pl-PL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"RS256"</a:t>
              </a:r>
              <a:r>
                <a:rPr lang="pl-PL" sz="2400" dirty="0">
                  <a:solidFill>
                    <a:srgbClr val="FF0000"/>
                  </a:solidFill>
                  <a:latin typeface="Monaco"/>
                  <a:cs typeface="Monaco"/>
                </a:rPr>
                <a:t>,</a:t>
              </a:r>
            </a:p>
            <a:p>
              <a:r>
                <a:rPr lang="pl-PL" sz="2400" dirty="0">
                  <a:solidFill>
                    <a:srgbClr val="FF0000"/>
                  </a:solidFill>
                  <a:latin typeface="Monaco"/>
                  <a:cs typeface="Monaco"/>
                </a:rPr>
                <a:t>  "typ": "</a:t>
              </a:r>
              <a:r>
                <a:rPr lang="pl-PL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JWT”</a:t>
              </a:r>
              <a:br>
                <a:rPr lang="pl-PL" sz="2400" dirty="0" smtClean="0">
                  <a:solidFill>
                    <a:srgbClr val="FF0000"/>
                  </a:solidFill>
                  <a:latin typeface="Monaco"/>
                  <a:cs typeface="Monaco"/>
                </a:rPr>
              </a:br>
              <a:endParaRPr lang="pl-PL" sz="2400" dirty="0">
                <a:solidFill>
                  <a:srgbClr val="FF0000"/>
                </a:solidFill>
                <a:latin typeface="Monaco"/>
                <a:cs typeface="Monaco"/>
              </a:endParaRPr>
            </a:p>
            <a:p>
              <a:r>
                <a:rPr lang="pl-PL" sz="2400" dirty="0">
                  <a:solidFill>
                    <a:srgbClr val="FF0000"/>
                  </a:solidFill>
                  <a:latin typeface="Monaco"/>
                  <a:cs typeface="Monaco"/>
                </a:rPr>
                <a:t>}</a:t>
              </a:r>
              <a:endParaRPr lang="en-US" sz="2400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30467" y="3726741"/>
            <a:ext cx="4265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Payload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0467" y="4252720"/>
            <a:ext cx="425972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{</a:t>
            </a:r>
          </a:p>
          <a:p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  "sub": "1234567890",</a:t>
            </a:r>
          </a:p>
          <a:p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  "</a:t>
            </a:r>
            <a:r>
              <a:rPr lang="pt-BR" sz="2400" dirty="0" err="1">
                <a:solidFill>
                  <a:schemeClr val="accent3"/>
                </a:solidFill>
                <a:latin typeface="Monaco"/>
                <a:cs typeface="Monaco"/>
              </a:rPr>
              <a:t>name</a:t>
            </a:r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": "John Doe",</a:t>
            </a:r>
          </a:p>
          <a:p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  "</a:t>
            </a:r>
            <a:r>
              <a:rPr lang="pt-BR" sz="2400" dirty="0" err="1">
                <a:solidFill>
                  <a:schemeClr val="accent3"/>
                </a:solidFill>
                <a:latin typeface="Monaco"/>
                <a:cs typeface="Monaco"/>
              </a:rPr>
              <a:t>admin</a:t>
            </a:r>
            <a:r>
              <a:rPr lang="pt-BR" sz="2400" dirty="0">
                <a:solidFill>
                  <a:schemeClr val="accent3"/>
                </a:solidFill>
                <a:latin typeface="Monaco"/>
                <a:cs typeface="Monaco"/>
              </a:rPr>
              <a:t>": </a:t>
            </a:r>
            <a:r>
              <a:rPr lang="pt-BR" sz="2400" dirty="0" err="1">
                <a:solidFill>
                  <a:schemeClr val="accent3"/>
                </a:solidFill>
                <a:latin typeface="Monaco"/>
                <a:cs typeface="Monaco"/>
              </a:rPr>
              <a:t>true</a:t>
            </a:r>
            <a:endParaRPr lang="pt-BR" sz="2400" dirty="0">
              <a:solidFill>
                <a:schemeClr val="accent3"/>
              </a:solidFill>
              <a:latin typeface="Monaco"/>
              <a:cs typeface="Monaco"/>
            </a:endParaRPr>
          </a:p>
          <a:p>
            <a:r>
              <a:rPr lang="pt-BR" sz="2400" dirty="0" smtClean="0">
                <a:solidFill>
                  <a:schemeClr val="accent3"/>
                </a:solidFill>
                <a:latin typeface="Monaco"/>
                <a:cs typeface="Monaco"/>
              </a:rPr>
              <a:t>}</a:t>
            </a:r>
            <a:endParaRPr lang="en-US" sz="2400" dirty="0">
              <a:solidFill>
                <a:schemeClr val="accent3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1987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3799" y="1473758"/>
            <a:ext cx="8436402" cy="22159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Monaco"/>
                <a:cs typeface="Monaco"/>
              </a:rPr>
              <a:t>RSASHA256(</a:t>
            </a:r>
            <a:endParaRPr lang="en-US" sz="2400" b="1" dirty="0">
              <a:solidFill>
                <a:schemeClr val="accent1"/>
              </a:solidFill>
              <a:latin typeface="Monaco"/>
              <a:cs typeface="Monaco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base64UrlEncode(</a:t>
            </a:r>
            <a:r>
              <a:rPr lang="en-US" sz="2400" b="1" dirty="0">
                <a:solidFill>
                  <a:srgbClr val="FF0000"/>
                </a:solidFill>
                <a:latin typeface="Monaco"/>
                <a:cs typeface="Monaco"/>
              </a:rPr>
              <a:t>header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) + "." +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base64UrlEncode(</a:t>
            </a:r>
            <a:r>
              <a:rPr lang="en-US" sz="2400" b="1" dirty="0">
                <a:solidFill>
                  <a:schemeClr val="accent3"/>
                </a:solidFill>
                <a:latin typeface="Monaco"/>
                <a:cs typeface="Monaco"/>
              </a:rPr>
              <a:t>payload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),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latin typeface="Monaco"/>
                <a:cs typeface="Monaco"/>
              </a:rPr>
              <a:t>Private RSA Key</a:t>
            </a:r>
            <a:endParaRPr lang="en-US" sz="2400" b="1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202" y="673539"/>
            <a:ext cx="8436402" cy="8002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800" b="1" dirty="0" smtClean="0">
                <a:latin typeface="Monaco"/>
                <a:cs typeface="Monaco"/>
              </a:rPr>
              <a:t>Creating RSASHA256</a:t>
            </a:r>
            <a:endParaRPr lang="en-US" sz="2800" b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9923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3799" y="1473758"/>
            <a:ext cx="8436402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Monaco"/>
                <a:cs typeface="Monaco"/>
              </a:rPr>
              <a:t>RSASHA256(</a:t>
            </a:r>
            <a:endParaRPr lang="en-US" sz="2400" b="1" dirty="0">
              <a:solidFill>
                <a:schemeClr val="accent1"/>
              </a:solidFill>
              <a:latin typeface="Monaco"/>
              <a:cs typeface="Monaco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base64UrlEncode(</a:t>
            </a:r>
            <a:r>
              <a:rPr lang="en-US" sz="2400" b="1" dirty="0">
                <a:solidFill>
                  <a:srgbClr val="FF0000"/>
                </a:solidFill>
                <a:latin typeface="Monaco"/>
                <a:cs typeface="Monaco"/>
              </a:rPr>
              <a:t>header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) + "." +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base64UrlEncode(</a:t>
            </a:r>
            <a:r>
              <a:rPr lang="en-US" sz="2400" b="1" dirty="0">
                <a:solidFill>
                  <a:schemeClr val="accent3"/>
                </a:solidFill>
                <a:latin typeface="Monaco"/>
                <a:cs typeface="Monaco"/>
              </a:rPr>
              <a:t>payload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latin typeface="Monaco"/>
                <a:cs typeface="Monaco"/>
              </a:rPr>
              <a:t>,</a:t>
            </a:r>
          </a:p>
          <a:p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Monaco"/>
                <a:cs typeface="Monaco"/>
              </a:rPr>
              <a:t> provided signature,</a:t>
            </a:r>
            <a:endParaRPr lang="en-US" sz="2400" b="1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latin typeface="Monaco"/>
                <a:cs typeface="Monaco"/>
              </a:rPr>
              <a:t>Public RSA Key</a:t>
            </a:r>
            <a:endParaRPr lang="en-US" sz="2400" b="1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202" y="673539"/>
            <a:ext cx="8436402" cy="8002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800" b="1" dirty="0" smtClean="0">
                <a:latin typeface="Monaco"/>
                <a:cs typeface="Monaco"/>
              </a:rPr>
              <a:t>Verifying RSASHA256</a:t>
            </a:r>
            <a:endParaRPr lang="en-US" sz="2800" b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50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114" y="325143"/>
            <a:ext cx="3933744" cy="615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Header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119" y="943820"/>
            <a:ext cx="3933744" cy="193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F0000"/>
                </a:solidFill>
                <a:latin typeface="Monaco"/>
                <a:cs typeface="Monaco"/>
              </a:rPr>
              <a:t>{</a:t>
            </a:r>
          </a:p>
          <a:p>
            <a:r>
              <a:rPr lang="pl-PL" sz="2400" dirty="0">
                <a:solidFill>
                  <a:srgbClr val="FF0000"/>
                </a:solidFill>
                <a:latin typeface="Monaco"/>
                <a:cs typeface="Monaco"/>
              </a:rPr>
              <a:t>  "alg": "HS256",</a:t>
            </a:r>
          </a:p>
          <a:p>
            <a:r>
              <a:rPr lang="pl-PL" sz="2400" dirty="0">
                <a:solidFill>
                  <a:srgbClr val="FF0000"/>
                </a:solidFill>
                <a:latin typeface="Monaco"/>
                <a:cs typeface="Monaco"/>
              </a:rPr>
              <a:t>  "typ": "</a:t>
            </a:r>
            <a:r>
              <a:rPr lang="pl-PL" sz="2400" dirty="0" smtClean="0">
                <a:solidFill>
                  <a:srgbClr val="FF0000"/>
                </a:solidFill>
                <a:latin typeface="Monaco"/>
                <a:cs typeface="Monaco"/>
              </a:rPr>
              <a:t>JWT”</a:t>
            </a:r>
            <a:br>
              <a:rPr lang="pl-PL" sz="2400" dirty="0" smtClean="0">
                <a:solidFill>
                  <a:srgbClr val="FF0000"/>
                </a:solidFill>
                <a:latin typeface="Monaco"/>
                <a:cs typeface="Monaco"/>
              </a:rPr>
            </a:br>
            <a:endParaRPr lang="pl-PL" sz="24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pl-PL" sz="2400" dirty="0">
                <a:solidFill>
                  <a:srgbClr val="FF0000"/>
                </a:solidFill>
                <a:latin typeface="Monaco"/>
                <a:cs typeface="Monaco"/>
              </a:rPr>
              <a:t>}</a:t>
            </a:r>
            <a:endParaRPr lang="en-US" sz="24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716" y="3953145"/>
            <a:ext cx="8436402" cy="22159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HMACSHA256(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base64UrlEncode(</a:t>
            </a:r>
            <a:r>
              <a:rPr lang="en-US" sz="2400" b="1" dirty="0">
                <a:solidFill>
                  <a:srgbClr val="FF0000"/>
                </a:solidFill>
                <a:latin typeface="Monaco"/>
                <a:cs typeface="Monaco"/>
              </a:rPr>
              <a:t>header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) + "." +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base64UrlEncode(</a:t>
            </a:r>
            <a:r>
              <a:rPr lang="en-US" sz="2400" b="1" dirty="0">
                <a:solidFill>
                  <a:schemeClr val="accent3"/>
                </a:solidFill>
                <a:latin typeface="Monaco"/>
                <a:cs typeface="Monaco"/>
              </a:rPr>
              <a:t>payload</a:t>
            </a:r>
            <a:r>
              <a:rPr lang="en-US" sz="2400" b="1" dirty="0">
                <a:solidFill>
                  <a:srgbClr val="000000"/>
                </a:solidFill>
                <a:latin typeface="Monaco"/>
                <a:cs typeface="Monaco"/>
              </a:rPr>
              <a:t>),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latin typeface="Monaco"/>
                <a:cs typeface="Monaco"/>
              </a:rPr>
              <a:t>RSA Public Key</a:t>
            </a:r>
            <a:endParaRPr lang="en-US" sz="2400" b="1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Monaco"/>
                <a:cs typeface="Monaco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119" y="3152926"/>
            <a:ext cx="8436402" cy="8002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800" b="1" dirty="0" smtClean="0">
                <a:latin typeface="Monaco"/>
                <a:cs typeface="Monaco"/>
              </a:rPr>
              <a:t>JWT Signature</a:t>
            </a:r>
            <a:endParaRPr lang="en-US" sz="2800" b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3683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3306" y="-5945505"/>
            <a:ext cx="10287000" cy="14556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57" y="381000"/>
            <a:ext cx="8378825" cy="64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4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5765"/>
            <a:ext cx="8229600" cy="4236387"/>
          </a:xfrm>
        </p:spPr>
        <p:txBody>
          <a:bodyPr anchor="t" anchorCtr="1">
            <a:no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9CD179"/>
                </a:solidFill>
              </a:rPr>
              <a:t>“</a:t>
            </a:r>
            <a:r>
              <a:rPr lang="en-US" sz="2800" dirty="0" smtClean="0"/>
              <a:t>… each request from client to server must contain all of the information necessary to understand the request, and </a:t>
            </a:r>
            <a:r>
              <a:rPr lang="en-US" sz="2800" b="1" dirty="0" smtClean="0"/>
              <a:t>cannot take advantage of any stored context on the server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- Roy Fielding, Architectural Styles and</a:t>
            </a:r>
          </a:p>
          <a:p>
            <a:pPr marL="0" indent="0" algn="ctr">
              <a:buNone/>
            </a:pPr>
            <a:r>
              <a:rPr lang="en-US" sz="2800" dirty="0" smtClean="0"/>
              <a:t>the Design of Network-based Software Architectures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4666" y="597465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http://goo.gl/MzVy0V</a:t>
            </a:r>
            <a:endParaRPr lang="en-US" dirty="0" smtClean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Roy </a:t>
            </a:r>
            <a:r>
              <a:rPr lang="en-US" dirty="0" smtClean="0"/>
              <a:t>Fielding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Representational </a:t>
            </a:r>
            <a:r>
              <a:rPr lang="en-US" b="1" dirty="0" smtClean="0"/>
              <a:t>STATE</a:t>
            </a:r>
            <a:r>
              <a:rPr lang="en-US" dirty="0" smtClean="0"/>
              <a:t> transfer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 anchorCtr="1"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9CD179"/>
                </a:solidFill>
              </a:rPr>
              <a:t>“</a:t>
            </a:r>
            <a:r>
              <a:rPr lang="en-US" sz="3200" dirty="0" smtClean="0"/>
              <a:t> … </a:t>
            </a:r>
            <a:r>
              <a:rPr lang="en-US" sz="3200" b="1" dirty="0" smtClean="0"/>
              <a:t>session state can be transferred by the server to another service</a:t>
            </a:r>
            <a:r>
              <a:rPr lang="en-US" sz="3200" dirty="0" smtClean="0"/>
              <a:t> such as a database to maintain a persistent state for a period and allow authentication</a:t>
            </a:r>
            <a:endParaRPr lang="en-US" sz="3200" dirty="0"/>
          </a:p>
          <a:p>
            <a:pPr algn="ctr">
              <a:buFontTx/>
              <a:buChar char="-"/>
            </a:pPr>
            <a:r>
              <a:rPr lang="en-US" sz="3200" dirty="0" smtClean="0"/>
              <a:t>Wikipedia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98273" y="6488668"/>
            <a:ext cx="214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http://goo.gl/bd33t7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813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694267"/>
            <a:ext cx="5892800" cy="54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6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Naïve approach…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1803400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https://</a:t>
            </a:r>
            <a:r>
              <a:rPr lang="en-US" sz="4000" dirty="0" err="1"/>
              <a:t>api.example.com?username</a:t>
            </a:r>
            <a:r>
              <a:rPr lang="en-US" sz="4000" dirty="0"/>
              <a:t>=</a:t>
            </a:r>
            <a:r>
              <a:rPr lang="en-US" sz="4000" dirty="0" err="1"/>
              <a:t>rob&amp;password</a:t>
            </a:r>
            <a:r>
              <a:rPr lang="en-US" sz="4000" dirty="0"/>
              <a:t>=secret</a:t>
            </a:r>
          </a:p>
        </p:txBody>
      </p:sp>
    </p:spTree>
    <p:extLst>
      <p:ext uri="{BB962C8B-B14F-4D97-AF65-F5344CB8AC3E}">
        <p14:creationId xmlns:p14="http://schemas.microsoft.com/office/powerpoint/2010/main" val="263034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51481"/>
          </a:xfrm>
        </p:spPr>
        <p:txBody>
          <a:bodyPr/>
          <a:lstStyle/>
          <a:p>
            <a:r>
              <a:rPr lang="en-US" dirty="0" smtClean="0"/>
              <a:t>Do NOT place sensitive information in URL</a:t>
            </a:r>
          </a:p>
          <a:p>
            <a:r>
              <a:rPr lang="en-US" dirty="0" smtClean="0"/>
              <a:t>Use HTTPS everywhere</a:t>
            </a:r>
          </a:p>
          <a:p>
            <a:r>
              <a:rPr lang="en-US" dirty="0" smtClean="0"/>
              <a:t>Use “</a:t>
            </a:r>
            <a:r>
              <a:rPr lang="en-US" dirty="0" smtClean="0"/>
              <a:t>cached” </a:t>
            </a:r>
            <a:r>
              <a:rPr lang="en-US" dirty="0" smtClean="0"/>
              <a:t>credentials</a:t>
            </a:r>
          </a:p>
          <a:p>
            <a:r>
              <a:rPr lang="en-US" dirty="0" smtClean="0"/>
              <a:t>Security prefers State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007691" y="6102089"/>
            <a:ext cx="2136309" cy="755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rob_winch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1729" y="4635210"/>
            <a:ext cx="6800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Presentation Available at</a:t>
            </a:r>
            <a:br>
              <a:rPr lang="en-US" sz="2800" dirty="0" smtClean="0"/>
            </a:br>
            <a:r>
              <a:rPr lang="en-US" sz="2800" dirty="0" smtClean="0"/>
              <a:t> https</a:t>
            </a:r>
            <a:r>
              <a:rPr lang="en-US" sz="2800" dirty="0"/>
              <a:t>://</a:t>
            </a:r>
            <a:r>
              <a:rPr lang="en-US" sz="2800" dirty="0" err="1"/>
              <a:t>goo.gl</a:t>
            </a:r>
            <a:r>
              <a:rPr lang="en-US" sz="2800" dirty="0"/>
              <a:t>/</a:t>
            </a:r>
            <a:r>
              <a:rPr lang="en-US" sz="2800" dirty="0" err="1"/>
              <a:t>QTfCCW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963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Naïve approach…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1803400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https://</a:t>
            </a:r>
            <a:r>
              <a:rPr lang="en-US" sz="4000" dirty="0" err="1"/>
              <a:t>api.example.com?username</a:t>
            </a:r>
            <a:r>
              <a:rPr lang="en-US" sz="4000" dirty="0"/>
              <a:t>=</a:t>
            </a:r>
            <a:r>
              <a:rPr lang="en-US" sz="4000" dirty="0" err="1"/>
              <a:t>rob&amp;password</a:t>
            </a:r>
            <a:r>
              <a:rPr lang="en-US" sz="4000" dirty="0"/>
              <a:t>=</a:t>
            </a:r>
            <a:r>
              <a:rPr lang="en-US" sz="4000" dirty="0">
                <a:solidFill>
                  <a:srgbClr val="FF0000"/>
                </a:solidFill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52172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32978" y="-1010956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2000" dirty="0" err="1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53742" y="1007865"/>
            <a:ext cx="6790258" cy="2286001"/>
            <a:chOff x="1032941" y="2040466"/>
            <a:chExt cx="6790258" cy="2286001"/>
          </a:xfrm>
        </p:grpSpPr>
        <p:sp>
          <p:nvSpPr>
            <p:cNvPr id="15" name="TextBox 14"/>
            <p:cNvSpPr txBox="1"/>
            <p:nvPr/>
          </p:nvSpPr>
          <p:spPr bwMode="white">
            <a:xfrm>
              <a:off x="1032941" y="2040466"/>
              <a:ext cx="636362" cy="8551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9600" b="1" dirty="0" smtClean="0">
                  <a:solidFill>
                    <a:srgbClr val="9CD179"/>
                  </a:solidFill>
                </a:rPr>
                <a:t>“</a:t>
              </a:r>
              <a:endParaRPr lang="en-US" sz="120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 bwMode="white">
            <a:xfrm>
              <a:off x="1803399" y="2559785"/>
              <a:ext cx="6019800" cy="17666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spcAft>
                  <a:spcPts val="1344"/>
                </a:spcAft>
              </a:pPr>
              <a:r>
                <a:rPr lang="en-US" sz="3600" dirty="0">
                  <a:solidFill>
                    <a:srgbClr val="4D4D4D"/>
                  </a:solidFill>
                </a:rPr>
                <a:t>Come on Bender. It's up to you to make your own decisions in life. That's what's </a:t>
              </a:r>
              <a:r>
                <a:rPr lang="en-US" sz="3600" dirty="0" smtClean="0">
                  <a:solidFill>
                    <a:srgbClr val="4D4D4D"/>
                  </a:solidFill>
                </a:rPr>
                <a:t>separates </a:t>
              </a:r>
              <a:r>
                <a:rPr lang="en-US" sz="3600" dirty="0">
                  <a:solidFill>
                    <a:srgbClr val="4D4D4D"/>
                  </a:solidFill>
                </a:rPr>
                <a:t>people and robots from animals .. and animal robots!</a:t>
              </a:r>
              <a:endParaRPr lang="en-US" sz="3600" dirty="0" smtClean="0">
                <a:solidFill>
                  <a:srgbClr val="4D4D4D"/>
                </a:solidFill>
              </a:endParaRPr>
            </a:p>
            <a:p>
              <a:pPr algn="l"/>
              <a:r>
                <a:rPr lang="en-US" sz="2800" i="1" dirty="0" smtClean="0">
                  <a:solidFill>
                    <a:srgbClr val="4D4D4D"/>
                  </a:solidFill>
                </a:rPr>
                <a:t>Fry</a:t>
              </a:r>
            </a:p>
            <a:p>
              <a:pPr algn="l"/>
              <a:endParaRPr lang="en-US" dirty="0">
                <a:solidFill>
                  <a:srgbClr val="4D4D4D"/>
                </a:solidFill>
              </a:endParaRPr>
            </a:p>
          </p:txBody>
        </p:sp>
      </p:grp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4" y="370981"/>
            <a:ext cx="8537575" cy="37231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Futurama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59" y="1746250"/>
            <a:ext cx="1778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RFC-7231 Sensitive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990600" cy="2616200"/>
          </a:xfrm>
        </p:spPr>
        <p:txBody>
          <a:bodyPr anchor="t" anchorCtr="1"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solidFill>
                  <a:srgbClr val="9CD179"/>
                </a:solidFill>
              </a:rPr>
              <a:t>“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white">
          <a:xfrm>
            <a:off x="1295400" y="2006600"/>
            <a:ext cx="7086600" cy="17666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dirty="0"/>
              <a:t>Authors of services ought to avoid GET-based forms for the submission of sensitive data </a:t>
            </a:r>
            <a:r>
              <a:rPr lang="en-US" sz="3600" dirty="0" smtClean="0"/>
              <a:t>…</a:t>
            </a:r>
          </a:p>
          <a:p>
            <a:endParaRPr lang="en-US" sz="3600" dirty="0"/>
          </a:p>
          <a:p>
            <a:r>
              <a:rPr lang="en-US" sz="3600" dirty="0"/>
              <a:t>- </a:t>
            </a:r>
            <a:r>
              <a:rPr lang="en-US" sz="3600" dirty="0" smtClean="0"/>
              <a:t>RFC-7231: Section 9.4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822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Authentication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" y="1225296"/>
            <a:ext cx="8669274" cy="26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Authentication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3" y="1490497"/>
            <a:ext cx="8433435" cy="13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4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14352</TotalTime>
  <Words>2462</Words>
  <Application>Microsoft Macintosh PowerPoint</Application>
  <PresentationFormat>On-screen Show (4:3)</PresentationFormat>
  <Paragraphs>425</Paragraphs>
  <Slides>40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The State of Authenticating RESTful APIs</vt:lpstr>
      <vt:lpstr>PowerPoint Presentation</vt:lpstr>
      <vt:lpstr>Authentication</vt:lpstr>
      <vt:lpstr>Naïve approach…</vt:lpstr>
      <vt:lpstr>Naïve approach…</vt:lpstr>
      <vt:lpstr>Futurama</vt:lpstr>
      <vt:lpstr>RFC-7231 Sensitive Information</vt:lpstr>
      <vt:lpstr>Basic Authentication</vt:lpstr>
      <vt:lpstr>Basic Authentication</vt:lpstr>
      <vt:lpstr>Digest Authentication</vt:lpstr>
      <vt:lpstr>Transport Layer Security (TLS)</vt:lpstr>
      <vt:lpstr>PowerPoint Presentation</vt:lpstr>
      <vt:lpstr>Checking TLS</vt:lpstr>
      <vt:lpstr>PowerPoint Presentation</vt:lpstr>
      <vt:lpstr>PowerPoint Presentation</vt:lpstr>
      <vt:lpstr>TLS Performance</vt:lpstr>
      <vt:lpstr>Adam Langley, Google</vt:lpstr>
      <vt:lpstr>Doug Beaver, Facebook</vt:lpstr>
      <vt:lpstr>Jacob Hoffman-Andrews, Twitter</vt:lpstr>
      <vt:lpstr>TLS Optimize</vt:lpstr>
      <vt:lpstr>Optimizing TLS</vt:lpstr>
      <vt:lpstr>HTTP Basic over HTTPS?</vt:lpstr>
      <vt:lpstr>Introduce Session</vt:lpstr>
      <vt:lpstr>Encrypting the Session</vt:lpstr>
      <vt:lpstr>PowerPoint Presentation</vt:lpstr>
      <vt:lpstr>Introduce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Roy Fielding</vt:lpstr>
      <vt:lpstr>Representational STATE transfer</vt:lpstr>
      <vt:lpstr>PowerPoint Presentation</vt:lpstr>
      <vt:lpstr>Summary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Authenticating RESTful APIs</dc:title>
  <dc:creator>Rob Winch</dc:creator>
  <cp:lastModifiedBy>Rob Winch</cp:lastModifiedBy>
  <cp:revision>60</cp:revision>
  <dcterms:created xsi:type="dcterms:W3CDTF">2016-02-06T20:33:44Z</dcterms:created>
  <dcterms:modified xsi:type="dcterms:W3CDTF">2016-02-16T21:11:30Z</dcterms:modified>
</cp:coreProperties>
</file>