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Lst>
  <p:sldSz cx="9144000" cy="6858000" type="screen4x3"/>
  <p:notesSz cx="6858000" cy="9144000"/>
  <p:defaultText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5" d="100"/>
          <a:sy n="95" d="100"/>
        </p:scale>
        <p:origin x="-1512"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Mastertitelformat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Master-Untertitelformat bearbeiten</a:t>
            </a:r>
            <a:endParaRPr lang="de-DE"/>
          </a:p>
        </p:txBody>
      </p:sp>
      <p:sp>
        <p:nvSpPr>
          <p:cNvPr id="4" name="Datumsplatzhalter 3"/>
          <p:cNvSpPr>
            <a:spLocks noGrp="1"/>
          </p:cNvSpPr>
          <p:nvPr>
            <p:ph type="dt" sz="half" idx="10"/>
          </p:nvPr>
        </p:nvSpPr>
        <p:spPr/>
        <p:txBody>
          <a:bodyPr/>
          <a:lstStyle/>
          <a:p>
            <a:fld id="{C8F32E36-1B15-EE48-A906-F960B38DCB62}" type="datetimeFigureOut">
              <a:rPr lang="de-DE" smtClean="0"/>
              <a:t>08.03.11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DB33079-EEE8-004D-8C1A-D0EE37DBE033}" type="slidenum">
              <a:rPr lang="de-DE" smtClean="0"/>
              <a:t>‹Nr.›</a:t>
            </a:fld>
            <a:endParaRPr lang="de-DE"/>
          </a:p>
        </p:txBody>
      </p:sp>
    </p:spTree>
    <p:extLst>
      <p:ext uri="{BB962C8B-B14F-4D97-AF65-F5344CB8AC3E}">
        <p14:creationId xmlns:p14="http://schemas.microsoft.com/office/powerpoint/2010/main" val="212636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Vertikaler Textplatzhalter 2"/>
          <p:cNvSpPr>
            <a:spLocks noGrp="1"/>
          </p:cNvSpPr>
          <p:nvPr>
            <p:ph type="body" orient="vert" idx="1"/>
          </p:nvPr>
        </p:nvSpPr>
        <p:spPr/>
        <p:txBody>
          <a:bodyPr vert="eaVert"/>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C8F32E36-1B15-EE48-A906-F960B38DCB62}" type="datetimeFigureOut">
              <a:rPr lang="de-DE" smtClean="0"/>
              <a:t>08.03.11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DB33079-EEE8-004D-8C1A-D0EE37DBE033}" type="slidenum">
              <a:rPr lang="de-DE" smtClean="0"/>
              <a:t>‹Nr.›</a:t>
            </a:fld>
            <a:endParaRPr lang="de-DE"/>
          </a:p>
        </p:txBody>
      </p:sp>
    </p:spTree>
    <p:extLst>
      <p:ext uri="{BB962C8B-B14F-4D97-AF65-F5344CB8AC3E}">
        <p14:creationId xmlns:p14="http://schemas.microsoft.com/office/powerpoint/2010/main" val="3303879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Mastertitelformat bearbeiten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C8F32E36-1B15-EE48-A906-F960B38DCB62}" type="datetimeFigureOut">
              <a:rPr lang="de-DE" smtClean="0"/>
              <a:t>08.03.11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DB33079-EEE8-004D-8C1A-D0EE37DBE033}" type="slidenum">
              <a:rPr lang="de-DE" smtClean="0"/>
              <a:t>‹Nr.›</a:t>
            </a:fld>
            <a:endParaRPr lang="de-DE"/>
          </a:p>
        </p:txBody>
      </p:sp>
    </p:spTree>
    <p:extLst>
      <p:ext uri="{BB962C8B-B14F-4D97-AF65-F5344CB8AC3E}">
        <p14:creationId xmlns:p14="http://schemas.microsoft.com/office/powerpoint/2010/main" val="2518468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Inhaltsplatzhalter 2"/>
          <p:cNvSpPr>
            <a:spLocks noGrp="1"/>
          </p:cNvSpPr>
          <p:nvPr>
            <p:ph idx="1"/>
          </p:nvPr>
        </p:nvSpPr>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C8F32E36-1B15-EE48-A906-F960B38DCB62}" type="datetimeFigureOut">
              <a:rPr lang="de-DE" smtClean="0"/>
              <a:t>08.03.11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DB33079-EEE8-004D-8C1A-D0EE37DBE033}" type="slidenum">
              <a:rPr lang="de-DE" smtClean="0"/>
              <a:t>‹Nr.›</a:t>
            </a:fld>
            <a:endParaRPr lang="de-DE"/>
          </a:p>
        </p:txBody>
      </p:sp>
    </p:spTree>
    <p:extLst>
      <p:ext uri="{BB962C8B-B14F-4D97-AF65-F5344CB8AC3E}">
        <p14:creationId xmlns:p14="http://schemas.microsoft.com/office/powerpoint/2010/main" val="1879916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Mastertitelformat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Mastertextformat bearbeiten</a:t>
            </a:r>
          </a:p>
        </p:txBody>
      </p:sp>
      <p:sp>
        <p:nvSpPr>
          <p:cNvPr id="4" name="Datumsplatzhalter 3"/>
          <p:cNvSpPr>
            <a:spLocks noGrp="1"/>
          </p:cNvSpPr>
          <p:nvPr>
            <p:ph type="dt" sz="half" idx="10"/>
          </p:nvPr>
        </p:nvSpPr>
        <p:spPr/>
        <p:txBody>
          <a:bodyPr/>
          <a:lstStyle/>
          <a:p>
            <a:fld id="{C8F32E36-1B15-EE48-A906-F960B38DCB62}" type="datetimeFigureOut">
              <a:rPr lang="de-DE" smtClean="0"/>
              <a:t>08.03.11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DB33079-EEE8-004D-8C1A-D0EE37DBE033}" type="slidenum">
              <a:rPr lang="de-DE" smtClean="0"/>
              <a:t>‹Nr.›</a:t>
            </a:fld>
            <a:endParaRPr lang="de-DE"/>
          </a:p>
        </p:txBody>
      </p:sp>
    </p:spTree>
    <p:extLst>
      <p:ext uri="{BB962C8B-B14F-4D97-AF65-F5344CB8AC3E}">
        <p14:creationId xmlns:p14="http://schemas.microsoft.com/office/powerpoint/2010/main" val="1529672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C8F32E36-1B15-EE48-A906-F960B38DCB62}" type="datetimeFigureOut">
              <a:rPr lang="de-DE" smtClean="0"/>
              <a:t>08.03.11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0DB33079-EEE8-004D-8C1A-D0EE37DBE033}" type="slidenum">
              <a:rPr lang="de-DE" smtClean="0"/>
              <a:t>‹Nr.›</a:t>
            </a:fld>
            <a:endParaRPr lang="de-DE"/>
          </a:p>
        </p:txBody>
      </p:sp>
    </p:spTree>
    <p:extLst>
      <p:ext uri="{BB962C8B-B14F-4D97-AF65-F5344CB8AC3E}">
        <p14:creationId xmlns:p14="http://schemas.microsoft.com/office/powerpoint/2010/main" val="3745437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Mastertitelformat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Mastertextformat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Mastertextformat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C8F32E36-1B15-EE48-A906-F960B38DCB62}" type="datetimeFigureOut">
              <a:rPr lang="de-DE" smtClean="0"/>
              <a:t>08.03.11</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0DB33079-EEE8-004D-8C1A-D0EE37DBE033}" type="slidenum">
              <a:rPr lang="de-DE" smtClean="0"/>
              <a:t>‹Nr.›</a:t>
            </a:fld>
            <a:endParaRPr lang="de-DE"/>
          </a:p>
        </p:txBody>
      </p:sp>
    </p:spTree>
    <p:extLst>
      <p:ext uri="{BB962C8B-B14F-4D97-AF65-F5344CB8AC3E}">
        <p14:creationId xmlns:p14="http://schemas.microsoft.com/office/powerpoint/2010/main" val="495226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C8F32E36-1B15-EE48-A906-F960B38DCB62}" type="datetimeFigureOut">
              <a:rPr lang="de-DE" smtClean="0"/>
              <a:t>08.03.11</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0DB33079-EEE8-004D-8C1A-D0EE37DBE033}" type="slidenum">
              <a:rPr lang="de-DE" smtClean="0"/>
              <a:t>‹Nr.›</a:t>
            </a:fld>
            <a:endParaRPr lang="de-DE"/>
          </a:p>
        </p:txBody>
      </p:sp>
    </p:spTree>
    <p:extLst>
      <p:ext uri="{BB962C8B-B14F-4D97-AF65-F5344CB8AC3E}">
        <p14:creationId xmlns:p14="http://schemas.microsoft.com/office/powerpoint/2010/main" val="1366241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C8F32E36-1B15-EE48-A906-F960B38DCB62}" type="datetimeFigureOut">
              <a:rPr lang="de-DE" smtClean="0"/>
              <a:t>08.03.11</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0DB33079-EEE8-004D-8C1A-D0EE37DBE033}" type="slidenum">
              <a:rPr lang="de-DE" smtClean="0"/>
              <a:t>‹Nr.›</a:t>
            </a:fld>
            <a:endParaRPr lang="de-DE"/>
          </a:p>
        </p:txBody>
      </p:sp>
    </p:spTree>
    <p:extLst>
      <p:ext uri="{BB962C8B-B14F-4D97-AF65-F5344CB8AC3E}">
        <p14:creationId xmlns:p14="http://schemas.microsoft.com/office/powerpoint/2010/main" val="1547373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Mastertitelformat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Mastertextformat bearbeiten</a:t>
            </a:r>
          </a:p>
        </p:txBody>
      </p:sp>
      <p:sp>
        <p:nvSpPr>
          <p:cNvPr id="5" name="Datumsplatzhalter 4"/>
          <p:cNvSpPr>
            <a:spLocks noGrp="1"/>
          </p:cNvSpPr>
          <p:nvPr>
            <p:ph type="dt" sz="half" idx="10"/>
          </p:nvPr>
        </p:nvSpPr>
        <p:spPr/>
        <p:txBody>
          <a:bodyPr/>
          <a:lstStyle/>
          <a:p>
            <a:fld id="{C8F32E36-1B15-EE48-A906-F960B38DCB62}" type="datetimeFigureOut">
              <a:rPr lang="de-DE" smtClean="0"/>
              <a:t>08.03.11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0DB33079-EEE8-004D-8C1A-D0EE37DBE033}" type="slidenum">
              <a:rPr lang="de-DE" smtClean="0"/>
              <a:t>‹Nr.›</a:t>
            </a:fld>
            <a:endParaRPr lang="de-DE"/>
          </a:p>
        </p:txBody>
      </p:sp>
    </p:spTree>
    <p:extLst>
      <p:ext uri="{BB962C8B-B14F-4D97-AF65-F5344CB8AC3E}">
        <p14:creationId xmlns:p14="http://schemas.microsoft.com/office/powerpoint/2010/main" val="3898420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Mastertitelformat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Mastertextformat bearbeiten</a:t>
            </a:r>
          </a:p>
        </p:txBody>
      </p:sp>
      <p:sp>
        <p:nvSpPr>
          <p:cNvPr id="5" name="Datumsplatzhalter 4"/>
          <p:cNvSpPr>
            <a:spLocks noGrp="1"/>
          </p:cNvSpPr>
          <p:nvPr>
            <p:ph type="dt" sz="half" idx="10"/>
          </p:nvPr>
        </p:nvSpPr>
        <p:spPr/>
        <p:txBody>
          <a:bodyPr/>
          <a:lstStyle/>
          <a:p>
            <a:fld id="{C8F32E36-1B15-EE48-A906-F960B38DCB62}" type="datetimeFigureOut">
              <a:rPr lang="de-DE" smtClean="0"/>
              <a:t>08.03.11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0DB33079-EEE8-004D-8C1A-D0EE37DBE033}" type="slidenum">
              <a:rPr lang="de-DE" smtClean="0"/>
              <a:t>‹Nr.›</a:t>
            </a:fld>
            <a:endParaRPr lang="de-DE"/>
          </a:p>
        </p:txBody>
      </p:sp>
    </p:spTree>
    <p:extLst>
      <p:ext uri="{BB962C8B-B14F-4D97-AF65-F5344CB8AC3E}">
        <p14:creationId xmlns:p14="http://schemas.microsoft.com/office/powerpoint/2010/main" val="341512005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Mastertitelformat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F32E36-1B15-EE48-A906-F960B38DCB62}" type="datetimeFigureOut">
              <a:rPr lang="de-DE" smtClean="0"/>
              <a:t>08.03.11</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B33079-EEE8-004D-8C1A-D0EE37DBE033}" type="slidenum">
              <a:rPr lang="de-DE" smtClean="0"/>
              <a:t>‹Nr.›</a:t>
            </a:fld>
            <a:endParaRPr lang="de-DE"/>
          </a:p>
        </p:txBody>
      </p:sp>
    </p:spTree>
    <p:extLst>
      <p:ext uri="{BB962C8B-B14F-4D97-AF65-F5344CB8AC3E}">
        <p14:creationId xmlns:p14="http://schemas.microsoft.com/office/powerpoint/2010/main" val="21641845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pierung 9"/>
          <p:cNvGrpSpPr/>
          <p:nvPr/>
        </p:nvGrpSpPr>
        <p:grpSpPr>
          <a:xfrm>
            <a:off x="2660286" y="607099"/>
            <a:ext cx="3716448" cy="1458206"/>
            <a:chOff x="2660286" y="607099"/>
            <a:chExt cx="3716448" cy="1458206"/>
          </a:xfrm>
        </p:grpSpPr>
        <p:sp>
          <p:nvSpPr>
            <p:cNvPr id="4" name="Textfeld 3"/>
            <p:cNvSpPr txBox="1"/>
            <p:nvPr/>
          </p:nvSpPr>
          <p:spPr>
            <a:xfrm>
              <a:off x="2660286" y="719851"/>
              <a:ext cx="3716448" cy="1200329"/>
            </a:xfrm>
            <a:prstGeom prst="rect">
              <a:avLst/>
            </a:prstGeom>
            <a:noFill/>
            <a:effectLst/>
          </p:spPr>
          <p:txBody>
            <a:bodyPr wrap="square" rtlCol="0">
              <a:spAutoFit/>
            </a:bodyPr>
            <a:lstStyle/>
            <a:p>
              <a:r>
                <a:rPr lang="de-DE" sz="7200" dirty="0" smtClean="0">
                  <a:latin typeface="Stencil"/>
                  <a:cs typeface="Stencil"/>
                </a:rPr>
                <a:t>I  H      U</a:t>
              </a:r>
              <a:endParaRPr lang="de-DE" sz="7200" dirty="0">
                <a:latin typeface="Stencil"/>
                <a:cs typeface="Stencil"/>
              </a:endParaRPr>
            </a:p>
          </p:txBody>
        </p:sp>
        <p:pic>
          <p:nvPicPr>
            <p:cNvPr id="5" name="Bild 4"/>
            <p:cNvPicPr>
              <a:picLocks noChangeAspect="1"/>
            </p:cNvPicPr>
            <p:nvPr/>
          </p:nvPicPr>
          <p:blipFill>
            <a:blip r:embed="rId2"/>
            <a:stretch>
              <a:fillRect/>
            </a:stretch>
          </p:blipFill>
          <p:spPr>
            <a:xfrm>
              <a:off x="4259003" y="607099"/>
              <a:ext cx="927949" cy="1458206"/>
            </a:xfrm>
            <a:prstGeom prst="rect">
              <a:avLst/>
            </a:prstGeom>
          </p:spPr>
        </p:pic>
      </p:grpSp>
      <p:sp>
        <p:nvSpPr>
          <p:cNvPr id="7" name="Textfeld 6"/>
          <p:cNvSpPr txBox="1"/>
          <p:nvPr/>
        </p:nvSpPr>
        <p:spPr>
          <a:xfrm>
            <a:off x="414422" y="2382074"/>
            <a:ext cx="5213684" cy="3139321"/>
          </a:xfrm>
          <a:prstGeom prst="rect">
            <a:avLst/>
          </a:prstGeom>
          <a:noFill/>
        </p:spPr>
        <p:txBody>
          <a:bodyPr wrap="square" rtlCol="0">
            <a:spAutoFit/>
          </a:bodyPr>
          <a:lstStyle/>
          <a:p>
            <a:pPr algn="just"/>
            <a:r>
              <a:rPr lang="de-DE" dirty="0" smtClean="0"/>
              <a:t>Die diesjährigen Hacking Days wollen wir dazu nutzen, ein Chat-System zu erstellen, welches auch für nicht ganz demokratische Staaten geeignet sein soll. Es darf nicht jeder teilnehmen, sondern jede Anmeldung wird eingehend und prozessunterstützt geprüft. Es soll natürlich auch nicht alles gesagt oder gehört werden können – Regeln prüfen alle Nachrichten, filtern Verdächtiges aus oder löschen Nachrichten, die bereits im Umlauf sind. Außerdem gibt es Agenten, die regelmäßig und automatisch Propaganda – ähm – Bekanntmachungen in das System einspeisen.</a:t>
            </a:r>
            <a:endParaRPr lang="de-DE" dirty="0"/>
          </a:p>
        </p:txBody>
      </p:sp>
      <p:pic>
        <p:nvPicPr>
          <p:cNvPr id="9" name="Bild 8"/>
          <p:cNvPicPr>
            <a:picLocks noChangeAspect="1"/>
          </p:cNvPicPr>
          <p:nvPr/>
        </p:nvPicPr>
        <p:blipFill>
          <a:blip r:embed="rId3"/>
          <a:stretch>
            <a:fillRect/>
          </a:stretch>
        </p:blipFill>
        <p:spPr>
          <a:xfrm>
            <a:off x="6085974" y="2301867"/>
            <a:ext cx="2576763" cy="3766038"/>
          </a:xfrm>
          <a:prstGeom prst="rect">
            <a:avLst/>
          </a:prstGeom>
        </p:spPr>
      </p:pic>
    </p:spTree>
    <p:extLst>
      <p:ext uri="{BB962C8B-B14F-4D97-AF65-F5344CB8AC3E}">
        <p14:creationId xmlns:p14="http://schemas.microsoft.com/office/powerpoint/2010/main" val="191477018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pierung 3"/>
          <p:cNvGrpSpPr/>
          <p:nvPr/>
        </p:nvGrpSpPr>
        <p:grpSpPr>
          <a:xfrm>
            <a:off x="7031790" y="293002"/>
            <a:ext cx="1804734" cy="743111"/>
            <a:chOff x="2660285" y="607099"/>
            <a:chExt cx="3716448" cy="1458206"/>
          </a:xfrm>
        </p:grpSpPr>
        <p:sp>
          <p:nvSpPr>
            <p:cNvPr id="5" name="Textfeld 4"/>
            <p:cNvSpPr txBox="1"/>
            <p:nvPr/>
          </p:nvSpPr>
          <p:spPr>
            <a:xfrm>
              <a:off x="2660285" y="719851"/>
              <a:ext cx="3716448" cy="1147506"/>
            </a:xfrm>
            <a:prstGeom prst="rect">
              <a:avLst/>
            </a:prstGeom>
            <a:noFill/>
          </p:spPr>
          <p:txBody>
            <a:bodyPr wrap="square" rtlCol="0">
              <a:spAutoFit/>
            </a:bodyPr>
            <a:lstStyle/>
            <a:p>
              <a:r>
                <a:rPr lang="de-DE" sz="3200" dirty="0" smtClean="0">
                  <a:latin typeface="Stencil"/>
                  <a:cs typeface="Stencil"/>
                </a:rPr>
                <a:t>I  H      U</a:t>
              </a:r>
              <a:endParaRPr lang="de-DE" sz="3200" dirty="0">
                <a:latin typeface="Stencil"/>
                <a:cs typeface="Stencil"/>
              </a:endParaRPr>
            </a:p>
          </p:txBody>
        </p:sp>
        <p:pic>
          <p:nvPicPr>
            <p:cNvPr id="6" name="Bild 5"/>
            <p:cNvPicPr>
              <a:picLocks noChangeAspect="1"/>
            </p:cNvPicPr>
            <p:nvPr/>
          </p:nvPicPr>
          <p:blipFill>
            <a:blip r:embed="rId2"/>
            <a:stretch>
              <a:fillRect/>
            </a:stretch>
          </p:blipFill>
          <p:spPr>
            <a:xfrm>
              <a:off x="4259003" y="607099"/>
              <a:ext cx="927949" cy="1458206"/>
            </a:xfrm>
            <a:prstGeom prst="rect">
              <a:avLst/>
            </a:prstGeom>
          </p:spPr>
        </p:pic>
      </p:grpSp>
      <p:sp>
        <p:nvSpPr>
          <p:cNvPr id="7" name="Abgerundetes Rechteck 6"/>
          <p:cNvSpPr/>
          <p:nvPr/>
        </p:nvSpPr>
        <p:spPr>
          <a:xfrm>
            <a:off x="2566737" y="675166"/>
            <a:ext cx="2045369" cy="1216526"/>
          </a:xfrm>
          <a:prstGeom prst="roundRect">
            <a:avLst/>
          </a:prstGeom>
          <a:effectLst>
            <a:outerShdw blurRad="40000" dist="23000" dir="5400000" rotWithShape="0">
              <a:srgbClr val="000000">
                <a:alpha val="35000"/>
              </a:srgbClr>
            </a:outerShdw>
            <a:reflection blurRad="6350" stA="52000" endA="300" endPos="35000" dir="5400000" sy="-100000" algn="bl" rotWithShape="0"/>
          </a:effectLst>
        </p:spPr>
        <p:style>
          <a:lnRef idx="0">
            <a:schemeClr val="dk1"/>
          </a:lnRef>
          <a:fillRef idx="3">
            <a:schemeClr val="dk1"/>
          </a:fillRef>
          <a:effectRef idx="3">
            <a:schemeClr val="dk1"/>
          </a:effectRef>
          <a:fontRef idx="minor">
            <a:schemeClr val="lt1"/>
          </a:fontRef>
        </p:style>
        <p:txBody>
          <a:bodyPr rtlCol="0" anchor="ctr"/>
          <a:lstStyle/>
          <a:p>
            <a:pPr algn="ctr"/>
            <a:r>
              <a:rPr lang="de-DE" dirty="0" smtClean="0"/>
              <a:t>&lt;</a:t>
            </a:r>
            <a:r>
              <a:rPr lang="de-DE" dirty="0" err="1" smtClean="0"/>
              <a:t>scala</a:t>
            </a:r>
            <a:r>
              <a:rPr lang="de-DE" dirty="0" smtClean="0"/>
              <a:t>/</a:t>
            </a:r>
            <a:r>
              <a:rPr lang="de-DE" dirty="0" err="1" smtClean="0"/>
              <a:t>lift</a:t>
            </a:r>
            <a:r>
              <a:rPr lang="de-DE" dirty="0" smtClean="0"/>
              <a:t>&gt;</a:t>
            </a:r>
          </a:p>
          <a:p>
            <a:pPr algn="ctr"/>
            <a:endParaRPr lang="de-DE" dirty="0"/>
          </a:p>
          <a:p>
            <a:pPr algn="ctr"/>
            <a:r>
              <a:rPr lang="de-DE" dirty="0" smtClean="0"/>
              <a:t>Chat</a:t>
            </a:r>
          </a:p>
          <a:p>
            <a:pPr algn="ctr"/>
            <a:r>
              <a:rPr lang="de-DE" dirty="0" smtClean="0"/>
              <a:t>Client &amp; Server</a:t>
            </a:r>
            <a:endParaRPr lang="de-DE" dirty="0"/>
          </a:p>
        </p:txBody>
      </p:sp>
      <p:sp>
        <p:nvSpPr>
          <p:cNvPr id="8" name="Abgerundetes Rechteck 7"/>
          <p:cNvSpPr/>
          <p:nvPr/>
        </p:nvSpPr>
        <p:spPr>
          <a:xfrm>
            <a:off x="603909" y="2892987"/>
            <a:ext cx="2045369" cy="1216526"/>
          </a:xfrm>
          <a:prstGeom prst="roundRect">
            <a:avLst/>
          </a:prstGeom>
          <a:effectLst>
            <a:outerShdw blurRad="40000" dist="23000" dir="5400000" rotWithShape="0">
              <a:srgbClr val="000000">
                <a:alpha val="35000"/>
              </a:srgbClr>
            </a:outerShdw>
            <a:reflection blurRad="6350" stA="52000" endA="300" endPos="35000" dir="5400000" sy="-100000" algn="bl" rotWithShape="0"/>
          </a:effectLst>
        </p:spPr>
        <p:style>
          <a:lnRef idx="0">
            <a:schemeClr val="dk1"/>
          </a:lnRef>
          <a:fillRef idx="3">
            <a:schemeClr val="dk1"/>
          </a:fillRef>
          <a:effectRef idx="3">
            <a:schemeClr val="dk1"/>
          </a:effectRef>
          <a:fontRef idx="minor">
            <a:schemeClr val="lt1"/>
          </a:fontRef>
        </p:style>
        <p:txBody>
          <a:bodyPr rtlCol="0" anchor="ctr"/>
          <a:lstStyle/>
          <a:p>
            <a:pPr algn="ctr"/>
            <a:r>
              <a:rPr lang="de-DE" dirty="0" smtClean="0"/>
              <a:t>&lt;</a:t>
            </a:r>
            <a:r>
              <a:rPr lang="de-DE" dirty="0" err="1" smtClean="0"/>
              <a:t>scala</a:t>
            </a:r>
            <a:r>
              <a:rPr lang="de-DE" dirty="0" smtClean="0"/>
              <a:t> </a:t>
            </a:r>
            <a:r>
              <a:rPr lang="de-DE" dirty="0" err="1" smtClean="0"/>
              <a:t>actor</a:t>
            </a:r>
            <a:r>
              <a:rPr lang="de-DE" dirty="0" smtClean="0"/>
              <a:t>&gt;</a:t>
            </a:r>
          </a:p>
          <a:p>
            <a:pPr algn="ctr"/>
            <a:endParaRPr lang="de-DE" dirty="0"/>
          </a:p>
          <a:p>
            <a:pPr algn="ctr"/>
            <a:r>
              <a:rPr lang="de-DE" dirty="0" smtClean="0"/>
              <a:t>Message Supervisor</a:t>
            </a:r>
            <a:endParaRPr lang="de-DE" dirty="0"/>
          </a:p>
        </p:txBody>
      </p:sp>
      <p:sp>
        <p:nvSpPr>
          <p:cNvPr id="9" name="Abgerundetes Rechteck 8"/>
          <p:cNvSpPr/>
          <p:nvPr/>
        </p:nvSpPr>
        <p:spPr>
          <a:xfrm>
            <a:off x="5762770" y="1449198"/>
            <a:ext cx="2045369" cy="1216526"/>
          </a:xfrm>
          <a:prstGeom prst="roundRect">
            <a:avLst/>
          </a:prstGeom>
          <a:effectLst>
            <a:outerShdw blurRad="40000" dist="23000" dir="5400000" rotWithShape="0">
              <a:srgbClr val="000000">
                <a:alpha val="35000"/>
              </a:srgbClr>
            </a:outerShdw>
            <a:reflection blurRad="6350" stA="52000" endA="300" endPos="35000" dir="5400000" sy="-100000" algn="bl" rotWithShape="0"/>
          </a:effectLst>
        </p:spPr>
        <p:style>
          <a:lnRef idx="0">
            <a:schemeClr val="dk1"/>
          </a:lnRef>
          <a:fillRef idx="3">
            <a:schemeClr val="dk1"/>
          </a:fillRef>
          <a:effectRef idx="3">
            <a:schemeClr val="dk1"/>
          </a:effectRef>
          <a:fontRef idx="minor">
            <a:schemeClr val="lt1"/>
          </a:fontRef>
        </p:style>
        <p:txBody>
          <a:bodyPr rtlCol="0" anchor="ctr"/>
          <a:lstStyle/>
          <a:p>
            <a:pPr algn="ctr"/>
            <a:r>
              <a:rPr lang="de-DE" dirty="0" smtClean="0"/>
              <a:t>&lt;JavaFX2&gt;</a:t>
            </a:r>
          </a:p>
          <a:p>
            <a:pPr algn="ctr"/>
            <a:endParaRPr lang="de-DE" dirty="0"/>
          </a:p>
          <a:p>
            <a:pPr algn="ctr"/>
            <a:r>
              <a:rPr lang="de-DE" dirty="0" smtClean="0"/>
              <a:t>Admin</a:t>
            </a:r>
          </a:p>
          <a:p>
            <a:pPr algn="ctr"/>
            <a:r>
              <a:rPr lang="de-DE" dirty="0" smtClean="0"/>
              <a:t>Frontend</a:t>
            </a:r>
            <a:endParaRPr lang="de-DE" dirty="0"/>
          </a:p>
        </p:txBody>
      </p:sp>
      <p:sp>
        <p:nvSpPr>
          <p:cNvPr id="10" name="Abgerundetes Rechteck 9"/>
          <p:cNvSpPr/>
          <p:nvPr/>
        </p:nvSpPr>
        <p:spPr>
          <a:xfrm>
            <a:off x="1062789" y="5022636"/>
            <a:ext cx="2045369" cy="1216526"/>
          </a:xfrm>
          <a:prstGeom prst="roundRect">
            <a:avLst/>
          </a:prstGeom>
          <a:effectLst>
            <a:outerShdw blurRad="40000" dist="23000" dir="5400000" rotWithShape="0">
              <a:srgbClr val="000000">
                <a:alpha val="35000"/>
              </a:srgbClr>
            </a:outerShdw>
            <a:reflection blurRad="6350" stA="52000" endA="300" endPos="35000" dir="5400000" sy="-100000" algn="bl" rotWithShape="0"/>
          </a:effectLst>
        </p:spPr>
        <p:style>
          <a:lnRef idx="0">
            <a:schemeClr val="dk1"/>
          </a:lnRef>
          <a:fillRef idx="3">
            <a:schemeClr val="dk1"/>
          </a:fillRef>
          <a:effectRef idx="3">
            <a:schemeClr val="dk1"/>
          </a:effectRef>
          <a:fontRef idx="minor">
            <a:schemeClr val="lt1"/>
          </a:fontRef>
        </p:style>
        <p:txBody>
          <a:bodyPr rtlCol="0" anchor="ctr"/>
          <a:lstStyle/>
          <a:p>
            <a:pPr algn="ctr"/>
            <a:r>
              <a:rPr lang="de-DE" dirty="0" smtClean="0"/>
              <a:t>&lt;</a:t>
            </a:r>
            <a:r>
              <a:rPr lang="de-DE" dirty="0" err="1" smtClean="0"/>
              <a:t>RuleEngine</a:t>
            </a:r>
            <a:r>
              <a:rPr lang="de-DE" dirty="0" smtClean="0"/>
              <a:t>&gt;</a:t>
            </a:r>
          </a:p>
          <a:p>
            <a:pPr algn="ctr"/>
            <a:endParaRPr lang="de-DE" dirty="0"/>
          </a:p>
          <a:p>
            <a:pPr algn="ctr"/>
            <a:r>
              <a:rPr lang="de-DE" dirty="0" smtClean="0"/>
              <a:t>Message</a:t>
            </a:r>
          </a:p>
          <a:p>
            <a:pPr algn="ctr"/>
            <a:r>
              <a:rPr lang="de-DE" dirty="0" err="1" smtClean="0"/>
              <a:t>Checker</a:t>
            </a:r>
            <a:endParaRPr lang="de-DE" dirty="0"/>
          </a:p>
        </p:txBody>
      </p:sp>
      <p:sp>
        <p:nvSpPr>
          <p:cNvPr id="11" name="Abgerundetes Rechteck 10"/>
          <p:cNvSpPr/>
          <p:nvPr/>
        </p:nvSpPr>
        <p:spPr>
          <a:xfrm>
            <a:off x="5522138" y="4414373"/>
            <a:ext cx="2045369" cy="1216526"/>
          </a:xfrm>
          <a:prstGeom prst="roundRect">
            <a:avLst/>
          </a:prstGeom>
          <a:effectLst>
            <a:outerShdw blurRad="40000" dist="23000" dir="5400000" rotWithShape="0">
              <a:srgbClr val="000000">
                <a:alpha val="35000"/>
              </a:srgbClr>
            </a:outerShdw>
            <a:reflection blurRad="6350" stA="52000" endA="300" endPos="35000" dir="5400000" sy="-100000" algn="bl" rotWithShape="0"/>
          </a:effectLst>
        </p:spPr>
        <p:style>
          <a:lnRef idx="0">
            <a:schemeClr val="dk1"/>
          </a:lnRef>
          <a:fillRef idx="3">
            <a:schemeClr val="dk1"/>
          </a:fillRef>
          <a:effectRef idx="3">
            <a:schemeClr val="dk1"/>
          </a:effectRef>
          <a:fontRef idx="minor">
            <a:schemeClr val="lt1"/>
          </a:fontRef>
        </p:style>
        <p:txBody>
          <a:bodyPr rtlCol="0" anchor="ctr"/>
          <a:lstStyle/>
          <a:p>
            <a:pPr algn="ctr"/>
            <a:r>
              <a:rPr lang="de-DE" dirty="0" smtClean="0"/>
              <a:t>&lt;Workflow&gt;</a:t>
            </a:r>
          </a:p>
          <a:p>
            <a:pPr algn="ctr"/>
            <a:endParaRPr lang="de-DE" dirty="0"/>
          </a:p>
          <a:p>
            <a:pPr algn="ctr"/>
            <a:r>
              <a:rPr lang="de-DE" dirty="0" err="1" smtClean="0"/>
              <a:t>Subscription</a:t>
            </a:r>
            <a:endParaRPr lang="de-DE" dirty="0"/>
          </a:p>
        </p:txBody>
      </p:sp>
      <p:cxnSp>
        <p:nvCxnSpPr>
          <p:cNvPr id="14" name="Gerade Verbindung 13"/>
          <p:cNvCxnSpPr>
            <a:stCxn id="7" idx="2"/>
            <a:endCxn id="8" idx="0"/>
          </p:cNvCxnSpPr>
          <p:nvPr/>
        </p:nvCxnSpPr>
        <p:spPr>
          <a:xfrm flipH="1">
            <a:off x="1626594" y="1891692"/>
            <a:ext cx="1962828" cy="1001295"/>
          </a:xfrm>
          <a:prstGeom prst="line">
            <a:avLst/>
          </a:prstGeom>
          <a:ln>
            <a:solidFill>
              <a:srgbClr val="000000"/>
            </a:solidFill>
            <a:prstDash val="dash"/>
          </a:ln>
        </p:spPr>
        <p:style>
          <a:lnRef idx="2">
            <a:schemeClr val="accent1"/>
          </a:lnRef>
          <a:fillRef idx="0">
            <a:schemeClr val="accent1"/>
          </a:fillRef>
          <a:effectRef idx="1">
            <a:schemeClr val="accent1"/>
          </a:effectRef>
          <a:fontRef idx="minor">
            <a:schemeClr val="tx1"/>
          </a:fontRef>
        </p:style>
      </p:cxnSp>
      <p:cxnSp>
        <p:nvCxnSpPr>
          <p:cNvPr id="16" name="Gerade Verbindung 15"/>
          <p:cNvCxnSpPr>
            <a:stCxn id="8" idx="2"/>
            <a:endCxn id="10" idx="0"/>
          </p:cNvCxnSpPr>
          <p:nvPr/>
        </p:nvCxnSpPr>
        <p:spPr>
          <a:xfrm>
            <a:off x="1626594" y="4109513"/>
            <a:ext cx="458880" cy="913123"/>
          </a:xfrm>
          <a:prstGeom prst="line">
            <a:avLst/>
          </a:prstGeom>
          <a:ln>
            <a:solidFill>
              <a:srgbClr val="000000"/>
            </a:solidFill>
            <a:prstDash val="dash"/>
          </a:ln>
        </p:spPr>
        <p:style>
          <a:lnRef idx="2">
            <a:schemeClr val="accent1"/>
          </a:lnRef>
          <a:fillRef idx="0">
            <a:schemeClr val="accent1"/>
          </a:fillRef>
          <a:effectRef idx="1">
            <a:schemeClr val="accent1"/>
          </a:effectRef>
          <a:fontRef idx="minor">
            <a:schemeClr val="tx1"/>
          </a:fontRef>
        </p:style>
      </p:cxnSp>
      <p:cxnSp>
        <p:nvCxnSpPr>
          <p:cNvPr id="18" name="Gerade Verbindung 17"/>
          <p:cNvCxnSpPr>
            <a:stCxn id="9" idx="2"/>
            <a:endCxn id="11" idx="0"/>
          </p:cNvCxnSpPr>
          <p:nvPr/>
        </p:nvCxnSpPr>
        <p:spPr>
          <a:xfrm flipH="1">
            <a:off x="6544823" y="2665724"/>
            <a:ext cx="240632" cy="1748649"/>
          </a:xfrm>
          <a:prstGeom prst="line">
            <a:avLst/>
          </a:prstGeom>
          <a:ln>
            <a:solidFill>
              <a:srgbClr val="000000"/>
            </a:solidFill>
            <a:prstDash val="dash"/>
          </a:ln>
        </p:spPr>
        <p:style>
          <a:lnRef idx="2">
            <a:schemeClr val="accent1"/>
          </a:lnRef>
          <a:fillRef idx="0">
            <a:schemeClr val="accent1"/>
          </a:fillRef>
          <a:effectRef idx="1">
            <a:schemeClr val="accent1"/>
          </a:effectRef>
          <a:fontRef idx="minor">
            <a:schemeClr val="tx1"/>
          </a:fontRef>
        </p:style>
      </p:cxnSp>
      <p:cxnSp>
        <p:nvCxnSpPr>
          <p:cNvPr id="20" name="Gerade Verbindung 19"/>
          <p:cNvCxnSpPr>
            <a:stCxn id="7" idx="2"/>
            <a:endCxn id="11" idx="0"/>
          </p:cNvCxnSpPr>
          <p:nvPr/>
        </p:nvCxnSpPr>
        <p:spPr>
          <a:xfrm>
            <a:off x="3589422" y="1891692"/>
            <a:ext cx="2955401" cy="2522681"/>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29" name="Textfeld 28"/>
          <p:cNvSpPr txBox="1"/>
          <p:nvPr/>
        </p:nvSpPr>
        <p:spPr>
          <a:xfrm>
            <a:off x="2002947" y="2105590"/>
            <a:ext cx="646331" cy="369332"/>
          </a:xfrm>
          <a:prstGeom prst="rect">
            <a:avLst/>
          </a:prstGeom>
          <a:noFill/>
        </p:spPr>
        <p:txBody>
          <a:bodyPr wrap="none" rtlCol="0">
            <a:spAutoFit/>
          </a:bodyPr>
          <a:lstStyle/>
          <a:p>
            <a:r>
              <a:rPr lang="de-DE" dirty="0" smtClean="0"/>
              <a:t>AJAX</a:t>
            </a:r>
            <a:endParaRPr lang="de-DE" dirty="0"/>
          </a:p>
        </p:txBody>
      </p:sp>
      <p:sp>
        <p:nvSpPr>
          <p:cNvPr id="30" name="Textfeld 29"/>
          <p:cNvSpPr txBox="1"/>
          <p:nvPr/>
        </p:nvSpPr>
        <p:spPr>
          <a:xfrm>
            <a:off x="2002947" y="4414373"/>
            <a:ext cx="646331" cy="369332"/>
          </a:xfrm>
          <a:prstGeom prst="rect">
            <a:avLst/>
          </a:prstGeom>
          <a:noFill/>
        </p:spPr>
        <p:txBody>
          <a:bodyPr wrap="none" rtlCol="0">
            <a:spAutoFit/>
          </a:bodyPr>
          <a:lstStyle/>
          <a:p>
            <a:r>
              <a:rPr lang="de-DE" dirty="0" smtClean="0">
                <a:solidFill>
                  <a:srgbClr val="000000"/>
                </a:solidFill>
              </a:rPr>
              <a:t>REST</a:t>
            </a:r>
            <a:endParaRPr lang="de-DE" dirty="0">
              <a:solidFill>
                <a:srgbClr val="000000"/>
              </a:solidFill>
            </a:endParaRPr>
          </a:p>
        </p:txBody>
      </p:sp>
      <p:sp>
        <p:nvSpPr>
          <p:cNvPr id="31" name="Textfeld 30"/>
          <p:cNvSpPr txBox="1"/>
          <p:nvPr/>
        </p:nvSpPr>
        <p:spPr>
          <a:xfrm>
            <a:off x="4468083" y="3149720"/>
            <a:ext cx="646331" cy="369332"/>
          </a:xfrm>
          <a:prstGeom prst="rect">
            <a:avLst/>
          </a:prstGeom>
          <a:noFill/>
        </p:spPr>
        <p:txBody>
          <a:bodyPr wrap="none" rtlCol="0">
            <a:spAutoFit/>
          </a:bodyPr>
          <a:lstStyle/>
          <a:p>
            <a:r>
              <a:rPr lang="de-DE" dirty="0" smtClean="0">
                <a:solidFill>
                  <a:srgbClr val="000000"/>
                </a:solidFill>
              </a:rPr>
              <a:t>REST</a:t>
            </a:r>
            <a:endParaRPr lang="de-DE" dirty="0">
              <a:solidFill>
                <a:srgbClr val="000000"/>
              </a:solidFill>
            </a:endParaRPr>
          </a:p>
        </p:txBody>
      </p:sp>
      <p:sp>
        <p:nvSpPr>
          <p:cNvPr id="32" name="Textfeld 31"/>
          <p:cNvSpPr txBox="1"/>
          <p:nvPr/>
        </p:nvSpPr>
        <p:spPr>
          <a:xfrm>
            <a:off x="6708624" y="3334386"/>
            <a:ext cx="646331" cy="369332"/>
          </a:xfrm>
          <a:prstGeom prst="rect">
            <a:avLst/>
          </a:prstGeom>
          <a:noFill/>
        </p:spPr>
        <p:txBody>
          <a:bodyPr wrap="none" rtlCol="0">
            <a:spAutoFit/>
          </a:bodyPr>
          <a:lstStyle/>
          <a:p>
            <a:r>
              <a:rPr lang="de-DE" dirty="0" smtClean="0">
                <a:solidFill>
                  <a:srgbClr val="000000"/>
                </a:solidFill>
              </a:rPr>
              <a:t>REST</a:t>
            </a:r>
            <a:endParaRPr lang="de-DE" dirty="0">
              <a:solidFill>
                <a:srgbClr val="000000"/>
              </a:solidFill>
            </a:endParaRPr>
          </a:p>
        </p:txBody>
      </p:sp>
    </p:spTree>
    <p:extLst>
      <p:ext uri="{BB962C8B-B14F-4D97-AF65-F5344CB8AC3E}">
        <p14:creationId xmlns:p14="http://schemas.microsoft.com/office/powerpoint/2010/main" val="2157046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pierung 3"/>
          <p:cNvGrpSpPr/>
          <p:nvPr/>
        </p:nvGrpSpPr>
        <p:grpSpPr>
          <a:xfrm>
            <a:off x="7031790" y="293002"/>
            <a:ext cx="1804734" cy="743111"/>
            <a:chOff x="2660285" y="607099"/>
            <a:chExt cx="3716448" cy="1458206"/>
          </a:xfrm>
        </p:grpSpPr>
        <p:sp>
          <p:nvSpPr>
            <p:cNvPr id="5" name="Textfeld 4"/>
            <p:cNvSpPr txBox="1"/>
            <p:nvPr/>
          </p:nvSpPr>
          <p:spPr>
            <a:xfrm>
              <a:off x="2660285" y="719851"/>
              <a:ext cx="3716448" cy="1147506"/>
            </a:xfrm>
            <a:prstGeom prst="rect">
              <a:avLst/>
            </a:prstGeom>
            <a:noFill/>
          </p:spPr>
          <p:txBody>
            <a:bodyPr wrap="square" rtlCol="0">
              <a:spAutoFit/>
            </a:bodyPr>
            <a:lstStyle/>
            <a:p>
              <a:r>
                <a:rPr lang="de-DE" sz="3200" dirty="0" smtClean="0">
                  <a:latin typeface="Stencil"/>
                  <a:cs typeface="Stencil"/>
                </a:rPr>
                <a:t>I  H      U</a:t>
              </a:r>
              <a:endParaRPr lang="de-DE" sz="3200" dirty="0">
                <a:latin typeface="Stencil"/>
                <a:cs typeface="Stencil"/>
              </a:endParaRPr>
            </a:p>
          </p:txBody>
        </p:sp>
        <p:pic>
          <p:nvPicPr>
            <p:cNvPr id="6" name="Bild 5"/>
            <p:cNvPicPr>
              <a:picLocks noChangeAspect="1"/>
            </p:cNvPicPr>
            <p:nvPr/>
          </p:nvPicPr>
          <p:blipFill>
            <a:blip r:embed="rId2"/>
            <a:stretch>
              <a:fillRect/>
            </a:stretch>
          </p:blipFill>
          <p:spPr>
            <a:xfrm>
              <a:off x="4259003" y="607099"/>
              <a:ext cx="927949" cy="1458206"/>
            </a:xfrm>
            <a:prstGeom prst="rect">
              <a:avLst/>
            </a:prstGeom>
          </p:spPr>
        </p:pic>
      </p:grpSp>
      <p:sp>
        <p:nvSpPr>
          <p:cNvPr id="21" name="Textfeld 20"/>
          <p:cNvSpPr txBox="1"/>
          <p:nvPr/>
        </p:nvSpPr>
        <p:spPr>
          <a:xfrm>
            <a:off x="414422" y="641141"/>
            <a:ext cx="8422102" cy="5909311"/>
          </a:xfrm>
          <a:prstGeom prst="rect">
            <a:avLst/>
          </a:prstGeom>
          <a:noFill/>
        </p:spPr>
        <p:txBody>
          <a:bodyPr wrap="square" rtlCol="0">
            <a:spAutoFit/>
          </a:bodyPr>
          <a:lstStyle/>
          <a:p>
            <a:pPr algn="just"/>
            <a:r>
              <a:rPr lang="de-DE" dirty="0" smtClean="0"/>
              <a:t>Wir werden uns in vier Gruppen teilen</a:t>
            </a:r>
          </a:p>
          <a:p>
            <a:pPr algn="just"/>
            <a:endParaRPr lang="de-DE" dirty="0" smtClean="0"/>
          </a:p>
          <a:p>
            <a:pPr marL="742950" lvl="1" indent="-285750" algn="just">
              <a:buFont typeface="Wingdings" charset="2"/>
              <a:buChar char="§"/>
            </a:pPr>
            <a:r>
              <a:rPr lang="de-DE" dirty="0" smtClean="0"/>
              <a:t>Frontend Chat (Scala / Lift)</a:t>
            </a:r>
          </a:p>
          <a:p>
            <a:pPr marL="742950" lvl="1" indent="-285750" algn="just">
              <a:buFont typeface="Wingdings" charset="2"/>
              <a:buChar char="§"/>
            </a:pPr>
            <a:r>
              <a:rPr lang="de-DE" dirty="0" err="1" smtClean="0"/>
              <a:t>RuleEngine</a:t>
            </a:r>
            <a:r>
              <a:rPr lang="de-DE" dirty="0" smtClean="0"/>
              <a:t> (</a:t>
            </a:r>
            <a:r>
              <a:rPr lang="de-DE" dirty="0" err="1" smtClean="0"/>
              <a:t>JBoss</a:t>
            </a:r>
            <a:r>
              <a:rPr lang="de-DE" dirty="0" smtClean="0"/>
              <a:t> </a:t>
            </a:r>
            <a:r>
              <a:rPr lang="de-DE" dirty="0" err="1" smtClean="0"/>
              <a:t>Drools</a:t>
            </a:r>
            <a:r>
              <a:rPr lang="de-DE" dirty="0" smtClean="0"/>
              <a:t> Expert)</a:t>
            </a:r>
          </a:p>
          <a:p>
            <a:pPr marL="742950" lvl="1" indent="-285750" algn="just">
              <a:buFont typeface="Wingdings" charset="2"/>
              <a:buChar char="§"/>
            </a:pPr>
            <a:r>
              <a:rPr lang="de-DE" dirty="0" err="1" smtClean="0"/>
              <a:t>ProcessManagement</a:t>
            </a:r>
            <a:r>
              <a:rPr lang="de-DE" dirty="0" smtClean="0"/>
              <a:t> (</a:t>
            </a:r>
            <a:r>
              <a:rPr lang="de-DE" dirty="0" err="1" smtClean="0"/>
              <a:t>JBoss</a:t>
            </a:r>
            <a:r>
              <a:rPr lang="de-DE" dirty="0" smtClean="0"/>
              <a:t> </a:t>
            </a:r>
            <a:r>
              <a:rPr lang="de-DE" dirty="0" err="1" smtClean="0"/>
              <a:t>Drools</a:t>
            </a:r>
            <a:r>
              <a:rPr lang="de-DE" dirty="0" smtClean="0"/>
              <a:t> Flow)</a:t>
            </a:r>
          </a:p>
          <a:p>
            <a:pPr marL="742950" lvl="1" indent="-285750" algn="just">
              <a:buFont typeface="Wingdings" charset="2"/>
              <a:buChar char="§"/>
            </a:pPr>
            <a:r>
              <a:rPr lang="de-DE" dirty="0" smtClean="0"/>
              <a:t>Frontend Admin (</a:t>
            </a:r>
            <a:r>
              <a:rPr lang="de-DE" dirty="0" err="1" smtClean="0"/>
              <a:t>JavaFX</a:t>
            </a:r>
            <a:r>
              <a:rPr lang="de-DE" dirty="0" smtClean="0"/>
              <a:t> 2 oder Scala)</a:t>
            </a:r>
          </a:p>
          <a:p>
            <a:pPr algn="just"/>
            <a:endParaRPr lang="de-DE" dirty="0"/>
          </a:p>
          <a:p>
            <a:pPr algn="just"/>
            <a:r>
              <a:rPr lang="de-DE" dirty="0" smtClean="0"/>
              <a:t>Was die Einteilung der Gruppen angeht, gilt wie immer „</a:t>
            </a:r>
            <a:r>
              <a:rPr lang="de-DE" dirty="0" err="1" smtClean="0"/>
              <a:t>first</a:t>
            </a:r>
            <a:r>
              <a:rPr lang="de-DE" dirty="0" smtClean="0"/>
              <a:t> </a:t>
            </a:r>
            <a:r>
              <a:rPr lang="de-DE" dirty="0" err="1" smtClean="0"/>
              <a:t>come</a:t>
            </a:r>
            <a:r>
              <a:rPr lang="de-DE" dirty="0" smtClean="0"/>
              <a:t>, </a:t>
            </a:r>
            <a:r>
              <a:rPr lang="de-DE" dirty="0" err="1" smtClean="0"/>
              <a:t>first</a:t>
            </a:r>
            <a:r>
              <a:rPr lang="de-DE" dirty="0" smtClean="0"/>
              <a:t> </a:t>
            </a:r>
            <a:r>
              <a:rPr lang="de-DE" dirty="0" err="1" smtClean="0"/>
              <a:t>serve</a:t>
            </a:r>
            <a:r>
              <a:rPr lang="de-DE" dirty="0" smtClean="0"/>
              <a:t>“ – bitte gebt hier auch eine Ausweichgruppe an. Falls andere Technologien gewünscht sind, wendet Euch gerne an Maxim oder Ralph.</a:t>
            </a:r>
          </a:p>
          <a:p>
            <a:pPr algn="just"/>
            <a:endParaRPr lang="de-DE" dirty="0"/>
          </a:p>
          <a:p>
            <a:pPr algn="just"/>
            <a:r>
              <a:rPr lang="de-DE" dirty="0" smtClean="0"/>
              <a:t>Wir werden demnächst noch weitere Infos zu den einzelnen Frameworks rumschicken (Versionen, Bezugsquellen, </a:t>
            </a:r>
            <a:r>
              <a:rPr lang="de-DE" dirty="0" err="1" smtClean="0"/>
              <a:t>Tutorials</a:t>
            </a:r>
            <a:r>
              <a:rPr lang="de-DE" dirty="0" smtClean="0"/>
              <a:t>, ...). Bitte denkt daran, dass Hacking Days keine Schulung im eigentlichen Sinn sind, sondern sich die Teilnehmer selbst etwas erarbeiten werden um Erfahrungen und Meinungen zu sammeln. Das heißt natürlich, dass man sich vorab ein wenig vorbereiten sollte, da sonst die Zeit einfach zu knapp ist, um zu Ergebnissen zu kommen.</a:t>
            </a:r>
          </a:p>
          <a:p>
            <a:pPr algn="just"/>
            <a:endParaRPr lang="de-DE" dirty="0"/>
          </a:p>
          <a:p>
            <a:pPr algn="just"/>
            <a:r>
              <a:rPr lang="de-DE" dirty="0" smtClean="0"/>
              <a:t>Ansonsten gibt es nur eine Randbedingung: Spaß haben!</a:t>
            </a:r>
          </a:p>
          <a:p>
            <a:pPr algn="just"/>
            <a:endParaRPr lang="de-DE" dirty="0"/>
          </a:p>
          <a:p>
            <a:pPr algn="just"/>
            <a:r>
              <a:rPr lang="de-DE" dirty="0" smtClean="0"/>
              <a:t>														Maxim &amp; Ralph</a:t>
            </a:r>
          </a:p>
        </p:txBody>
      </p:sp>
    </p:spTree>
    <p:extLst>
      <p:ext uri="{BB962C8B-B14F-4D97-AF65-F5344CB8AC3E}">
        <p14:creationId xmlns:p14="http://schemas.microsoft.com/office/powerpoint/2010/main" val="3726676227"/>
      </p:ext>
    </p:extLst>
  </p:cSld>
  <p:clrMapOvr>
    <a:masterClrMapping/>
  </p:clrMapOvr>
</p:sld>
</file>

<file path=ppt/theme/theme1.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297</Words>
  <Application>Microsoft Macintosh PowerPoint</Application>
  <PresentationFormat>Bildschirmpräsentation (4:3)</PresentationFormat>
  <Paragraphs>40</Paragraphs>
  <Slides>3</Slides>
  <Notes>0</Notes>
  <HiddenSlides>0</HiddenSlides>
  <MMClips>0</MMClips>
  <ScaleCrop>false</ScaleCrop>
  <HeadingPairs>
    <vt:vector size="4" baseType="variant">
      <vt:variant>
        <vt:lpstr>Design</vt:lpstr>
      </vt:variant>
      <vt:variant>
        <vt:i4>1</vt:i4>
      </vt:variant>
      <vt:variant>
        <vt:lpstr>Folientitel</vt:lpstr>
      </vt:variant>
      <vt:variant>
        <vt:i4>3</vt:i4>
      </vt:variant>
    </vt:vector>
  </HeadingPairs>
  <TitlesOfParts>
    <vt:vector size="4" baseType="lpstr">
      <vt:lpstr>Office-Design</vt:lpstr>
      <vt:lpstr>PowerPoint-Präsentation</vt:lpstr>
      <vt:lpstr>PowerPoint-Präsentation</vt:lpstr>
      <vt:lpstr>PowerPoint-Präsentation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Ralph Winzinger</dc:creator>
  <cp:lastModifiedBy>Ralph Winzinger</cp:lastModifiedBy>
  <cp:revision>13</cp:revision>
  <cp:lastPrinted>2011-03-09T17:00:08Z</cp:lastPrinted>
  <dcterms:created xsi:type="dcterms:W3CDTF">2011-03-08T21:23:21Z</dcterms:created>
  <dcterms:modified xsi:type="dcterms:W3CDTF">2011-03-09T17:22:55Z</dcterms:modified>
</cp:coreProperties>
</file>