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67" r:id="rId5"/>
    <p:sldId id="258" r:id="rId6"/>
    <p:sldId id="259" r:id="rId7"/>
    <p:sldId id="260" r:id="rId8"/>
    <p:sldId id="261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4BA532C-58C0-44B0-8C79-6F4BBD668BCA}">
          <p14:sldIdLst>
            <p14:sldId id="256"/>
          </p14:sldIdLst>
        </p14:section>
        <p14:section name="Untitled Section" id="{DE161287-9BD3-498B-A89C-9AA9AC31D98C}">
          <p14:sldIdLst>
            <p14:sldId id="257"/>
            <p14:sldId id="268"/>
            <p14:sldId id="267"/>
            <p14:sldId id="258"/>
            <p14:sldId id="259"/>
            <p14:sldId id="260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_digital_photograph_displays_a_close-up_of_a_tex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20000" y="2160000"/>
            <a:ext cx="792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rPr dirty="0"/>
              <a:t>Advanced Git – Beyond the Basics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64962" y="3240000"/>
            <a:ext cx="403007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FFFFFF"/>
                </a:solidFill>
              </a:defRPr>
            </a:pPr>
            <a:r>
              <a:rPr dirty="0"/>
              <a:t>Presented by Allan </a:t>
            </a:r>
            <a:r>
              <a:rPr lang="da-DK" dirty="0"/>
              <a:t>Kim </a:t>
            </a:r>
            <a:r>
              <a:rPr dirty="0"/>
              <a:t>Eriksen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0541" y="181576"/>
            <a:ext cx="886772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_digital_photograph_displays_a_close-up_of_a_text.png"/>
          <p:cNvPicPr>
            <a:picLocks noChangeAspect="1"/>
          </p:cNvPicPr>
          <p:nvPr/>
        </p:nvPicPr>
        <p:blipFill>
          <a:blip r:embed="rId2">
            <a:alphaModFix amt="60000"/>
          </a:blip>
          <a:srcRect l="8674" r="23071" b="-3"/>
          <a:stretch>
            <a:fillRect/>
          </a:stretch>
        </p:blipFill>
        <p:spPr>
          <a:xfrm>
            <a:off x="136424" y="182880"/>
            <a:ext cx="4436269" cy="6499784"/>
          </a:xfrm>
          <a:prstGeom prst="rect">
            <a:avLst/>
          </a:prstGeom>
        </p:spPr>
      </p:pic>
      <p:pic>
        <p:nvPicPr>
          <p:cNvPr id="6" name="Picture 5" descr="An orange computer with a small screen&#10;&#10;AI-generated content may be incorrect.">
            <a:extLst>
              <a:ext uri="{FF2B5EF4-FFF2-40B4-BE49-F238E27FC236}">
                <a16:creationId xmlns:a16="http://schemas.microsoft.com/office/drawing/2014/main" id="{DCE0F365-02FF-5AC5-54E4-EECC58CD39D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l="4818" r="4176" b="-3"/>
          <a:stretch>
            <a:fillRect/>
          </a:stretch>
        </p:blipFill>
        <p:spPr>
          <a:xfrm>
            <a:off x="4571367" y="182880"/>
            <a:ext cx="4436268" cy="64997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33460" y="557189"/>
            <a:ext cx="7881884" cy="27958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FFFFFF"/>
                </a:solidFill>
              </a:defRPr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Allan Kim Eriksen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3460" y="3526300"/>
            <a:ext cx="7881884" cy="2588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solidFill>
                  <a:srgbClr val="C8C8C8"/>
                </a:solidFill>
              </a:defRPr>
            </a:pPr>
            <a:r>
              <a:rPr lang="en-US" sz="1700" dirty="0">
                <a:solidFill>
                  <a:srgbClr val="FFFFFF"/>
                </a:solidFill>
              </a:rPr>
              <a:t>Working with computers since 1982.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solidFill>
                  <a:srgbClr val="C8C8C8"/>
                </a:solidFill>
              </a:defRPr>
            </a:pPr>
            <a:r>
              <a:rPr lang="en-US" sz="1700" dirty="0">
                <a:solidFill>
                  <a:srgbClr val="FFFFFF"/>
                </a:solidFill>
              </a:rPr>
              <a:t>First computer was a Danish ICL Comet.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solidFill>
                  <a:srgbClr val="C8C8C8"/>
                </a:solidFill>
              </a:defRPr>
            </a:pPr>
            <a:r>
              <a:rPr lang="en-US" sz="1700" dirty="0">
                <a:solidFill>
                  <a:srgbClr val="FFFFFF"/>
                </a:solidFill>
              </a:rPr>
              <a:t>COMAL-80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solidFill>
                  <a:srgbClr val="C8C8C8"/>
                </a:solidFill>
              </a:defRPr>
            </a:pPr>
            <a:r>
              <a:rPr lang="en-US" sz="1700" dirty="0" err="1">
                <a:solidFill>
                  <a:srgbClr val="FFFFFF"/>
                </a:solidFill>
              </a:rPr>
              <a:t>Piccoline</a:t>
            </a:r>
            <a:r>
              <a:rPr lang="en-US" sz="1700" dirty="0">
                <a:solidFill>
                  <a:srgbClr val="FFFFFF"/>
                </a:solidFill>
              </a:rPr>
              <a:t>, Commodore 64/128, Olivetti…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solidFill>
                  <a:srgbClr val="C8C8C8"/>
                </a:solidFill>
              </a:defRPr>
            </a:pPr>
            <a:r>
              <a:rPr lang="en-US" sz="1700" dirty="0">
                <a:solidFill>
                  <a:srgbClr val="FFFFFF"/>
                </a:solidFill>
              </a:rPr>
              <a:t>Working in NOVAX since 1998.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solidFill>
                  <a:srgbClr val="C8C8C8"/>
                </a:solidFill>
              </a:defRPr>
            </a:pPr>
            <a:endParaRPr lang="en-US" sz="17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31307-3A61-E188-7809-CCD0B6D4F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_digital_photograph_displays_a_close-up_of_a_text.png">
            <a:extLst>
              <a:ext uri="{FF2B5EF4-FFF2-40B4-BE49-F238E27FC236}">
                <a16:creationId xmlns:a16="http://schemas.microsoft.com/office/drawing/2014/main" id="{3176D0EE-87EF-20CD-5ED5-11B1F4EB5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BD7CCB-21AA-694E-9540-AEBD66455F43}"/>
              </a:ext>
            </a:extLst>
          </p:cNvPr>
          <p:cNvSpPr txBox="1"/>
          <p:nvPr/>
        </p:nvSpPr>
        <p:spPr>
          <a:xfrm>
            <a:off x="540000" y="360000"/>
            <a:ext cx="8280000" cy="9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dirty="0"/>
              <a:t>Tracking Changes in Non-Code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C996F-B359-DFC1-AB50-444E0AEA48A7}"/>
              </a:ext>
            </a:extLst>
          </p:cNvPr>
          <p:cNvSpPr txBox="1"/>
          <p:nvPr/>
        </p:nvSpPr>
        <p:spPr>
          <a:xfrm>
            <a:off x="720000" y="1260000"/>
            <a:ext cx="8280000" cy="432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>
              <a:defRPr sz="1400">
                <a:solidFill>
                  <a:srgbClr val="C8C8C8"/>
                </a:solidFill>
              </a:defRPr>
            </a:pPr>
            <a:r>
              <a:rPr dirty="0"/>
              <a:t>Setup: Version control for encrypted Setup Builder scripts (NonCode.zip).</a:t>
            </a:r>
            <a:endParaRPr lang="da-DK" dirty="0"/>
          </a:p>
          <a:p>
            <a:pPr>
              <a:defRPr sz="1400">
                <a:solidFill>
                  <a:srgbClr val="C8C8C8"/>
                </a:solidFill>
              </a:defRPr>
            </a:pPr>
            <a:endParaRPr dirty="0"/>
          </a:p>
          <a:p>
            <a:pPr>
              <a:defRPr sz="1400">
                <a:solidFill>
                  <a:srgbClr val="C8C8C8"/>
                </a:solidFill>
              </a:defRPr>
            </a:pPr>
            <a:r>
              <a:rPr dirty="0"/>
              <a:t>Scripts (.</a:t>
            </a:r>
            <a:r>
              <a:rPr dirty="0" err="1"/>
              <a:t>sbp</a:t>
            </a:r>
            <a:r>
              <a:rPr dirty="0"/>
              <a:t>/.</a:t>
            </a:r>
            <a:r>
              <a:rPr dirty="0" err="1"/>
              <a:t>sbi</a:t>
            </a:r>
            <a:r>
              <a:rPr dirty="0"/>
              <a:t>) are binary; use </a:t>
            </a:r>
            <a:r>
              <a:rPr dirty="0" err="1"/>
              <a:t>textconv</a:t>
            </a:r>
            <a:r>
              <a:rPr dirty="0"/>
              <a:t> to extract readable text.</a:t>
            </a:r>
            <a:endParaRPr lang="da-DK" dirty="0"/>
          </a:p>
          <a:p>
            <a:pPr>
              <a:defRPr sz="1400">
                <a:solidFill>
                  <a:srgbClr val="C8C8C8"/>
                </a:solidFill>
              </a:defRPr>
            </a:pPr>
            <a:endParaRPr dirty="0"/>
          </a:p>
          <a:p>
            <a:pPr>
              <a:defRPr sz="1400">
                <a:solidFill>
                  <a:srgbClr val="C8C8C8"/>
                </a:solidFill>
              </a:defRPr>
            </a:pPr>
            <a:r>
              <a:rPr dirty="0"/>
              <a:t>Request to lindersoft.com: command-line switch added to export text-only in 2016.</a:t>
            </a:r>
            <a:endParaRPr lang="da-DK" dirty="0"/>
          </a:p>
          <a:p>
            <a:pPr>
              <a:defRPr sz="1400">
                <a:solidFill>
                  <a:srgbClr val="C8C8C8"/>
                </a:solidFill>
              </a:defRPr>
            </a:pPr>
            <a:endParaRPr dirty="0"/>
          </a:p>
          <a:p>
            <a:pPr>
              <a:defRPr sz="1400">
                <a:solidFill>
                  <a:srgbClr val="C8C8C8"/>
                </a:solidFill>
              </a:defRPr>
            </a:pPr>
            <a:r>
              <a:rPr dirty="0"/>
              <a:t>Configure in .git/config:</a:t>
            </a:r>
          </a:p>
          <a:p>
            <a:pPr>
              <a:defRPr sz="1400">
                <a:solidFill>
                  <a:srgbClr val="C8C8C8"/>
                </a:solidFill>
              </a:defRPr>
            </a:pPr>
            <a:r>
              <a:rPr dirty="0"/>
              <a:t>  [diff "</a:t>
            </a:r>
            <a:r>
              <a:rPr dirty="0" err="1"/>
              <a:t>sbdiff</a:t>
            </a:r>
            <a:r>
              <a:rPr dirty="0"/>
              <a:t>"]</a:t>
            </a:r>
          </a:p>
          <a:p>
            <a:pPr>
              <a:defRPr sz="1400">
                <a:solidFill>
                  <a:srgbClr val="C8C8C8"/>
                </a:solidFill>
              </a:defRPr>
            </a:pPr>
            <a:r>
              <a:rPr dirty="0"/>
              <a:t>    </a:t>
            </a:r>
            <a:r>
              <a:rPr dirty="0" err="1"/>
              <a:t>textconv</a:t>
            </a:r>
            <a:r>
              <a:rPr dirty="0"/>
              <a:t> = cscript.exe d:/Script/GitSetupBuilderScript2.vbs</a:t>
            </a:r>
            <a:endParaRPr lang="da-DK" dirty="0"/>
          </a:p>
          <a:p>
            <a:pPr>
              <a:defRPr sz="1400">
                <a:solidFill>
                  <a:srgbClr val="C8C8C8"/>
                </a:solidFill>
              </a:defRPr>
            </a:pPr>
            <a:endParaRPr dirty="0"/>
          </a:p>
          <a:p>
            <a:pPr>
              <a:defRPr sz="1400">
                <a:solidFill>
                  <a:srgbClr val="C8C8C8"/>
                </a:solidFill>
              </a:defRPr>
            </a:pPr>
            <a:r>
              <a:rPr dirty="0"/>
              <a:t>Add .</a:t>
            </a:r>
            <a:r>
              <a:rPr dirty="0" err="1"/>
              <a:t>gitattributes</a:t>
            </a:r>
            <a:r>
              <a:rPr dirty="0"/>
              <a:t> in script folder:</a:t>
            </a:r>
          </a:p>
          <a:p>
            <a:pPr>
              <a:defRPr sz="1400">
                <a:solidFill>
                  <a:srgbClr val="C8C8C8"/>
                </a:solidFill>
              </a:defRPr>
            </a:pPr>
            <a:r>
              <a:rPr dirty="0"/>
              <a:t>  *.</a:t>
            </a:r>
            <a:r>
              <a:rPr dirty="0" err="1"/>
              <a:t>sbp</a:t>
            </a:r>
            <a:r>
              <a:rPr dirty="0"/>
              <a:t> diff=</a:t>
            </a:r>
            <a:r>
              <a:rPr dirty="0" err="1"/>
              <a:t>sbdiff</a:t>
            </a:r>
            <a:endParaRPr lang="da-DK" dirty="0"/>
          </a:p>
          <a:p>
            <a:pPr>
              <a:defRPr sz="1400">
                <a:solidFill>
                  <a:srgbClr val="C8C8C8"/>
                </a:solidFill>
              </a:defRPr>
            </a:pPr>
            <a:endParaRPr dirty="0"/>
          </a:p>
          <a:p>
            <a:pPr>
              <a:defRPr sz="1400">
                <a:solidFill>
                  <a:srgbClr val="C8C8C8"/>
                </a:solidFill>
              </a:defRPr>
            </a:pPr>
            <a:r>
              <a:rPr dirty="0" err="1"/>
              <a:t>Textconv</a:t>
            </a:r>
            <a:r>
              <a:rPr dirty="0"/>
              <a:t> only affects display; blobs remain unchanged.</a:t>
            </a:r>
          </a:p>
        </p:txBody>
      </p:sp>
    </p:spTree>
    <p:extLst>
      <p:ext uri="{BB962C8B-B14F-4D97-AF65-F5344CB8AC3E}">
        <p14:creationId xmlns:p14="http://schemas.microsoft.com/office/powerpoint/2010/main" val="3444985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_digital_photograph_displays_a_close-up_of_a_text.png">
            <a:extLst>
              <a:ext uri="{FF2B5EF4-FFF2-40B4-BE49-F238E27FC236}">
                <a16:creationId xmlns:a16="http://schemas.microsoft.com/office/drawing/2014/main" id="{8DAA4DE9-A206-36BC-3E85-868C0EC58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Picture 3" descr="A screenshot of a green screen&#10;&#10;AI-generated content may be incorrect.">
            <a:extLst>
              <a:ext uri="{FF2B5EF4-FFF2-40B4-BE49-F238E27FC236}">
                <a16:creationId xmlns:a16="http://schemas.microsoft.com/office/drawing/2014/main" id="{A6A12F28-98C8-972C-6E51-88FA9D57F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605" y="0"/>
            <a:ext cx="4552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3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_digital_photograph_displays_a_close-up_of_a_tex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0000" y="360000"/>
            <a:ext cx="8280000" cy="9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Finding When a Bug Was Introduced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0000" y="1260000"/>
            <a:ext cx="8280000" cy="432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>
              <a:defRPr sz="1400">
                <a:solidFill>
                  <a:srgbClr val="C8C8C8"/>
                </a:solidFill>
              </a:defRPr>
            </a:pPr>
            <a:r>
              <a:rPr dirty="0"/>
              <a:t>Assume git blame is insufficient if failure location unknown.</a:t>
            </a:r>
            <a:endParaRPr lang="da-DK" dirty="0"/>
          </a:p>
          <a:p>
            <a:pPr>
              <a:defRPr sz="1400">
                <a:solidFill>
                  <a:srgbClr val="C8C8C8"/>
                </a:solidFill>
              </a:defRPr>
            </a:pPr>
            <a:endParaRPr dirty="0"/>
          </a:p>
          <a:p>
            <a:pPr>
              <a:defRPr sz="1400">
                <a:solidFill>
                  <a:srgbClr val="C8C8C8"/>
                </a:solidFill>
              </a:defRPr>
            </a:pPr>
            <a:r>
              <a:rPr dirty="0"/>
              <a:t>Use `git bisect start` marking HEAD as 'bad' and a known good commit.</a:t>
            </a:r>
            <a:endParaRPr lang="da-DK" dirty="0"/>
          </a:p>
          <a:p>
            <a:pPr>
              <a:defRPr sz="1400">
                <a:solidFill>
                  <a:srgbClr val="C8C8C8"/>
                </a:solidFill>
              </a:defRPr>
            </a:pPr>
            <a:endParaRPr dirty="0"/>
          </a:p>
          <a:p>
            <a:pPr>
              <a:defRPr sz="1400">
                <a:solidFill>
                  <a:srgbClr val="C8C8C8"/>
                </a:solidFill>
              </a:defRPr>
            </a:pPr>
            <a:r>
              <a:rPr dirty="0"/>
              <a:t>Checkout commits and test code (e.g., run or inspect </a:t>
            </a:r>
            <a:r>
              <a:rPr dirty="0" err="1"/>
              <a:t>Program.cs</a:t>
            </a:r>
            <a:r>
              <a:rPr dirty="0"/>
              <a:t>).</a:t>
            </a:r>
            <a:endParaRPr lang="da-DK" dirty="0"/>
          </a:p>
          <a:p>
            <a:pPr>
              <a:defRPr sz="1400">
                <a:solidFill>
                  <a:srgbClr val="C8C8C8"/>
                </a:solidFill>
              </a:defRPr>
            </a:pPr>
            <a:endParaRPr dirty="0"/>
          </a:p>
          <a:p>
            <a:pPr>
              <a:defRPr sz="1400">
                <a:solidFill>
                  <a:srgbClr val="C8C8C8"/>
                </a:solidFill>
              </a:defRPr>
            </a:pPr>
            <a:r>
              <a:rPr lang="da-DK" dirty="0"/>
              <a:t>I</a:t>
            </a:r>
            <a:r>
              <a:rPr dirty="0"/>
              <a:t>f a commit cannot compile or isn't relevant, use `git bisect skip`.</a:t>
            </a:r>
            <a:endParaRPr lang="da-DK" dirty="0"/>
          </a:p>
          <a:p>
            <a:pPr>
              <a:defRPr sz="1400">
                <a:solidFill>
                  <a:srgbClr val="C8C8C8"/>
                </a:solidFill>
              </a:defRPr>
            </a:pPr>
            <a:endParaRPr dirty="0"/>
          </a:p>
          <a:p>
            <a:pPr>
              <a:defRPr sz="1400">
                <a:solidFill>
                  <a:srgbClr val="C8C8C8"/>
                </a:solidFill>
              </a:defRPr>
            </a:pPr>
            <a:r>
              <a:rPr dirty="0"/>
              <a:t>Continue marking good/bad until culprit commit found.</a:t>
            </a:r>
            <a:endParaRPr lang="da-DK" dirty="0"/>
          </a:p>
          <a:p>
            <a:pPr>
              <a:defRPr sz="1400">
                <a:solidFill>
                  <a:srgbClr val="C8C8C8"/>
                </a:solidFill>
              </a:defRPr>
            </a:pPr>
            <a:endParaRPr dirty="0"/>
          </a:p>
          <a:p>
            <a:pPr>
              <a:defRPr sz="1400">
                <a:solidFill>
                  <a:srgbClr val="C8C8C8"/>
                </a:solidFill>
              </a:defRPr>
            </a:pPr>
            <a:r>
              <a:rPr dirty="0"/>
              <a:t>Once found, `git bisect reset` to exit bisect mode and return to HEAD</a:t>
            </a:r>
            <a:r>
              <a:rPr lang="da-DK" dirty="0"/>
              <a:t>.</a:t>
            </a:r>
          </a:p>
          <a:p>
            <a:pPr>
              <a:defRPr sz="1400">
                <a:solidFill>
                  <a:srgbClr val="C8C8C8"/>
                </a:solidFill>
              </a:defRPr>
            </a:pPr>
            <a:endParaRPr dirty="0"/>
          </a:p>
          <a:p>
            <a:pPr>
              <a:defRPr sz="1400">
                <a:solidFill>
                  <a:srgbClr val="C8C8C8"/>
                </a:solidFill>
              </a:defRPr>
            </a:pPr>
            <a:r>
              <a:rPr dirty="0"/>
              <a:t>Branch from bad commit, fix error (e.g., open in editor, correct code), commit &amp; merge</a:t>
            </a:r>
            <a:r>
              <a:rPr lang="da-DK" dirty="0"/>
              <a:t> to master</a:t>
            </a:r>
            <a:r>
              <a:rPr dirty="0"/>
              <a:t>.</a:t>
            </a:r>
            <a:endParaRPr lang="da-DK" dirty="0"/>
          </a:p>
          <a:p>
            <a:pPr>
              <a:defRPr sz="1400">
                <a:solidFill>
                  <a:srgbClr val="C8C8C8"/>
                </a:solidFill>
              </a:defRPr>
            </a:pPr>
            <a:endParaRPr lang="da-D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_digital_photograph_displays_a_close-up_of_a_tex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0000" y="360000"/>
            <a:ext cx="8280000" cy="9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Recovering Code from Deleted Branches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0000" y="1260000"/>
            <a:ext cx="8280000" cy="432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>
              <a:defRPr sz="1400">
                <a:solidFill>
                  <a:srgbClr val="C8C8C8"/>
                </a:solidFill>
              </a:defRPr>
            </a:pPr>
            <a:r>
              <a:rPr dirty="0"/>
              <a:t>Scenario: Committed on detached HEAD (e.g., under bisect without branch).</a:t>
            </a:r>
            <a:endParaRPr lang="da-DK" dirty="0"/>
          </a:p>
          <a:p>
            <a:pPr>
              <a:defRPr sz="1400">
                <a:solidFill>
                  <a:srgbClr val="C8C8C8"/>
                </a:solidFill>
              </a:defRPr>
            </a:pPr>
            <a:endParaRPr lang="da-DK" dirty="0"/>
          </a:p>
          <a:p>
            <a:pPr>
              <a:defRPr sz="1400">
                <a:solidFill>
                  <a:srgbClr val="C8C8C8"/>
                </a:solidFill>
              </a:defRPr>
            </a:pPr>
            <a:r>
              <a:rPr dirty="0"/>
              <a:t>Use `git log --grep="16"` or `git log -S"2 + 3" -- </a:t>
            </a:r>
            <a:r>
              <a:rPr dirty="0" err="1"/>
              <a:t>Program.cs</a:t>
            </a:r>
            <a:r>
              <a:rPr dirty="0"/>
              <a:t>` to search for specific commit or code snippet.</a:t>
            </a:r>
            <a:endParaRPr lang="da-DK" dirty="0"/>
          </a:p>
          <a:p>
            <a:pPr>
              <a:defRPr sz="1400">
                <a:solidFill>
                  <a:srgbClr val="C8C8C8"/>
                </a:solidFill>
              </a:defRPr>
            </a:pPr>
            <a:endParaRPr dirty="0"/>
          </a:p>
          <a:p>
            <a:pPr>
              <a:defRPr sz="1400">
                <a:solidFill>
                  <a:srgbClr val="C8C8C8"/>
                </a:solidFill>
              </a:defRPr>
            </a:pPr>
            <a:r>
              <a:rPr dirty="0"/>
              <a:t>Checkout a new branch at the lost commit SHA from `git </a:t>
            </a:r>
            <a:r>
              <a:rPr dirty="0" err="1"/>
              <a:t>reflog</a:t>
            </a:r>
            <a:r>
              <a:rPr dirty="0"/>
              <a:t>`:</a:t>
            </a:r>
          </a:p>
          <a:p>
            <a:pPr>
              <a:defRPr sz="1400">
                <a:solidFill>
                  <a:srgbClr val="C8C8C8"/>
                </a:solidFill>
              </a:defRPr>
            </a:pPr>
            <a:r>
              <a:rPr dirty="0"/>
              <a:t>  `git </a:t>
            </a:r>
            <a:r>
              <a:rPr dirty="0" err="1"/>
              <a:t>reflog</a:t>
            </a:r>
            <a:r>
              <a:rPr dirty="0"/>
              <a:t>` → find SHA → `git checkout -b rescue</a:t>
            </a:r>
            <a:r>
              <a:rPr lang="da-DK" dirty="0" err="1"/>
              <a:t>branchname</a:t>
            </a:r>
            <a:r>
              <a:rPr dirty="0"/>
              <a:t> &lt;SHA&gt;`</a:t>
            </a:r>
            <a:endParaRPr lang="da-DK" dirty="0"/>
          </a:p>
          <a:p>
            <a:pPr>
              <a:defRPr sz="1400">
                <a:solidFill>
                  <a:srgbClr val="C8C8C8"/>
                </a:solidFill>
              </a:defRPr>
            </a:pPr>
            <a:endParaRPr dirty="0"/>
          </a:p>
          <a:p>
            <a:pPr>
              <a:defRPr sz="1400">
                <a:solidFill>
                  <a:srgbClr val="C8C8C8"/>
                </a:solidFill>
              </a:defRPr>
            </a:pPr>
            <a:r>
              <a:rPr lang="da-DK" dirty="0"/>
              <a:t>The </a:t>
            </a:r>
            <a:r>
              <a:rPr lang="da-DK" dirty="0" err="1"/>
              <a:t>reflog</a:t>
            </a:r>
            <a:r>
              <a:rPr lang="da-DK" dirty="0"/>
              <a:t> </a:t>
            </a:r>
            <a:r>
              <a:rPr lang="da-DK" dirty="0" err="1"/>
              <a:t>entries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kept</a:t>
            </a:r>
            <a:r>
              <a:rPr lang="da-DK" dirty="0"/>
              <a:t> for 90 </a:t>
            </a:r>
            <a:r>
              <a:rPr lang="da-DK" dirty="0" err="1"/>
              <a:t>days</a:t>
            </a:r>
            <a:r>
              <a:rPr lang="da-DK" dirty="0"/>
              <a:t> as </a:t>
            </a:r>
            <a:r>
              <a:rPr lang="da-DK" dirty="0" err="1"/>
              <a:t>defaut</a:t>
            </a:r>
            <a:r>
              <a:rPr lang="da-DK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_digital_photograph_displays_a_close-up_of_a_tex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0000" y="360000"/>
            <a:ext cx="8280000" cy="9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Using Beyond Compare with Git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0000" y="1260000"/>
            <a:ext cx="8280000" cy="432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>
              <a:defRPr sz="1400">
                <a:solidFill>
                  <a:srgbClr val="C8C8C8"/>
                </a:solidFill>
              </a:defRPr>
            </a:pPr>
            <a:r>
              <a:rPr dirty="0"/>
              <a:t>Beyond Compare excels at comparing directories and file</a:t>
            </a:r>
            <a:r>
              <a:rPr lang="da-DK" dirty="0"/>
              <a:t>s</a:t>
            </a:r>
            <a:r>
              <a:rPr dirty="0"/>
              <a:t>.</a:t>
            </a:r>
            <a:endParaRPr lang="da-DK" dirty="0"/>
          </a:p>
          <a:p>
            <a:pPr>
              <a:defRPr sz="1400">
                <a:solidFill>
                  <a:srgbClr val="C8C8C8"/>
                </a:solidFill>
              </a:defRPr>
            </a:pPr>
            <a:endParaRPr dirty="0"/>
          </a:p>
          <a:p>
            <a:pPr>
              <a:defRPr sz="1400">
                <a:solidFill>
                  <a:srgbClr val="C8C8C8"/>
                </a:solidFill>
              </a:defRPr>
            </a:pPr>
            <a:r>
              <a:rPr dirty="0"/>
              <a:t>Configure workspace:</a:t>
            </a:r>
          </a:p>
          <a:p>
            <a:pPr>
              <a:defRPr sz="1400">
                <a:solidFill>
                  <a:srgbClr val="C8C8C8"/>
                </a:solidFill>
              </a:defRPr>
            </a:pPr>
            <a:r>
              <a:rPr dirty="0"/>
              <a:t>  `git config </a:t>
            </a:r>
            <a:r>
              <a:rPr dirty="0" err="1"/>
              <a:t>diff.tool</a:t>
            </a:r>
            <a:r>
              <a:rPr dirty="0"/>
              <a:t> </a:t>
            </a:r>
            <a:r>
              <a:rPr dirty="0" err="1"/>
              <a:t>bc</a:t>
            </a:r>
            <a:r>
              <a:rPr dirty="0"/>
              <a:t>`</a:t>
            </a:r>
          </a:p>
          <a:p>
            <a:pPr>
              <a:defRPr sz="1400">
                <a:solidFill>
                  <a:srgbClr val="C8C8C8"/>
                </a:solidFill>
              </a:defRPr>
            </a:pPr>
            <a:r>
              <a:rPr dirty="0"/>
              <a:t>  `git config </a:t>
            </a:r>
            <a:r>
              <a:rPr dirty="0" err="1"/>
              <a:t>difftool.bc.path</a:t>
            </a:r>
            <a:r>
              <a:rPr dirty="0"/>
              <a:t> "c:/Program Files/Beyond Compare 5/BComp.com"`</a:t>
            </a:r>
            <a:endParaRPr lang="da-DK" dirty="0"/>
          </a:p>
          <a:p>
            <a:pPr>
              <a:defRPr sz="1400">
                <a:solidFill>
                  <a:srgbClr val="C8C8C8"/>
                </a:solidFill>
              </a:defRPr>
            </a:pPr>
            <a:endParaRPr dirty="0"/>
          </a:p>
          <a:p>
            <a:pPr>
              <a:defRPr sz="1400">
                <a:solidFill>
                  <a:srgbClr val="C8C8C8"/>
                </a:solidFill>
              </a:defRPr>
            </a:pPr>
            <a:r>
              <a:rPr dirty="0"/>
              <a:t>Run directory diff: `git </a:t>
            </a:r>
            <a:r>
              <a:rPr dirty="0" err="1"/>
              <a:t>difftool</a:t>
            </a:r>
            <a:r>
              <a:rPr dirty="0"/>
              <a:t> HEAD~1 --</a:t>
            </a:r>
            <a:r>
              <a:rPr dirty="0" err="1"/>
              <a:t>dir</a:t>
            </a:r>
            <a:r>
              <a:rPr dirty="0"/>
              <a:t>-diff` (changes in last commit).</a:t>
            </a:r>
            <a:endParaRPr lang="da-DK" dirty="0"/>
          </a:p>
          <a:p>
            <a:pPr>
              <a:defRPr sz="1400">
                <a:solidFill>
                  <a:srgbClr val="C8C8C8"/>
                </a:solidFill>
              </a:defRPr>
            </a:pPr>
            <a:endParaRPr dirty="0"/>
          </a:p>
          <a:p>
            <a:pPr>
              <a:defRPr sz="1400">
                <a:solidFill>
                  <a:srgbClr val="C8C8C8"/>
                </a:solidFill>
              </a:defRPr>
            </a:pPr>
            <a:r>
              <a:rPr dirty="0"/>
              <a:t>To view specific commit: `git </a:t>
            </a:r>
            <a:r>
              <a:rPr dirty="0" err="1"/>
              <a:t>difftool</a:t>
            </a:r>
            <a:r>
              <a:rPr dirty="0"/>
              <a:t> HEAD~3..HEAD~2 --</a:t>
            </a:r>
            <a:r>
              <a:rPr dirty="0" err="1"/>
              <a:t>dir</a:t>
            </a:r>
            <a:r>
              <a:rPr dirty="0"/>
              <a:t>-diff` shows diff for one commit.</a:t>
            </a:r>
            <a:endParaRPr lang="da-DK" dirty="0"/>
          </a:p>
          <a:p>
            <a:pPr>
              <a:defRPr sz="1400">
                <a:solidFill>
                  <a:srgbClr val="C8C8C8"/>
                </a:solidFill>
              </a:defRPr>
            </a:pPr>
            <a:endParaRPr dirty="0"/>
          </a:p>
          <a:p>
            <a:pPr>
              <a:defRPr sz="1400">
                <a:solidFill>
                  <a:srgbClr val="C8C8C8"/>
                </a:solidFill>
              </a:defRPr>
            </a:pPr>
            <a:r>
              <a:rPr dirty="0"/>
              <a:t>Global config in ~/.</a:t>
            </a:r>
            <a:r>
              <a:rPr dirty="0" err="1"/>
              <a:t>gitconfig</a:t>
            </a:r>
            <a:r>
              <a:rPr dirty="0"/>
              <a:t>:</a:t>
            </a:r>
          </a:p>
          <a:p>
            <a:pPr>
              <a:defRPr sz="1400">
                <a:solidFill>
                  <a:srgbClr val="C8C8C8"/>
                </a:solidFill>
              </a:defRPr>
            </a:pPr>
            <a:r>
              <a:rPr dirty="0"/>
              <a:t>  [diff]</a:t>
            </a:r>
          </a:p>
          <a:p>
            <a:pPr>
              <a:defRPr sz="1400">
                <a:solidFill>
                  <a:srgbClr val="C8C8C8"/>
                </a:solidFill>
              </a:defRPr>
            </a:pPr>
            <a:r>
              <a:rPr dirty="0"/>
              <a:t>    tool = </a:t>
            </a:r>
            <a:r>
              <a:rPr dirty="0" err="1"/>
              <a:t>bc</a:t>
            </a:r>
            <a:endParaRPr dirty="0"/>
          </a:p>
          <a:p>
            <a:pPr>
              <a:defRPr sz="1400">
                <a:solidFill>
                  <a:srgbClr val="C8C8C8"/>
                </a:solidFill>
              </a:defRPr>
            </a:pPr>
            <a:r>
              <a:rPr dirty="0"/>
              <a:t>  [</a:t>
            </a:r>
            <a:r>
              <a:rPr dirty="0" err="1"/>
              <a:t>difftool</a:t>
            </a:r>
            <a:r>
              <a:rPr dirty="0"/>
              <a:t> "</a:t>
            </a:r>
            <a:r>
              <a:rPr dirty="0" err="1"/>
              <a:t>bc</a:t>
            </a:r>
            <a:r>
              <a:rPr dirty="0"/>
              <a:t>"]</a:t>
            </a:r>
          </a:p>
          <a:p>
            <a:pPr>
              <a:defRPr sz="1400">
                <a:solidFill>
                  <a:srgbClr val="C8C8C8"/>
                </a:solidFill>
              </a:defRPr>
            </a:pPr>
            <a:r>
              <a:rPr dirty="0"/>
              <a:t>    path = c:/Program Files/Beyond Compare 5/BComp.exe</a:t>
            </a:r>
            <a:endParaRPr lang="da-DK" dirty="0"/>
          </a:p>
          <a:p>
            <a:pPr>
              <a:defRPr sz="1400">
                <a:solidFill>
                  <a:srgbClr val="C8C8C8"/>
                </a:solidFill>
              </a:defRPr>
            </a:pPr>
            <a:endParaRPr dirty="0"/>
          </a:p>
          <a:p>
            <a:pPr>
              <a:defRPr sz="1400">
                <a:solidFill>
                  <a:srgbClr val="C8C8C8"/>
                </a:solidFill>
              </a:defRPr>
            </a:pPr>
            <a:r>
              <a:rPr dirty="0"/>
              <a:t>Optional merge tool: set `[merge] tool = </a:t>
            </a:r>
            <a:r>
              <a:rPr dirty="0" err="1"/>
              <a:t>bc</a:t>
            </a:r>
            <a:r>
              <a:rPr dirty="0"/>
              <a:t>` and `[</a:t>
            </a:r>
            <a:r>
              <a:rPr dirty="0" err="1"/>
              <a:t>mergetool</a:t>
            </a:r>
            <a:r>
              <a:rPr dirty="0"/>
              <a:t> "</a:t>
            </a:r>
            <a:r>
              <a:rPr dirty="0" err="1"/>
              <a:t>bc</a:t>
            </a:r>
            <a:r>
              <a:rPr dirty="0"/>
              <a:t>"] path = ...`.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_digital_photograph_displays_a_close-up_of_a_tex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0000" y="360000"/>
            <a:ext cx="8280000" cy="9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Moving Committed Work to a New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0000" y="1260000"/>
            <a:ext cx="8280000" cy="432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>
              <a:defRPr sz="1400">
                <a:solidFill>
                  <a:srgbClr val="C8C8C8"/>
                </a:solidFill>
              </a:defRPr>
            </a:pPr>
            <a:r>
              <a:rPr dirty="0"/>
              <a:t>Setup bare remote repo:</a:t>
            </a:r>
          </a:p>
          <a:p>
            <a:pPr>
              <a:defRPr sz="1400">
                <a:solidFill>
                  <a:srgbClr val="C8C8C8"/>
                </a:solidFill>
              </a:defRPr>
            </a:pPr>
            <a:r>
              <a:rPr dirty="0"/>
              <a:t>  `</a:t>
            </a:r>
            <a:r>
              <a:rPr dirty="0" err="1"/>
              <a:t>mkdir</a:t>
            </a:r>
            <a:r>
              <a:rPr dirty="0"/>
              <a:t> </a:t>
            </a:r>
            <a:r>
              <a:rPr dirty="0" err="1"/>
              <a:t>remoterepos</a:t>
            </a:r>
            <a:r>
              <a:rPr dirty="0"/>
              <a:t>` → `cd </a:t>
            </a:r>
            <a:r>
              <a:rPr dirty="0" err="1"/>
              <a:t>remoterepos</a:t>
            </a:r>
            <a:r>
              <a:rPr dirty="0"/>
              <a:t>` → `git </a:t>
            </a:r>
            <a:r>
              <a:rPr dirty="0" err="1"/>
              <a:t>init</a:t>
            </a:r>
            <a:r>
              <a:rPr dirty="0"/>
              <a:t> --bare` (no working </a:t>
            </a:r>
            <a:r>
              <a:rPr dirty="0" err="1"/>
              <a:t>dir</a:t>
            </a:r>
            <a:r>
              <a:rPr dirty="0"/>
              <a:t>).</a:t>
            </a:r>
            <a:endParaRPr lang="da-DK" dirty="0"/>
          </a:p>
          <a:p>
            <a:pPr>
              <a:defRPr sz="1400">
                <a:solidFill>
                  <a:srgbClr val="C8C8C8"/>
                </a:solidFill>
              </a:defRPr>
            </a:pPr>
            <a:endParaRPr dirty="0"/>
          </a:p>
          <a:p>
            <a:pPr>
              <a:defRPr sz="1400">
                <a:solidFill>
                  <a:srgbClr val="C8C8C8"/>
                </a:solidFill>
              </a:defRPr>
            </a:pPr>
            <a:r>
              <a:rPr dirty="0"/>
              <a:t>Add remote: `git remote add origin "d:/MeetUp/remoterepos"` → `git push -u origin master`.</a:t>
            </a:r>
            <a:endParaRPr lang="da-DK" dirty="0"/>
          </a:p>
          <a:p>
            <a:pPr>
              <a:defRPr sz="1400">
                <a:solidFill>
                  <a:srgbClr val="C8C8C8"/>
                </a:solidFill>
              </a:defRPr>
            </a:pPr>
            <a:endParaRPr dirty="0"/>
          </a:p>
          <a:p>
            <a:pPr>
              <a:defRPr sz="1400">
                <a:solidFill>
                  <a:srgbClr val="C8C8C8"/>
                </a:solidFill>
              </a:defRPr>
            </a:pPr>
            <a:r>
              <a:rPr lang="da-DK" dirty="0" err="1"/>
              <a:t>Lets</a:t>
            </a:r>
            <a:r>
              <a:rPr lang="da-DK" dirty="0"/>
              <a:t> </a:t>
            </a:r>
            <a:r>
              <a:rPr lang="da-DK" dirty="0" err="1"/>
              <a:t>block</a:t>
            </a:r>
            <a:r>
              <a:rPr lang="da-DK" dirty="0"/>
              <a:t> </a:t>
            </a:r>
            <a:r>
              <a:rPr lang="da-DK" dirty="0" err="1"/>
              <a:t>commits</a:t>
            </a:r>
            <a:r>
              <a:rPr lang="da-DK" dirty="0"/>
              <a:t> on master </a:t>
            </a:r>
            <a:r>
              <a:rPr lang="da-DK" dirty="0" err="1"/>
              <a:t>branch</a:t>
            </a:r>
            <a:r>
              <a:rPr lang="da-DK" dirty="0"/>
              <a:t> by </a:t>
            </a:r>
            <a:r>
              <a:rPr lang="da-DK" dirty="0" err="1"/>
              <a:t>using</a:t>
            </a:r>
            <a:r>
              <a:rPr lang="da-DK" dirty="0"/>
              <a:t> a ”hook”.</a:t>
            </a:r>
          </a:p>
          <a:p>
            <a:pPr>
              <a:defRPr sz="1400">
                <a:solidFill>
                  <a:srgbClr val="C8C8C8"/>
                </a:solidFill>
              </a:defRPr>
            </a:pPr>
            <a:endParaRPr dirty="0"/>
          </a:p>
          <a:p>
            <a:pPr>
              <a:defRPr sz="1400">
                <a:solidFill>
                  <a:srgbClr val="C8C8C8"/>
                </a:solidFill>
              </a:defRPr>
            </a:pPr>
            <a:r>
              <a:rPr dirty="0"/>
              <a:t>Attempt to push from master; receive error due to hook.</a:t>
            </a:r>
            <a:endParaRPr lang="da-DK" dirty="0"/>
          </a:p>
          <a:p>
            <a:pPr>
              <a:defRPr sz="1400">
                <a:solidFill>
                  <a:srgbClr val="C8C8C8"/>
                </a:solidFill>
              </a:defRPr>
            </a:pPr>
            <a:endParaRPr dirty="0"/>
          </a:p>
          <a:p>
            <a:pPr>
              <a:defRPr sz="1400">
                <a:solidFill>
                  <a:srgbClr val="C8C8C8"/>
                </a:solidFill>
              </a:defRPr>
            </a:pPr>
            <a:r>
              <a:rPr dirty="0"/>
              <a:t>Create feature branch: `git switch -c </a:t>
            </a:r>
            <a:r>
              <a:rPr dirty="0" err="1"/>
              <a:t>newbranch</a:t>
            </a:r>
            <a:r>
              <a:rPr dirty="0"/>
              <a:t>` → `git push -u origin </a:t>
            </a:r>
            <a:r>
              <a:rPr dirty="0" err="1"/>
              <a:t>newbranch</a:t>
            </a:r>
            <a:r>
              <a:rPr dirty="0"/>
              <a:t>`.</a:t>
            </a:r>
            <a:endParaRPr lang="da-DK" dirty="0"/>
          </a:p>
          <a:p>
            <a:pPr>
              <a:defRPr sz="1400">
                <a:solidFill>
                  <a:srgbClr val="C8C8C8"/>
                </a:solidFill>
              </a:defRPr>
            </a:pPr>
            <a:endParaRPr dirty="0"/>
          </a:p>
          <a:p>
            <a:pPr>
              <a:defRPr sz="1400">
                <a:solidFill>
                  <a:srgbClr val="C8C8C8"/>
                </a:solidFill>
              </a:defRPr>
            </a:pPr>
            <a:r>
              <a:rPr dirty="0"/>
              <a:t>On master: undo last commit: `git reset --soft HEAD~1` → changes in workspace → `git restore .`.</a:t>
            </a:r>
            <a:endParaRPr lang="da-DK" dirty="0"/>
          </a:p>
          <a:p>
            <a:pPr>
              <a:defRPr sz="1400">
                <a:solidFill>
                  <a:srgbClr val="C8C8C8"/>
                </a:solidFill>
              </a:defRPr>
            </a:pPr>
            <a:endParaRPr dirty="0"/>
          </a:p>
          <a:p>
            <a:pPr>
              <a:defRPr sz="1400">
                <a:solidFill>
                  <a:srgbClr val="C8C8C8"/>
                </a:solidFill>
              </a:defRPr>
            </a:pPr>
            <a:r>
              <a:rPr dirty="0"/>
              <a:t>Work continues on </a:t>
            </a:r>
            <a:r>
              <a:rPr dirty="0" err="1"/>
              <a:t>newbranch</a:t>
            </a:r>
            <a:r>
              <a:rPr dirty="0"/>
              <a:t>, create PR, merge back to master.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_digital_photograph_displays_a_close-up_of_a_tex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0000" y="360000"/>
            <a:ext cx="8280000" cy="9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Writing Custom Git Commands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0000" y="1260000"/>
            <a:ext cx="8280000" cy="43200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>
              <a:defRPr sz="1400">
                <a:solidFill>
                  <a:srgbClr val="C8C8C8"/>
                </a:solidFill>
              </a:defRPr>
            </a:pPr>
            <a:r>
              <a:rPr dirty="0"/>
              <a:t>Sometimes comparing local vs remote branches is cumbersome.</a:t>
            </a:r>
            <a:endParaRPr lang="da-DK" dirty="0"/>
          </a:p>
          <a:p>
            <a:pPr>
              <a:defRPr sz="1400">
                <a:solidFill>
                  <a:srgbClr val="C8C8C8"/>
                </a:solidFill>
              </a:defRPr>
            </a:pPr>
            <a:endParaRPr dirty="0"/>
          </a:p>
          <a:p>
            <a:pPr>
              <a:defRPr sz="1400">
                <a:solidFill>
                  <a:srgbClr val="C8C8C8"/>
                </a:solidFill>
              </a:defRPr>
            </a:pPr>
            <a:r>
              <a:rPr dirty="0"/>
              <a:t>Create alias in .git/config:</a:t>
            </a:r>
          </a:p>
          <a:p>
            <a:pPr>
              <a:defRPr sz="1400">
                <a:solidFill>
                  <a:srgbClr val="C8C8C8"/>
                </a:solidFill>
              </a:defRPr>
            </a:pPr>
            <a:r>
              <a:rPr dirty="0"/>
              <a:t>  `[alias]`</a:t>
            </a:r>
          </a:p>
          <a:p>
            <a:pPr>
              <a:defRPr sz="1400">
                <a:solidFill>
                  <a:srgbClr val="C8C8C8"/>
                </a:solidFill>
              </a:defRPr>
            </a:pPr>
            <a:r>
              <a:rPr dirty="0"/>
              <a:t>    `</a:t>
            </a:r>
            <a:r>
              <a:rPr dirty="0" err="1"/>
              <a:t>unpushed</a:t>
            </a:r>
            <a:r>
              <a:rPr dirty="0"/>
              <a:t> = log --branches --not --remotes --no-walk --</a:t>
            </a:r>
            <a:r>
              <a:rPr dirty="0" err="1"/>
              <a:t>oneline</a:t>
            </a:r>
            <a:r>
              <a:rPr dirty="0"/>
              <a:t>`</a:t>
            </a:r>
            <a:endParaRPr lang="da-DK" dirty="0"/>
          </a:p>
          <a:p>
            <a:pPr>
              <a:defRPr sz="1400">
                <a:solidFill>
                  <a:srgbClr val="C8C8C8"/>
                </a:solidFill>
              </a:defRPr>
            </a:pPr>
            <a:endParaRPr dirty="0"/>
          </a:p>
          <a:p>
            <a:pPr>
              <a:defRPr sz="1400">
                <a:solidFill>
                  <a:srgbClr val="C8C8C8"/>
                </a:solidFill>
              </a:defRPr>
            </a:pPr>
            <a:r>
              <a:rPr dirty="0"/>
              <a:t>Now `git </a:t>
            </a:r>
            <a:r>
              <a:rPr dirty="0" err="1"/>
              <a:t>unpushed</a:t>
            </a:r>
            <a:r>
              <a:rPr dirty="0"/>
              <a:t>` lists local commits not yet pushed.</a:t>
            </a:r>
            <a:endParaRPr lang="da-DK" dirty="0"/>
          </a:p>
          <a:p>
            <a:pPr>
              <a:defRPr sz="1400">
                <a:solidFill>
                  <a:srgbClr val="C8C8C8"/>
                </a:solidFill>
              </a:defRPr>
            </a:pPr>
            <a:endParaRPr dirty="0"/>
          </a:p>
          <a:p>
            <a:pPr>
              <a:defRPr sz="1400">
                <a:solidFill>
                  <a:srgbClr val="C8C8C8"/>
                </a:solidFill>
              </a:defRPr>
            </a:pPr>
            <a:r>
              <a:rPr dirty="0"/>
              <a:t>Tab completion: type `git un` + [Tab] to expand to `git </a:t>
            </a:r>
            <a:r>
              <a:rPr dirty="0" err="1"/>
              <a:t>unpushed</a:t>
            </a:r>
            <a:r>
              <a:rPr dirty="0"/>
              <a:t>`.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718</Words>
  <Application>Microsoft Office PowerPoint</Application>
  <PresentationFormat>On-screen Show (4:3)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Allan Kim Eriksen</cp:lastModifiedBy>
  <cp:revision>8</cp:revision>
  <dcterms:created xsi:type="dcterms:W3CDTF">2013-01-27T09:14:16Z</dcterms:created>
  <dcterms:modified xsi:type="dcterms:W3CDTF">2025-06-04T19:39:01Z</dcterms:modified>
  <cp:category/>
</cp:coreProperties>
</file>