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7" r:id="rId10"/>
    <p:sldId id="269" r:id="rId11"/>
    <p:sldId id="271" r:id="rId12"/>
    <p:sldId id="273" r:id="rId13"/>
    <p:sldId id="265" r:id="rId14"/>
    <p:sldId id="266" r:id="rId15"/>
  </p:sldIdLst>
  <p:sldSz cx="18288000" cy="10287000"/>
  <p:notesSz cx="6858000" cy="9144000"/>
  <p:embeddedFontLst>
    <p:embeddedFont>
      <p:font typeface="Amasis MT Pro" panose="02040504050005020304" pitchFamily="18" charset="0"/>
      <p:regular r:id="rId17"/>
      <p:bold r:id="rId18"/>
      <p:italic r:id="rId19"/>
      <p:boldItalic r:id="rId20"/>
    </p:embeddedFont>
    <p:embeddedFont>
      <p:font typeface="Clear Sans Regular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54" d="100"/>
          <a:sy n="54" d="100"/>
        </p:scale>
        <p:origin x="8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313694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692978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240800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3.jpeg"/><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4158254"/>
          </a:xfrm>
          <a:prstGeom prst="rect">
            <a:avLst/>
          </a:prstGeom>
        </p:spPr>
        <p:txBody>
          <a:bodyPr lIns="0" tIns="0" rIns="0" bIns="0" rtlCol="0" anchor="t">
            <a:spAutoFit/>
          </a:bodyPr>
          <a:lstStyle/>
          <a:p>
            <a:pPr algn="ctr">
              <a:lnSpc>
                <a:spcPts val="11059"/>
              </a:lnSpc>
            </a:pPr>
            <a:r>
              <a:rPr lang="en-US" sz="7200" spc="-105" dirty="0">
                <a:solidFill>
                  <a:srgbClr val="FFFFFF"/>
                </a:solidFill>
                <a:latin typeface="Graphik Regular" panose="020B0503030202060203" pitchFamily="34" charset="0"/>
              </a:rPr>
              <a:t>Accenture job simulation summary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CA42ACC4-A062-37A3-7BBA-9C6249C4E677}"/>
              </a:ext>
            </a:extLst>
          </p:cNvPr>
          <p:cNvSpPr txBox="1"/>
          <p:nvPr/>
        </p:nvSpPr>
        <p:spPr>
          <a:xfrm>
            <a:off x="2737857" y="3178356"/>
            <a:ext cx="6098982" cy="3539430"/>
          </a:xfrm>
          <a:prstGeom prst="rect">
            <a:avLst/>
          </a:prstGeom>
          <a:noFill/>
        </p:spPr>
        <p:txBody>
          <a:bodyPr wrap="square" rtlCol="0">
            <a:spAutoFit/>
          </a:bodyPr>
          <a:lstStyle/>
          <a:p>
            <a:r>
              <a:rPr lang="en-US" sz="3200" b="1" dirty="0"/>
              <a:t>. Reaction Type Distribution</a:t>
            </a:r>
          </a:p>
          <a:p>
            <a:pPr>
              <a:buFont typeface="Arial" panose="020B0604020202020204" pitchFamily="34" charset="0"/>
              <a:buChar char="•"/>
            </a:pPr>
            <a:r>
              <a:rPr lang="en-US" sz="3200" dirty="0"/>
              <a:t>Analyzed the distribution of various reaction types.</a:t>
            </a:r>
          </a:p>
          <a:p>
            <a:pPr>
              <a:buFont typeface="Arial" panose="020B0604020202020204" pitchFamily="34" charset="0"/>
              <a:buChar char="•"/>
            </a:pPr>
            <a:r>
              <a:rPr lang="en-US" sz="3200" b="1" dirty="0"/>
              <a:t>Key Insight</a:t>
            </a:r>
            <a:r>
              <a:rPr lang="en-US" sz="3200" dirty="0"/>
              <a:t>: The reactions are quite evenly distributed, with some reactions like “HEART” and “SCARED” slightly more frequent.</a:t>
            </a:r>
          </a:p>
        </p:txBody>
      </p:sp>
      <p:pic>
        <p:nvPicPr>
          <p:cNvPr id="30" name="Picture 29">
            <a:extLst>
              <a:ext uri="{FF2B5EF4-FFF2-40B4-BE49-F238E27FC236}">
                <a16:creationId xmlns:a16="http://schemas.microsoft.com/office/drawing/2014/main" id="{E4EEC45E-ECB7-E5A6-0887-368E78FC3826}"/>
              </a:ext>
            </a:extLst>
          </p:cNvPr>
          <p:cNvPicPr>
            <a:picLocks noChangeAspect="1"/>
          </p:cNvPicPr>
          <p:nvPr/>
        </p:nvPicPr>
        <p:blipFill>
          <a:blip r:embed="rId7"/>
          <a:stretch>
            <a:fillRect/>
          </a:stretch>
        </p:blipFill>
        <p:spPr>
          <a:xfrm>
            <a:off x="8875310" y="2431685"/>
            <a:ext cx="9171163" cy="5710127"/>
          </a:xfrm>
          <a:prstGeom prst="rect">
            <a:avLst/>
          </a:prstGeom>
        </p:spPr>
      </p:pic>
    </p:spTree>
    <p:extLst>
      <p:ext uri="{BB962C8B-B14F-4D97-AF65-F5344CB8AC3E}">
        <p14:creationId xmlns:p14="http://schemas.microsoft.com/office/powerpoint/2010/main" val="346385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CA42ACC4-A062-37A3-7BBA-9C6249C4E677}"/>
              </a:ext>
            </a:extLst>
          </p:cNvPr>
          <p:cNvSpPr txBox="1"/>
          <p:nvPr/>
        </p:nvSpPr>
        <p:spPr>
          <a:xfrm>
            <a:off x="2701704" y="2633229"/>
            <a:ext cx="6098982" cy="4524315"/>
          </a:xfrm>
          <a:prstGeom prst="rect">
            <a:avLst/>
          </a:prstGeom>
          <a:noFill/>
        </p:spPr>
        <p:txBody>
          <a:bodyPr wrap="square" rtlCol="0">
            <a:spAutoFit/>
          </a:bodyPr>
          <a:lstStyle/>
          <a:p>
            <a:r>
              <a:rPr lang="en-US" sz="3200" b="1" dirty="0"/>
              <a:t>Reaction Types by Content Type</a:t>
            </a:r>
          </a:p>
          <a:p>
            <a:pPr>
              <a:buFont typeface="Arial" panose="020B0604020202020204" pitchFamily="34" charset="0"/>
              <a:buChar char="•"/>
            </a:pPr>
            <a:r>
              <a:rPr lang="en-US" sz="3200" dirty="0"/>
              <a:t>We investigated how users reacted to different types of content (Audio, GIF, Photo, Video).</a:t>
            </a:r>
          </a:p>
          <a:p>
            <a:pPr>
              <a:buFont typeface="Arial" panose="020B0604020202020204" pitchFamily="34" charset="0"/>
              <a:buChar char="•"/>
            </a:pPr>
            <a:r>
              <a:rPr lang="en-US" sz="3200" b="1" dirty="0"/>
              <a:t>Key Insight</a:t>
            </a:r>
            <a:r>
              <a:rPr lang="en-US" sz="3200" dirty="0"/>
              <a:t>: Photo and Video content types garnered the most diverse reactions, while Audio content had a more limited reaction range.</a:t>
            </a:r>
          </a:p>
        </p:txBody>
      </p:sp>
      <p:pic>
        <p:nvPicPr>
          <p:cNvPr id="29" name="Picture 28">
            <a:extLst>
              <a:ext uri="{FF2B5EF4-FFF2-40B4-BE49-F238E27FC236}">
                <a16:creationId xmlns:a16="http://schemas.microsoft.com/office/drawing/2014/main" id="{BDBDC02A-701D-A446-5BB3-B0B2DF46B7DF}"/>
              </a:ext>
            </a:extLst>
          </p:cNvPr>
          <p:cNvPicPr>
            <a:picLocks noChangeAspect="1"/>
          </p:cNvPicPr>
          <p:nvPr/>
        </p:nvPicPr>
        <p:blipFill>
          <a:blip r:embed="rId7"/>
          <a:stretch>
            <a:fillRect/>
          </a:stretch>
        </p:blipFill>
        <p:spPr>
          <a:xfrm>
            <a:off x="8626248" y="2326466"/>
            <a:ext cx="9420225" cy="5619750"/>
          </a:xfrm>
          <a:prstGeom prst="rect">
            <a:avLst/>
          </a:prstGeom>
        </p:spPr>
      </p:pic>
    </p:spTree>
    <p:extLst>
      <p:ext uri="{BB962C8B-B14F-4D97-AF65-F5344CB8AC3E}">
        <p14:creationId xmlns:p14="http://schemas.microsoft.com/office/powerpoint/2010/main" val="2710758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CA42ACC4-A062-37A3-7BBA-9C6249C4E677}"/>
              </a:ext>
            </a:extLst>
          </p:cNvPr>
          <p:cNvSpPr txBox="1"/>
          <p:nvPr/>
        </p:nvSpPr>
        <p:spPr>
          <a:xfrm>
            <a:off x="2634552" y="3366626"/>
            <a:ext cx="6098982" cy="3539430"/>
          </a:xfrm>
          <a:prstGeom prst="rect">
            <a:avLst/>
          </a:prstGeom>
          <a:noFill/>
        </p:spPr>
        <p:txBody>
          <a:bodyPr wrap="square" rtlCol="0">
            <a:spAutoFit/>
          </a:bodyPr>
          <a:lstStyle/>
          <a:p>
            <a:r>
              <a:rPr lang="en-US" sz="3200" b="1" dirty="0"/>
              <a:t>Average Score by Content Type</a:t>
            </a:r>
          </a:p>
          <a:p>
            <a:pPr>
              <a:buFont typeface="Arial" panose="020B0604020202020204" pitchFamily="34" charset="0"/>
              <a:buChar char="•"/>
            </a:pPr>
            <a:r>
              <a:rPr lang="en-US" sz="3200" dirty="0"/>
              <a:t>We calculated the average score for each content type.</a:t>
            </a:r>
          </a:p>
          <a:p>
            <a:pPr>
              <a:buFont typeface="Arial" panose="020B0604020202020204" pitchFamily="34" charset="0"/>
              <a:buChar char="•"/>
            </a:pPr>
            <a:r>
              <a:rPr lang="en-US" sz="3200" b="1" dirty="0"/>
              <a:t>Key Insight</a:t>
            </a:r>
            <a:r>
              <a:rPr lang="en-US" sz="3200" dirty="0"/>
              <a:t>: All content types performed similarly, with slightly higher scores for Video and GIF content.</a:t>
            </a:r>
          </a:p>
        </p:txBody>
      </p:sp>
      <p:pic>
        <p:nvPicPr>
          <p:cNvPr id="30" name="Picture 29">
            <a:extLst>
              <a:ext uri="{FF2B5EF4-FFF2-40B4-BE49-F238E27FC236}">
                <a16:creationId xmlns:a16="http://schemas.microsoft.com/office/drawing/2014/main" id="{DBD7CD25-7ACC-DF8C-DED5-D5DB8D6C9345}"/>
              </a:ext>
            </a:extLst>
          </p:cNvPr>
          <p:cNvPicPr>
            <a:picLocks noChangeAspect="1"/>
          </p:cNvPicPr>
          <p:nvPr/>
        </p:nvPicPr>
        <p:blipFill>
          <a:blip r:embed="rId7"/>
          <a:stretch>
            <a:fillRect/>
          </a:stretch>
        </p:blipFill>
        <p:spPr>
          <a:xfrm>
            <a:off x="9282640" y="2684058"/>
            <a:ext cx="8392351" cy="5205382"/>
          </a:xfrm>
          <a:prstGeom prst="rect">
            <a:avLst/>
          </a:prstGeom>
        </p:spPr>
      </p:pic>
    </p:spTree>
    <p:extLst>
      <p:ext uri="{BB962C8B-B14F-4D97-AF65-F5344CB8AC3E}">
        <p14:creationId xmlns:p14="http://schemas.microsoft.com/office/powerpoint/2010/main" val="2506108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AA90F280-BD22-1015-6551-4D1EE9B3A317}"/>
              </a:ext>
            </a:extLst>
          </p:cNvPr>
          <p:cNvSpPr txBox="1"/>
          <p:nvPr/>
        </p:nvSpPr>
        <p:spPr>
          <a:xfrm>
            <a:off x="11430000" y="1104410"/>
            <a:ext cx="6553200" cy="8125301"/>
          </a:xfrm>
          <a:prstGeom prst="rect">
            <a:avLst/>
          </a:prstGeom>
          <a:noFill/>
        </p:spPr>
        <p:txBody>
          <a:bodyPr wrap="square" rtlCol="0">
            <a:spAutoFit/>
          </a:bodyPr>
          <a:lstStyle/>
          <a:p>
            <a:r>
              <a:rPr lang="en-US" sz="3600" b="1" dirty="0"/>
              <a:t>Key Takeaways</a:t>
            </a:r>
            <a:r>
              <a:rPr lang="en-US" sz="3600" dirty="0"/>
              <a:t>:</a:t>
            </a:r>
          </a:p>
          <a:p>
            <a:pPr>
              <a:buFont typeface="Arial" panose="020B0604020202020204" pitchFamily="34" charset="0"/>
              <a:buChar char="•"/>
            </a:pPr>
            <a:r>
              <a:rPr lang="en-US" sz="3600" dirty="0"/>
              <a:t>Focus on high-performing categories such as </a:t>
            </a:r>
            <a:r>
              <a:rPr lang="en-US" sz="3600" b="1" dirty="0"/>
              <a:t>ANIMALS, SCIENCE, and TECHNOLOGY</a:t>
            </a:r>
            <a:r>
              <a:rPr lang="en-US" sz="3600" dirty="0"/>
              <a:t> to boost engagement.</a:t>
            </a:r>
          </a:p>
          <a:p>
            <a:pPr>
              <a:buFont typeface="Arial" panose="020B0604020202020204" pitchFamily="34" charset="0"/>
              <a:buChar char="•"/>
            </a:pPr>
            <a:r>
              <a:rPr lang="en-US" sz="3600" dirty="0"/>
              <a:t>Content types like </a:t>
            </a:r>
            <a:r>
              <a:rPr lang="en-US" sz="3600" b="1" dirty="0"/>
              <a:t>Photos and Videos</a:t>
            </a:r>
            <a:r>
              <a:rPr lang="en-US" sz="3600" dirty="0"/>
              <a:t> receive the most diverse user reactions, offering opportunities to further optimize these formats.</a:t>
            </a:r>
          </a:p>
          <a:p>
            <a:pPr>
              <a:buFont typeface="Arial" panose="020B0604020202020204" pitchFamily="34" charset="0"/>
              <a:buChar char="•"/>
            </a:pPr>
            <a:r>
              <a:rPr lang="en-US" sz="3600" dirty="0"/>
              <a:t>Maintaining a balance between positive and negative sentiment is crucial for sustaining user engagement.</a:t>
            </a:r>
          </a:p>
          <a:p>
            <a:endParaRPr lang="ru-U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ru-UA"/>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570284"/>
            <a:chOff x="0" y="0"/>
            <a:chExt cx="11564591" cy="476037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462212"/>
            </a:xfrm>
            <a:prstGeom prst="rect">
              <a:avLst/>
            </a:prstGeom>
          </p:spPr>
          <p:txBody>
            <a:bodyPr lIns="0" tIns="0" rIns="0" bIns="0" rtlCol="0" anchor="t">
              <a:spAutoFit/>
            </a:bodyPr>
            <a:lstStyle/>
            <a:p>
              <a:pPr>
                <a:buFont typeface="Arial" panose="020B0604020202020204" pitchFamily="34" charset="0"/>
                <a:buChar char="•"/>
              </a:pPr>
              <a:r>
                <a:rPr lang="en-US" sz="2000" dirty="0"/>
                <a:t>Project Recap</a:t>
              </a:r>
            </a:p>
            <a:p>
              <a:pPr>
                <a:buFont typeface="Arial" panose="020B0604020202020204" pitchFamily="34" charset="0"/>
                <a:buChar char="•"/>
              </a:pPr>
              <a:r>
                <a:rPr lang="en-US" sz="2000" dirty="0"/>
                <a:t>Problem Definition</a:t>
              </a:r>
            </a:p>
            <a:p>
              <a:pPr>
                <a:buFont typeface="Arial" panose="020B0604020202020204" pitchFamily="34" charset="0"/>
                <a:buChar char="•"/>
              </a:pPr>
              <a:r>
                <a:rPr lang="en-US" sz="2000" dirty="0"/>
                <a:t>The Analytics Team</a:t>
              </a:r>
            </a:p>
            <a:p>
              <a:pPr>
                <a:buFont typeface="Arial" panose="020B0604020202020204" pitchFamily="34" charset="0"/>
                <a:buChar char="•"/>
              </a:pPr>
              <a:r>
                <a:rPr lang="en-US" sz="2000" dirty="0"/>
                <a:t>Process Overview</a:t>
              </a:r>
            </a:p>
            <a:p>
              <a:pPr>
                <a:buFont typeface="Arial" panose="020B0604020202020204" pitchFamily="34" charset="0"/>
                <a:buChar char="•"/>
              </a:pPr>
              <a:r>
                <a:rPr lang="en-US" sz="2000" dirty="0"/>
                <a:t>Data Insights &amp; Visualizations</a:t>
              </a:r>
            </a:p>
            <a:p>
              <a:pPr>
                <a:buFont typeface="Arial" panose="020B0604020202020204" pitchFamily="34" charset="0"/>
                <a:buChar char="•"/>
              </a:pPr>
              <a:r>
                <a:rPr lang="en-US" sz="2000" dirty="0"/>
                <a:t>Conclusion &amp; Recommendations</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8499198" y="2005584"/>
            <a:ext cx="7789981" cy="6275832"/>
          </a:xfrm>
          <a:prstGeom prst="rect">
            <a:avLst/>
          </a:prstGeom>
          <a:solidFill>
            <a:schemeClr val="bg1"/>
          </a:solidFill>
        </p:spPr>
        <p:txBody>
          <a:bodyPr/>
          <a:lstStyle/>
          <a:p>
            <a:pPr algn="r"/>
            <a:r>
              <a:rPr lang="en-US" sz="4000" b="1" dirty="0">
                <a:latin typeface="Amasis MT Pro" panose="020F0502020204030204" pitchFamily="18" charset="0"/>
              </a:rPr>
              <a:t>This project is focused on analyzing content performance and user reactions across various content categories. The main task involved data cleaning, merging multiple datasets, and deriving key insights to support decision-making.</a:t>
            </a:r>
            <a:endParaRPr sz="4000" b="1" dirty="0">
              <a:latin typeface="Amasis MT Pro" panose="020F0502020204030204" pitchFamily="18"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46139"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FEB8BB67-068F-8FA6-BA03-6CC7B487D898}"/>
              </a:ext>
            </a:extLst>
          </p:cNvPr>
          <p:cNvSpPr txBox="1"/>
          <p:nvPr/>
        </p:nvSpPr>
        <p:spPr>
          <a:xfrm>
            <a:off x="10314200" y="473143"/>
            <a:ext cx="7607346" cy="7632859"/>
          </a:xfrm>
          <a:prstGeom prst="rect">
            <a:avLst/>
          </a:prstGeom>
          <a:noFill/>
        </p:spPr>
        <p:txBody>
          <a:bodyPr wrap="square" rtlCol="0">
            <a:spAutoFit/>
          </a:bodyPr>
          <a:lstStyle/>
          <a:p>
            <a:r>
              <a:rPr lang="en-US" sz="6000" b="1" dirty="0"/>
              <a:t>What problem are we solving?</a:t>
            </a:r>
            <a:endParaRPr lang="en-US" sz="6000" dirty="0"/>
          </a:p>
          <a:p>
            <a:pPr>
              <a:buFont typeface="Arial" panose="020B0604020202020204" pitchFamily="34" charset="0"/>
              <a:buChar char="•"/>
            </a:pPr>
            <a:r>
              <a:rPr lang="en-US" sz="4400" dirty="0"/>
              <a:t>The primary goal is to identify the top 5 performing content categories based on total scores, as well as to gain deeper insights into user sentiment and reaction patterns that can be leveraged to optimize future content strategies.</a:t>
            </a:r>
          </a:p>
          <a:p>
            <a:endParaRPr lang="ru-U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ru-UA"/>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ru-UA"/>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ru-UA"/>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ru-UA"/>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ru-UA"/>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ru-UA"/>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ru-UA"/>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ru-UA"/>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1846659"/>
          </a:xfrm>
          <a:prstGeom prst="rect">
            <a:avLst/>
          </a:prstGeom>
        </p:spPr>
        <p:txBody>
          <a:bodyPr lIns="0" tIns="0" rIns="0" bIns="0" rtlCol="0" anchor="t">
            <a:spAutoFit/>
          </a:bodyPr>
          <a:lstStyle/>
          <a:p>
            <a:pPr>
              <a:lnSpc>
                <a:spcPts val="7192"/>
              </a:lnSpc>
            </a:pPr>
            <a:endParaRPr lang="en-US" sz="7192" spc="-640" dirty="0">
              <a:solidFill>
                <a:srgbClr val="FFFFFF"/>
              </a:solidFill>
              <a:latin typeface="Clear Sans Regular Bold"/>
            </a:endParaRPr>
          </a:p>
          <a:p>
            <a:pPr>
              <a:lnSpc>
                <a:spcPts val="7192"/>
              </a:lnSpc>
            </a:pPr>
            <a:endParaRPr lang="en-US" sz="7192" spc="-640" dirty="0">
              <a:solidFill>
                <a:srgbClr val="FFFFFF"/>
              </a:solidFill>
              <a:latin typeface="Clear Sans Regular Bold"/>
            </a:endParaRP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BCDA2E6C-8C72-BA73-4AAD-8BCEE65E594C}"/>
              </a:ext>
            </a:extLst>
          </p:cNvPr>
          <p:cNvSpPr txBox="1"/>
          <p:nvPr/>
        </p:nvSpPr>
        <p:spPr>
          <a:xfrm>
            <a:off x="3860431" y="1275327"/>
            <a:ext cx="9245969" cy="1077218"/>
          </a:xfrm>
          <a:prstGeom prst="rect">
            <a:avLst/>
          </a:prstGeom>
          <a:noFill/>
        </p:spPr>
        <p:txBody>
          <a:bodyPr wrap="square" rtlCol="0">
            <a:spAutoFit/>
          </a:bodyPr>
          <a:lstStyle/>
          <a:p>
            <a:r>
              <a:rPr lang="en-US" sz="3200" b="1" dirty="0">
                <a:solidFill>
                  <a:schemeClr val="bg1"/>
                </a:solidFill>
              </a:rPr>
              <a:t>Data Preparation</a:t>
            </a:r>
            <a:r>
              <a:rPr lang="en-US" sz="3200" dirty="0">
                <a:solidFill>
                  <a:schemeClr val="bg1"/>
                </a:solidFill>
              </a:rPr>
              <a:t>: Cleaned and merged datasets from different sources.</a:t>
            </a:r>
            <a:endParaRPr lang="ru-UA" sz="3200" dirty="0">
              <a:solidFill>
                <a:schemeClr val="bg1"/>
              </a:solidFill>
            </a:endParaRPr>
          </a:p>
        </p:txBody>
      </p:sp>
      <p:sp>
        <p:nvSpPr>
          <p:cNvPr id="40" name="TextBox 39">
            <a:extLst>
              <a:ext uri="{FF2B5EF4-FFF2-40B4-BE49-F238E27FC236}">
                <a16:creationId xmlns:a16="http://schemas.microsoft.com/office/drawing/2014/main" id="{E181DA3A-9C01-BE15-3DA0-5C422F3BAD19}"/>
              </a:ext>
            </a:extLst>
          </p:cNvPr>
          <p:cNvSpPr txBox="1"/>
          <p:nvPr/>
        </p:nvSpPr>
        <p:spPr>
          <a:xfrm>
            <a:off x="5621005" y="2649818"/>
            <a:ext cx="9221214" cy="1569660"/>
          </a:xfrm>
          <a:prstGeom prst="rect">
            <a:avLst/>
          </a:prstGeom>
          <a:noFill/>
        </p:spPr>
        <p:txBody>
          <a:bodyPr wrap="square" rtlCol="0">
            <a:spAutoFit/>
          </a:bodyPr>
          <a:lstStyle/>
          <a:p>
            <a:r>
              <a:rPr lang="en-US" sz="3200" b="1" dirty="0">
                <a:solidFill>
                  <a:schemeClr val="bg1"/>
                </a:solidFill>
              </a:rPr>
              <a:t>Scoring Metrics</a:t>
            </a:r>
            <a:r>
              <a:rPr lang="en-US" sz="3200" dirty="0">
                <a:solidFill>
                  <a:schemeClr val="bg1"/>
                </a:solidFill>
              </a:rPr>
              <a:t>: We calculated total scores for different content categories to determine top performers.</a:t>
            </a:r>
            <a:endParaRPr lang="ru-UA" sz="3200" dirty="0">
              <a:solidFill>
                <a:schemeClr val="bg1"/>
              </a:solidFill>
            </a:endParaRPr>
          </a:p>
        </p:txBody>
      </p:sp>
      <p:sp>
        <p:nvSpPr>
          <p:cNvPr id="41" name="TextBox 40">
            <a:extLst>
              <a:ext uri="{FF2B5EF4-FFF2-40B4-BE49-F238E27FC236}">
                <a16:creationId xmlns:a16="http://schemas.microsoft.com/office/drawing/2014/main" id="{07DCF027-04A6-5902-FE20-A5A538010236}"/>
              </a:ext>
            </a:extLst>
          </p:cNvPr>
          <p:cNvSpPr txBox="1"/>
          <p:nvPr/>
        </p:nvSpPr>
        <p:spPr>
          <a:xfrm>
            <a:off x="7575785" y="4234103"/>
            <a:ext cx="7308963" cy="1569660"/>
          </a:xfrm>
          <a:prstGeom prst="rect">
            <a:avLst/>
          </a:prstGeom>
          <a:noFill/>
        </p:spPr>
        <p:txBody>
          <a:bodyPr wrap="square" rtlCol="0">
            <a:spAutoFit/>
          </a:bodyPr>
          <a:lstStyle/>
          <a:p>
            <a:r>
              <a:rPr lang="en-US" sz="3200" b="1" dirty="0">
                <a:solidFill>
                  <a:schemeClr val="bg1"/>
                </a:solidFill>
              </a:rPr>
              <a:t>Exploratory Data Analysis</a:t>
            </a:r>
            <a:r>
              <a:rPr lang="en-US" sz="3200" dirty="0">
                <a:solidFill>
                  <a:schemeClr val="bg1"/>
                </a:solidFill>
              </a:rPr>
              <a:t>: We explored sentiment trends, reaction types, and performance across content types.</a:t>
            </a:r>
            <a:endParaRPr lang="ru-UA" sz="3200" dirty="0">
              <a:solidFill>
                <a:schemeClr val="bg1"/>
              </a:solidFill>
            </a:endParaRPr>
          </a:p>
        </p:txBody>
      </p:sp>
      <p:sp>
        <p:nvSpPr>
          <p:cNvPr id="42" name="TextBox 41">
            <a:extLst>
              <a:ext uri="{FF2B5EF4-FFF2-40B4-BE49-F238E27FC236}">
                <a16:creationId xmlns:a16="http://schemas.microsoft.com/office/drawing/2014/main" id="{BD434CFB-07AE-5F59-A88C-40DF524D52FE}"/>
              </a:ext>
            </a:extLst>
          </p:cNvPr>
          <p:cNvSpPr txBox="1"/>
          <p:nvPr/>
        </p:nvSpPr>
        <p:spPr>
          <a:xfrm>
            <a:off x="9423367" y="6204766"/>
            <a:ext cx="7591957" cy="1077218"/>
          </a:xfrm>
          <a:prstGeom prst="rect">
            <a:avLst/>
          </a:prstGeom>
          <a:noFill/>
        </p:spPr>
        <p:txBody>
          <a:bodyPr wrap="square" rtlCol="0">
            <a:spAutoFit/>
          </a:bodyPr>
          <a:lstStyle/>
          <a:p>
            <a:r>
              <a:rPr lang="en-US" sz="3200" b="1" dirty="0">
                <a:solidFill>
                  <a:schemeClr val="bg1"/>
                </a:solidFill>
              </a:rPr>
              <a:t>Visualization</a:t>
            </a:r>
            <a:r>
              <a:rPr lang="en-US" sz="3200" dirty="0">
                <a:solidFill>
                  <a:schemeClr val="bg1"/>
                </a:solidFill>
              </a:rPr>
              <a:t>: Created visual representations of the insights to aid in understanding.</a:t>
            </a:r>
            <a:endParaRPr lang="ru-UA" sz="3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5A0AD202-89EB-CD8C-0DE5-56950246EBC8}"/>
              </a:ext>
            </a:extLst>
          </p:cNvPr>
          <p:cNvSpPr txBox="1"/>
          <p:nvPr/>
        </p:nvSpPr>
        <p:spPr>
          <a:xfrm>
            <a:off x="1028700" y="2215447"/>
            <a:ext cx="8229600" cy="3816429"/>
          </a:xfrm>
          <a:prstGeom prst="rect">
            <a:avLst/>
          </a:prstGeom>
          <a:noFill/>
        </p:spPr>
        <p:txBody>
          <a:bodyPr wrap="square" rtlCol="0">
            <a:spAutoFit/>
          </a:bodyPr>
          <a:lstStyle/>
          <a:p>
            <a:r>
              <a:rPr lang="en-US" sz="3200" b="1" dirty="0"/>
              <a:t>Top 5 Categories by Total Scores</a:t>
            </a:r>
          </a:p>
          <a:p>
            <a:pPr>
              <a:buFont typeface="Arial" panose="020B0604020202020204" pitchFamily="34" charset="0"/>
              <a:buChar char="•"/>
            </a:pPr>
            <a:r>
              <a:rPr lang="en-US" sz="3200" dirty="0"/>
              <a:t>The graph shows the top 5 categories (ANIMALS, SCIENCE, HEALTHY EATING, TECHNOLOGY, and FOOD) based on total scores.</a:t>
            </a:r>
          </a:p>
          <a:p>
            <a:pPr>
              <a:buFont typeface="Arial" panose="020B0604020202020204" pitchFamily="34" charset="0"/>
              <a:buChar char="•"/>
            </a:pPr>
            <a:r>
              <a:rPr lang="en-US" sz="3200" dirty="0"/>
              <a:t>These are the highest-performing categories based on user engagement, suggesting these are key areas to focus on.</a:t>
            </a:r>
          </a:p>
          <a:p>
            <a:endParaRPr lang="ru-UA" dirty="0"/>
          </a:p>
        </p:txBody>
      </p:sp>
      <p:pic>
        <p:nvPicPr>
          <p:cNvPr id="17" name="Picture 16">
            <a:extLst>
              <a:ext uri="{FF2B5EF4-FFF2-40B4-BE49-F238E27FC236}">
                <a16:creationId xmlns:a16="http://schemas.microsoft.com/office/drawing/2014/main" id="{B1520B48-895E-F00C-112C-7C29FAE87E31}"/>
              </a:ext>
            </a:extLst>
          </p:cNvPr>
          <p:cNvPicPr>
            <a:picLocks noChangeAspect="1"/>
          </p:cNvPicPr>
          <p:nvPr/>
        </p:nvPicPr>
        <p:blipFill>
          <a:blip r:embed="rId7"/>
          <a:stretch>
            <a:fillRect/>
          </a:stretch>
        </p:blipFill>
        <p:spPr>
          <a:xfrm>
            <a:off x="9152965" y="1155076"/>
            <a:ext cx="9006516" cy="4876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2FCB9A28-EA2C-A76C-05EA-EF2DF933F100}"/>
              </a:ext>
            </a:extLst>
          </p:cNvPr>
          <p:cNvSpPr txBox="1"/>
          <p:nvPr/>
        </p:nvSpPr>
        <p:spPr>
          <a:xfrm>
            <a:off x="2386482" y="3153713"/>
            <a:ext cx="6909918" cy="3323987"/>
          </a:xfrm>
          <a:prstGeom prst="rect">
            <a:avLst/>
          </a:prstGeom>
          <a:noFill/>
        </p:spPr>
        <p:txBody>
          <a:bodyPr wrap="square" rtlCol="0">
            <a:spAutoFit/>
          </a:bodyPr>
          <a:lstStyle/>
          <a:p>
            <a:r>
              <a:rPr lang="en-US" sz="3200" b="1" dirty="0"/>
              <a:t>Sentiment Distribution</a:t>
            </a:r>
          </a:p>
          <a:p>
            <a:pPr>
              <a:buFont typeface="Arial" panose="020B0604020202020204" pitchFamily="34" charset="0"/>
              <a:buChar char="•"/>
            </a:pPr>
            <a:r>
              <a:rPr lang="en-US" sz="3200" dirty="0"/>
              <a:t>We analyzed overall user sentiment (Positive, Negative, Neutral).</a:t>
            </a:r>
          </a:p>
          <a:p>
            <a:pPr>
              <a:buFont typeface="Arial" panose="020B0604020202020204" pitchFamily="34" charset="0"/>
              <a:buChar char="•"/>
            </a:pPr>
            <a:r>
              <a:rPr lang="en-US" sz="3200" b="1" dirty="0"/>
              <a:t>Key Insight</a:t>
            </a:r>
            <a:r>
              <a:rPr lang="en-US" sz="3200" dirty="0"/>
              <a:t>: The majority of user reactions were positive, followed by a significant portion of negative reactions.</a:t>
            </a:r>
          </a:p>
          <a:p>
            <a:endParaRPr lang="ru-UA" dirty="0"/>
          </a:p>
        </p:txBody>
      </p:sp>
      <p:pic>
        <p:nvPicPr>
          <p:cNvPr id="29" name="Picture 28">
            <a:extLst>
              <a:ext uri="{FF2B5EF4-FFF2-40B4-BE49-F238E27FC236}">
                <a16:creationId xmlns:a16="http://schemas.microsoft.com/office/drawing/2014/main" id="{0B47D5BD-FCB1-C783-B5B5-5F31BB7832FA}"/>
              </a:ext>
            </a:extLst>
          </p:cNvPr>
          <p:cNvPicPr>
            <a:picLocks noChangeAspect="1"/>
          </p:cNvPicPr>
          <p:nvPr/>
        </p:nvPicPr>
        <p:blipFill>
          <a:blip r:embed="rId7"/>
          <a:stretch>
            <a:fillRect/>
          </a:stretch>
        </p:blipFill>
        <p:spPr>
          <a:xfrm>
            <a:off x="9208995" y="1973906"/>
            <a:ext cx="8964822" cy="63139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ru-UA"/>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CA42ACC4-A062-37A3-7BBA-9C6249C4E677}"/>
              </a:ext>
            </a:extLst>
          </p:cNvPr>
          <p:cNvSpPr txBox="1"/>
          <p:nvPr/>
        </p:nvSpPr>
        <p:spPr>
          <a:xfrm>
            <a:off x="2737857" y="3178356"/>
            <a:ext cx="6098982" cy="3539430"/>
          </a:xfrm>
          <a:prstGeom prst="rect">
            <a:avLst/>
          </a:prstGeom>
          <a:noFill/>
        </p:spPr>
        <p:txBody>
          <a:bodyPr wrap="square" rtlCol="0">
            <a:spAutoFit/>
          </a:bodyPr>
          <a:lstStyle/>
          <a:p>
            <a:r>
              <a:rPr lang="en-US" sz="3200" b="1" dirty="0"/>
              <a:t>Sentiment Over Time</a:t>
            </a:r>
          </a:p>
          <a:p>
            <a:pPr>
              <a:buFont typeface="Arial" panose="020B0604020202020204" pitchFamily="34" charset="0"/>
              <a:buChar char="•"/>
            </a:pPr>
            <a:r>
              <a:rPr lang="en-US" sz="3200" dirty="0"/>
              <a:t>We tracked how sentiments evolved over time.</a:t>
            </a:r>
          </a:p>
          <a:p>
            <a:pPr>
              <a:buFont typeface="Arial" panose="020B0604020202020204" pitchFamily="34" charset="0"/>
              <a:buChar char="•"/>
            </a:pPr>
            <a:r>
              <a:rPr lang="en-US" sz="3200" b="1" dirty="0"/>
              <a:t>Key Insight</a:t>
            </a:r>
            <a:r>
              <a:rPr lang="en-US" sz="3200" dirty="0"/>
              <a:t>: Positive sentiment remained stable over the months, while negative sentiment had some minor fluctuations.</a:t>
            </a:r>
          </a:p>
        </p:txBody>
      </p:sp>
      <p:pic>
        <p:nvPicPr>
          <p:cNvPr id="29" name="Picture 28">
            <a:extLst>
              <a:ext uri="{FF2B5EF4-FFF2-40B4-BE49-F238E27FC236}">
                <a16:creationId xmlns:a16="http://schemas.microsoft.com/office/drawing/2014/main" id="{8240B0D8-1E66-882D-A4B2-0B4777D5EFC9}"/>
              </a:ext>
            </a:extLst>
          </p:cNvPr>
          <p:cNvPicPr>
            <a:picLocks noChangeAspect="1"/>
          </p:cNvPicPr>
          <p:nvPr/>
        </p:nvPicPr>
        <p:blipFill>
          <a:blip r:embed="rId7"/>
          <a:stretch>
            <a:fillRect/>
          </a:stretch>
        </p:blipFill>
        <p:spPr>
          <a:xfrm>
            <a:off x="8836839" y="2134920"/>
            <a:ext cx="9420225" cy="5619750"/>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496</Words>
  <Application>Microsoft Office PowerPoint</Application>
  <PresentationFormat>Custom</PresentationFormat>
  <Paragraphs>77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Graphik Regular</vt:lpstr>
      <vt:lpstr>Amasis MT Pro</vt:lpstr>
      <vt:lpstr>Arial</vt:lpstr>
      <vt:lpstr>Clear Sans Regular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Andrii Stepanenko</cp:lastModifiedBy>
  <cp:revision>9</cp:revision>
  <dcterms:created xsi:type="dcterms:W3CDTF">2006-08-16T00:00:00Z</dcterms:created>
  <dcterms:modified xsi:type="dcterms:W3CDTF">2024-10-07T07:49:19Z</dcterms:modified>
  <dc:identifier>DAEhDyfaYKE</dc:identifier>
</cp:coreProperties>
</file>