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2" r:id="rId4"/>
    <p:sldId id="263" r:id="rId5"/>
    <p:sldId id="269" r:id="rId6"/>
    <p:sldId id="265" r:id="rId7"/>
    <p:sldId id="267" r:id="rId8"/>
    <p:sldId id="268" r:id="rId9"/>
    <p:sldId id="258" r:id="rId10"/>
    <p:sldId id="274" r:id="rId11"/>
    <p:sldId id="275" r:id="rId12"/>
    <p:sldId id="270" r:id="rId13"/>
    <p:sldId id="261" r:id="rId14"/>
    <p:sldId id="264" r:id="rId15"/>
    <p:sldId id="272" r:id="rId16"/>
    <p:sldId id="271" r:id="rId17"/>
    <p:sldId id="260" r:id="rId18"/>
    <p:sldId id="273"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48" autoAdjust="0"/>
    <p:restoredTop sz="86430" autoAdjust="0"/>
  </p:normalViewPr>
  <p:slideViewPr>
    <p:cSldViewPr>
      <p:cViewPr varScale="1">
        <p:scale>
          <a:sx n="94" d="100"/>
          <a:sy n="94" d="100"/>
        </p:scale>
        <p:origin x="-168" y="-96"/>
      </p:cViewPr>
      <p:guideLst>
        <p:guide orient="horz" pos="2160"/>
        <p:guide pos="2880"/>
      </p:guideLst>
    </p:cSldViewPr>
  </p:slideViewPr>
  <p:outlineViewPr>
    <p:cViewPr>
      <p:scale>
        <a:sx n="33" d="100"/>
        <a:sy n="33" d="100"/>
      </p:scale>
      <p:origin x="0" y="61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9499D-5A99-421C-A543-69ED4E08E265}" type="datetimeFigureOut">
              <a:rPr lang="en-US" smtClean="0"/>
              <a:t>5/22/2014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8BD4B4-7682-404E-8BF5-1FF51E618D03}" type="slidenum">
              <a:rPr lang="en-US" smtClean="0"/>
              <a:t>‹#›</a:t>
            </a:fld>
            <a:endParaRPr lang="en-US"/>
          </a:p>
        </p:txBody>
      </p:sp>
    </p:spTree>
    <p:extLst>
      <p:ext uri="{BB962C8B-B14F-4D97-AF65-F5344CB8AC3E}">
        <p14:creationId xmlns:p14="http://schemas.microsoft.com/office/powerpoint/2010/main" val="292561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mkomo.com/cost-per-gigabyt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B88ED9-FBE5-42A1-AE8C-AA584FB3C5F2}" type="slidenum">
              <a:rPr lang="en-US" smtClean="0"/>
              <a:t>3</a:t>
            </a:fld>
            <a:endParaRPr lang="en-US"/>
          </a:p>
        </p:txBody>
      </p:sp>
    </p:spTree>
    <p:extLst>
      <p:ext uri="{BB962C8B-B14F-4D97-AF65-F5344CB8AC3E}">
        <p14:creationId xmlns:p14="http://schemas.microsoft.com/office/powerpoint/2010/main" val="2876248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Big Data,</a:t>
            </a:r>
            <a:r>
              <a:rPr lang="en-US" baseline="0" dirty="0" smtClean="0"/>
              <a:t> great discoveries could be made using correlation. However, in the words of our founder – more data does not </a:t>
            </a:r>
            <a:r>
              <a:rPr lang="en-US" baseline="0" smtClean="0"/>
              <a:t>equal wisdom.</a:t>
            </a:r>
            <a:endParaRPr lang="en-US"/>
          </a:p>
        </p:txBody>
      </p:sp>
      <p:sp>
        <p:nvSpPr>
          <p:cNvPr id="4" name="Slide Number Placeholder 3"/>
          <p:cNvSpPr>
            <a:spLocks noGrp="1"/>
          </p:cNvSpPr>
          <p:nvPr>
            <p:ph type="sldNum" sz="quarter" idx="10"/>
          </p:nvPr>
        </p:nvSpPr>
        <p:spPr/>
        <p:txBody>
          <a:bodyPr/>
          <a:lstStyle/>
          <a:p>
            <a:fld id="{7B8BD4B4-7682-404E-8BF5-1FF51E618D03}" type="slidenum">
              <a:rPr lang="en-US" smtClean="0"/>
              <a:t>19</a:t>
            </a:fld>
            <a:endParaRPr lang="en-US"/>
          </a:p>
        </p:txBody>
      </p:sp>
    </p:spTree>
    <p:extLst>
      <p:ext uri="{BB962C8B-B14F-4D97-AF65-F5344CB8AC3E}">
        <p14:creationId xmlns:p14="http://schemas.microsoft.com/office/powerpoint/2010/main" val="2786315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B88ED9-FBE5-42A1-AE8C-AA584FB3C5F2}" type="slidenum">
              <a:rPr lang="en-US" smtClean="0"/>
              <a:t>4</a:t>
            </a:fld>
            <a:endParaRPr lang="en-US"/>
          </a:p>
        </p:txBody>
      </p:sp>
    </p:spTree>
    <p:extLst>
      <p:ext uri="{BB962C8B-B14F-4D97-AF65-F5344CB8AC3E}">
        <p14:creationId xmlns:p14="http://schemas.microsoft.com/office/powerpoint/2010/main" val="1717744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Volume – 2.5 quintillion</a:t>
            </a:r>
            <a:r>
              <a:rPr lang="en-US" baseline="0" dirty="0" smtClean="0"/>
              <a:t> bytes daily</a:t>
            </a:r>
          </a:p>
          <a:p>
            <a:pPr lvl="0"/>
            <a:r>
              <a:rPr lang="en-US" baseline="0" dirty="0" smtClean="0"/>
              <a:t>Velocity – 1 TB of trading data during each trading day; 100 sensors in cars</a:t>
            </a:r>
          </a:p>
          <a:p>
            <a:pPr lvl="0"/>
            <a:r>
              <a:rPr lang="en-US" baseline="0" dirty="0" smtClean="0"/>
              <a:t>Variety – Video, text, pictures, you tube, twitter, </a:t>
            </a:r>
            <a:r>
              <a:rPr lang="en-US" baseline="0" dirty="0" err="1" smtClean="0"/>
              <a:t>facebook</a:t>
            </a:r>
            <a:r>
              <a:rPr lang="en-US" baseline="0" dirty="0" smtClean="0"/>
              <a:t>, etc.</a:t>
            </a:r>
          </a:p>
          <a:p>
            <a:pPr lvl="0"/>
            <a:r>
              <a:rPr lang="en-US" baseline="0" dirty="0" smtClean="0"/>
              <a:t>Veracity – Uncertainty of Data</a:t>
            </a:r>
            <a:endParaRPr lang="en-US" dirty="0" smtClean="0"/>
          </a:p>
        </p:txBody>
      </p:sp>
      <p:sp>
        <p:nvSpPr>
          <p:cNvPr id="4" name="Slide Number Placeholder 3"/>
          <p:cNvSpPr>
            <a:spLocks noGrp="1"/>
          </p:cNvSpPr>
          <p:nvPr>
            <p:ph type="sldNum" sz="quarter" idx="10"/>
          </p:nvPr>
        </p:nvSpPr>
        <p:spPr/>
        <p:txBody>
          <a:bodyPr/>
          <a:lstStyle/>
          <a:p>
            <a:fld id="{7B8BD4B4-7682-404E-8BF5-1FF51E618D03}" type="slidenum">
              <a:rPr lang="en-US" smtClean="0"/>
              <a:t>5</a:t>
            </a:fld>
            <a:endParaRPr lang="en-US"/>
          </a:p>
        </p:txBody>
      </p:sp>
    </p:spTree>
    <p:extLst>
      <p:ext uri="{BB962C8B-B14F-4D97-AF65-F5344CB8AC3E}">
        <p14:creationId xmlns:p14="http://schemas.microsoft.com/office/powerpoint/2010/main" val="4261716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typical big dataset</a:t>
            </a:r>
            <a:r>
              <a:rPr lang="en-US" baseline="0" dirty="0" smtClean="0"/>
              <a:t> is a collection of facts and measurement, collected for no scientific purpose, using an ad hoc procedure. Riddled with errors and marred with gaps. The data was initially saved for a specific purpose that may make sense in an application, but not in any other way – participant status to use a Vanguard Term.</a:t>
            </a:r>
            <a:endParaRPr lang="en-US" dirty="0"/>
          </a:p>
        </p:txBody>
      </p:sp>
      <p:sp>
        <p:nvSpPr>
          <p:cNvPr id="4" name="Slide Number Placeholder 3"/>
          <p:cNvSpPr>
            <a:spLocks noGrp="1"/>
          </p:cNvSpPr>
          <p:nvPr>
            <p:ph type="sldNum" sz="quarter" idx="10"/>
          </p:nvPr>
        </p:nvSpPr>
        <p:spPr/>
        <p:txBody>
          <a:bodyPr/>
          <a:lstStyle/>
          <a:p>
            <a:fld id="{7B8BD4B4-7682-404E-8BF5-1FF51E618D03}" type="slidenum">
              <a:rPr lang="en-US" smtClean="0"/>
              <a:t>6</a:t>
            </a:fld>
            <a:endParaRPr lang="en-US"/>
          </a:p>
        </p:txBody>
      </p:sp>
    </p:spTree>
    <p:extLst>
      <p:ext uri="{BB962C8B-B14F-4D97-AF65-F5344CB8AC3E}">
        <p14:creationId xmlns:p14="http://schemas.microsoft.com/office/powerpoint/2010/main" val="3165613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Scientists like</a:t>
            </a:r>
            <a:r>
              <a:rPr lang="en-US" baseline="0" dirty="0" smtClean="0"/>
              <a:t> to confirm specific hypotheses, and to gradually assemble what they learned into causal stories and eventually mathematical theories. Typically, big data highlights correlation not causation – for example, looking through data sets you could make a correlation between rates of high-seas piracy and atmospheric temperatures. Do pirates bring global warming?</a:t>
            </a:r>
            <a:endParaRPr lang="en-US" dirty="0" smtClean="0"/>
          </a:p>
          <a:p>
            <a:endParaRPr lang="en-US" dirty="0"/>
          </a:p>
        </p:txBody>
      </p:sp>
      <p:sp>
        <p:nvSpPr>
          <p:cNvPr id="4" name="Slide Number Placeholder 3"/>
          <p:cNvSpPr>
            <a:spLocks noGrp="1"/>
          </p:cNvSpPr>
          <p:nvPr>
            <p:ph type="sldNum" sz="quarter" idx="10"/>
          </p:nvPr>
        </p:nvSpPr>
        <p:spPr/>
        <p:txBody>
          <a:bodyPr/>
          <a:lstStyle/>
          <a:p>
            <a:fld id="{7B8BD4B4-7682-404E-8BF5-1FF51E618D03}" type="slidenum">
              <a:rPr lang="en-US" smtClean="0"/>
              <a:t>7</a:t>
            </a:fld>
            <a:endParaRPr lang="en-US"/>
          </a:p>
        </p:txBody>
      </p:sp>
    </p:spTree>
    <p:extLst>
      <p:ext uri="{BB962C8B-B14F-4D97-AF65-F5344CB8AC3E}">
        <p14:creationId xmlns:p14="http://schemas.microsoft.com/office/powerpoint/2010/main" val="3094071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Major corporations and big governments are often</a:t>
            </a:r>
            <a:r>
              <a:rPr lang="en-US" baseline="0" dirty="0" smtClean="0"/>
              <a:t> the gatekeepers of the most powerful datasets. They care very much how the data is used. Very few people want the IRS to share their tax returns. Authors of books and papers copyright their material, which can make it difficult to aggregate. </a:t>
            </a:r>
            <a:endParaRPr lang="en-US" dirty="0"/>
          </a:p>
        </p:txBody>
      </p:sp>
      <p:sp>
        <p:nvSpPr>
          <p:cNvPr id="4" name="Slide Number Placeholder 3"/>
          <p:cNvSpPr>
            <a:spLocks noGrp="1"/>
          </p:cNvSpPr>
          <p:nvPr>
            <p:ph type="sldNum" sz="quarter" idx="10"/>
          </p:nvPr>
        </p:nvSpPr>
        <p:spPr/>
        <p:txBody>
          <a:bodyPr/>
          <a:lstStyle/>
          <a:p>
            <a:fld id="{7B8BD4B4-7682-404E-8BF5-1FF51E618D03}" type="slidenum">
              <a:rPr lang="en-US" smtClean="0"/>
              <a:t>8</a:t>
            </a:fld>
            <a:endParaRPr lang="en-US"/>
          </a:p>
        </p:txBody>
      </p:sp>
    </p:spTree>
    <p:extLst>
      <p:ext uri="{BB962C8B-B14F-4D97-AF65-F5344CB8AC3E}">
        <p14:creationId xmlns:p14="http://schemas.microsoft.com/office/powerpoint/2010/main" val="340572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 Data was used in the formation of this company. Jack </a:t>
            </a:r>
            <a:r>
              <a:rPr lang="en-US" dirty="0" err="1" smtClean="0"/>
              <a:t>Bogle</a:t>
            </a:r>
            <a:r>
              <a:rPr lang="en-US" dirty="0" smtClean="0"/>
              <a:t> did not go out and say</a:t>
            </a:r>
            <a:endParaRPr lang="en-US" dirty="0"/>
          </a:p>
        </p:txBody>
      </p:sp>
      <p:sp>
        <p:nvSpPr>
          <p:cNvPr id="4" name="Slide Number Placeholder 3"/>
          <p:cNvSpPr>
            <a:spLocks noGrp="1"/>
          </p:cNvSpPr>
          <p:nvPr>
            <p:ph type="sldNum" sz="quarter" idx="10"/>
          </p:nvPr>
        </p:nvSpPr>
        <p:spPr/>
        <p:txBody>
          <a:bodyPr/>
          <a:lstStyle/>
          <a:p>
            <a:fld id="{7B8BD4B4-7682-404E-8BF5-1FF51E618D03}" type="slidenum">
              <a:rPr lang="en-US" smtClean="0"/>
              <a:t>9</a:t>
            </a:fld>
            <a:endParaRPr lang="en-US"/>
          </a:p>
        </p:txBody>
      </p:sp>
    </p:spTree>
    <p:extLst>
      <p:ext uri="{BB962C8B-B14F-4D97-AF65-F5344CB8AC3E}">
        <p14:creationId xmlns:p14="http://schemas.microsoft.com/office/powerpoint/2010/main" val="571200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$100,000</a:t>
            </a:r>
            <a:r>
              <a:rPr lang="en-US" baseline="0" dirty="0" smtClean="0"/>
              <a:t> per gigabyte in 1980 – down to .10 per gigabyte in 2010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a:t>
            </a:r>
            <a:r>
              <a:rPr lang="en-US" sz="1200" u="sng" kern="1200" dirty="0" smtClean="0">
                <a:solidFill>
                  <a:schemeClr val="tx1"/>
                </a:solidFill>
                <a:effectLst/>
                <a:latin typeface="+mn-lt"/>
                <a:ea typeface="+mn-ea"/>
                <a:cs typeface="+mn-cs"/>
                <a:hlinkClick r:id="rId3"/>
              </a:rPr>
              <a:t>http://www.mkomo.com/cost-per-gigabyte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B8BD4B4-7682-404E-8BF5-1FF51E618D03}" type="slidenum">
              <a:rPr lang="en-US" smtClean="0"/>
              <a:t>11</a:t>
            </a:fld>
            <a:endParaRPr lang="en-US"/>
          </a:p>
        </p:txBody>
      </p:sp>
    </p:spTree>
    <p:extLst>
      <p:ext uri="{BB962C8B-B14F-4D97-AF65-F5344CB8AC3E}">
        <p14:creationId xmlns:p14="http://schemas.microsoft.com/office/powerpoint/2010/main" val="2329296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has scanned 30 million books – about 1 in 4 ever written.</a:t>
            </a:r>
            <a:r>
              <a:rPr lang="en-US" baseline="0" dirty="0" smtClean="0"/>
              <a:t>  Two authors came up with a way to harness all of that information that does not violate the copyright and gives some insight how our language has changed over time.</a:t>
            </a:r>
            <a:endParaRPr lang="en-US" dirty="0"/>
          </a:p>
        </p:txBody>
      </p:sp>
      <p:sp>
        <p:nvSpPr>
          <p:cNvPr id="4" name="Slide Number Placeholder 3"/>
          <p:cNvSpPr>
            <a:spLocks noGrp="1"/>
          </p:cNvSpPr>
          <p:nvPr>
            <p:ph type="sldNum" sz="quarter" idx="10"/>
          </p:nvPr>
        </p:nvSpPr>
        <p:spPr/>
        <p:txBody>
          <a:bodyPr/>
          <a:lstStyle/>
          <a:p>
            <a:fld id="{7B8BD4B4-7682-404E-8BF5-1FF51E618D03}" type="slidenum">
              <a:rPr lang="en-US" smtClean="0"/>
              <a:t>15</a:t>
            </a:fld>
            <a:endParaRPr lang="en-US"/>
          </a:p>
        </p:txBody>
      </p:sp>
    </p:spTree>
    <p:extLst>
      <p:ext uri="{BB962C8B-B14F-4D97-AF65-F5344CB8AC3E}">
        <p14:creationId xmlns:p14="http://schemas.microsoft.com/office/powerpoint/2010/main" val="2433123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D0073C-5C20-40DE-A105-50AD35A8F8F0}" type="datetimeFigureOut">
              <a:rPr lang="en-US" smtClean="0"/>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C1798-D344-485E-98F9-A1B1C5B3F161}" type="slidenum">
              <a:rPr lang="en-US" smtClean="0"/>
              <a:t>‹#›</a:t>
            </a:fld>
            <a:endParaRPr lang="en-US"/>
          </a:p>
        </p:txBody>
      </p:sp>
    </p:spTree>
    <p:extLst>
      <p:ext uri="{BB962C8B-B14F-4D97-AF65-F5344CB8AC3E}">
        <p14:creationId xmlns:p14="http://schemas.microsoft.com/office/powerpoint/2010/main" val="1020786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D0073C-5C20-40DE-A105-50AD35A8F8F0}" type="datetimeFigureOut">
              <a:rPr lang="en-US" smtClean="0"/>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C1798-D344-485E-98F9-A1B1C5B3F161}" type="slidenum">
              <a:rPr lang="en-US" smtClean="0"/>
              <a:t>‹#›</a:t>
            </a:fld>
            <a:endParaRPr lang="en-US"/>
          </a:p>
        </p:txBody>
      </p:sp>
    </p:spTree>
    <p:extLst>
      <p:ext uri="{BB962C8B-B14F-4D97-AF65-F5344CB8AC3E}">
        <p14:creationId xmlns:p14="http://schemas.microsoft.com/office/powerpoint/2010/main" val="2859007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D0073C-5C20-40DE-A105-50AD35A8F8F0}" type="datetimeFigureOut">
              <a:rPr lang="en-US" smtClean="0"/>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C1798-D344-485E-98F9-A1B1C5B3F161}" type="slidenum">
              <a:rPr lang="en-US" smtClean="0"/>
              <a:t>‹#›</a:t>
            </a:fld>
            <a:endParaRPr lang="en-US"/>
          </a:p>
        </p:txBody>
      </p:sp>
    </p:spTree>
    <p:extLst>
      <p:ext uri="{BB962C8B-B14F-4D97-AF65-F5344CB8AC3E}">
        <p14:creationId xmlns:p14="http://schemas.microsoft.com/office/powerpoint/2010/main" val="778916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D0073C-5C20-40DE-A105-50AD35A8F8F0}" type="datetimeFigureOut">
              <a:rPr lang="en-US" smtClean="0"/>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C1798-D344-485E-98F9-A1B1C5B3F161}" type="slidenum">
              <a:rPr lang="en-US" smtClean="0"/>
              <a:t>‹#›</a:t>
            </a:fld>
            <a:endParaRPr lang="en-US"/>
          </a:p>
        </p:txBody>
      </p:sp>
    </p:spTree>
    <p:extLst>
      <p:ext uri="{BB962C8B-B14F-4D97-AF65-F5344CB8AC3E}">
        <p14:creationId xmlns:p14="http://schemas.microsoft.com/office/powerpoint/2010/main" val="2496844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D0073C-5C20-40DE-A105-50AD35A8F8F0}" type="datetimeFigureOut">
              <a:rPr lang="en-US" smtClean="0"/>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C1798-D344-485E-98F9-A1B1C5B3F161}" type="slidenum">
              <a:rPr lang="en-US" smtClean="0"/>
              <a:t>‹#›</a:t>
            </a:fld>
            <a:endParaRPr lang="en-US"/>
          </a:p>
        </p:txBody>
      </p:sp>
    </p:spTree>
    <p:extLst>
      <p:ext uri="{BB962C8B-B14F-4D97-AF65-F5344CB8AC3E}">
        <p14:creationId xmlns:p14="http://schemas.microsoft.com/office/powerpoint/2010/main" val="1289763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D0073C-5C20-40DE-A105-50AD35A8F8F0}" type="datetimeFigureOut">
              <a:rPr lang="en-US" smtClean="0"/>
              <a:t>5/22/2014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C1798-D344-485E-98F9-A1B1C5B3F161}" type="slidenum">
              <a:rPr lang="en-US" smtClean="0"/>
              <a:t>‹#›</a:t>
            </a:fld>
            <a:endParaRPr lang="en-US"/>
          </a:p>
        </p:txBody>
      </p:sp>
    </p:spTree>
    <p:extLst>
      <p:ext uri="{BB962C8B-B14F-4D97-AF65-F5344CB8AC3E}">
        <p14:creationId xmlns:p14="http://schemas.microsoft.com/office/powerpoint/2010/main" val="2717167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D0073C-5C20-40DE-A105-50AD35A8F8F0}" type="datetimeFigureOut">
              <a:rPr lang="en-US" smtClean="0"/>
              <a:t>5/22/2014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5C1798-D344-485E-98F9-A1B1C5B3F161}" type="slidenum">
              <a:rPr lang="en-US" smtClean="0"/>
              <a:t>‹#›</a:t>
            </a:fld>
            <a:endParaRPr lang="en-US"/>
          </a:p>
        </p:txBody>
      </p:sp>
    </p:spTree>
    <p:extLst>
      <p:ext uri="{BB962C8B-B14F-4D97-AF65-F5344CB8AC3E}">
        <p14:creationId xmlns:p14="http://schemas.microsoft.com/office/powerpoint/2010/main" val="324424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D0073C-5C20-40DE-A105-50AD35A8F8F0}" type="datetimeFigureOut">
              <a:rPr lang="en-US" smtClean="0"/>
              <a:t>5/22/2014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5C1798-D344-485E-98F9-A1B1C5B3F161}" type="slidenum">
              <a:rPr lang="en-US" smtClean="0"/>
              <a:t>‹#›</a:t>
            </a:fld>
            <a:endParaRPr lang="en-US"/>
          </a:p>
        </p:txBody>
      </p:sp>
    </p:spTree>
    <p:extLst>
      <p:ext uri="{BB962C8B-B14F-4D97-AF65-F5344CB8AC3E}">
        <p14:creationId xmlns:p14="http://schemas.microsoft.com/office/powerpoint/2010/main" val="123849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0073C-5C20-40DE-A105-50AD35A8F8F0}" type="datetimeFigureOut">
              <a:rPr lang="en-US" smtClean="0"/>
              <a:t>5/22/2014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5C1798-D344-485E-98F9-A1B1C5B3F161}" type="slidenum">
              <a:rPr lang="en-US" smtClean="0"/>
              <a:t>‹#›</a:t>
            </a:fld>
            <a:endParaRPr lang="en-US"/>
          </a:p>
        </p:txBody>
      </p:sp>
    </p:spTree>
    <p:extLst>
      <p:ext uri="{BB962C8B-B14F-4D97-AF65-F5344CB8AC3E}">
        <p14:creationId xmlns:p14="http://schemas.microsoft.com/office/powerpoint/2010/main" val="205556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D0073C-5C20-40DE-A105-50AD35A8F8F0}" type="datetimeFigureOut">
              <a:rPr lang="en-US" smtClean="0"/>
              <a:t>5/22/2014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C1798-D344-485E-98F9-A1B1C5B3F161}" type="slidenum">
              <a:rPr lang="en-US" smtClean="0"/>
              <a:t>‹#›</a:t>
            </a:fld>
            <a:endParaRPr lang="en-US"/>
          </a:p>
        </p:txBody>
      </p:sp>
    </p:spTree>
    <p:extLst>
      <p:ext uri="{BB962C8B-B14F-4D97-AF65-F5344CB8AC3E}">
        <p14:creationId xmlns:p14="http://schemas.microsoft.com/office/powerpoint/2010/main" val="2709290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D0073C-5C20-40DE-A105-50AD35A8F8F0}" type="datetimeFigureOut">
              <a:rPr lang="en-US" smtClean="0"/>
              <a:t>5/22/2014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C1798-D344-485E-98F9-A1B1C5B3F161}" type="slidenum">
              <a:rPr lang="en-US" smtClean="0"/>
              <a:t>‹#›</a:t>
            </a:fld>
            <a:endParaRPr lang="en-US"/>
          </a:p>
        </p:txBody>
      </p:sp>
    </p:spTree>
    <p:extLst>
      <p:ext uri="{BB962C8B-B14F-4D97-AF65-F5344CB8AC3E}">
        <p14:creationId xmlns:p14="http://schemas.microsoft.com/office/powerpoint/2010/main" val="4721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D0073C-5C20-40DE-A105-50AD35A8F8F0}" type="datetimeFigureOut">
              <a:rPr lang="en-US" smtClean="0"/>
              <a:t>5/22/2014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C1798-D344-485E-98F9-A1B1C5B3F161}" type="slidenum">
              <a:rPr lang="en-US" smtClean="0"/>
              <a:t>‹#›</a:t>
            </a:fld>
            <a:endParaRPr lang="en-US"/>
          </a:p>
        </p:txBody>
      </p:sp>
    </p:spTree>
    <p:extLst>
      <p:ext uri="{BB962C8B-B14F-4D97-AF65-F5344CB8AC3E}">
        <p14:creationId xmlns:p14="http://schemas.microsoft.com/office/powerpoint/2010/main" val="1979352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ooks.google.com/ngram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Target </a:t>
            </a:r>
            <a:r>
              <a:rPr lang="en-US" dirty="0" err="1" smtClean="0"/>
              <a:t>Intoduction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1636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Speed Slowdown</a:t>
            </a:r>
            <a:endParaRPr lang="en-US" dirty="0"/>
          </a:p>
        </p:txBody>
      </p:sp>
      <p:pic>
        <p:nvPicPr>
          <p:cNvPr id="4" name="Content Placeholder 3" descr="Clock Speed Timelin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4673" y="1600200"/>
            <a:ext cx="7214653" cy="4525963"/>
          </a:xfrm>
          <a:prstGeom prst="rect">
            <a:avLst/>
          </a:prstGeom>
          <a:noFill/>
          <a:ln>
            <a:noFill/>
          </a:ln>
        </p:spPr>
      </p:pic>
    </p:spTree>
    <p:extLst>
      <p:ext uri="{BB962C8B-B14F-4D97-AF65-F5344CB8AC3E}">
        <p14:creationId xmlns:p14="http://schemas.microsoft.com/office/powerpoint/2010/main" val="1885139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Costs Continue to Fall</a:t>
            </a:r>
            <a:endParaRPr lang="en-US" dirty="0"/>
          </a:p>
        </p:txBody>
      </p:sp>
      <p:pic>
        <p:nvPicPr>
          <p:cNvPr id="4" name="Content Placeholder 3" descr="http://www.mkomo.com/assets/hd-cost-graph.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746999"/>
            <a:ext cx="8229600" cy="4232365"/>
          </a:xfrm>
          <a:prstGeom prst="rect">
            <a:avLst/>
          </a:prstGeom>
          <a:noFill/>
          <a:ln>
            <a:noFill/>
          </a:ln>
        </p:spPr>
      </p:pic>
    </p:spTree>
    <p:extLst>
      <p:ext uri="{BB962C8B-B14F-4D97-AF65-F5344CB8AC3E}">
        <p14:creationId xmlns:p14="http://schemas.microsoft.com/office/powerpoint/2010/main" val="3100835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
            <a:r>
              <a:rPr lang="en-US" baseline="0" dirty="0" smtClean="0"/>
              <a:t>at has changed?</a:t>
            </a:r>
            <a:endParaRPr lang="en-US" dirty="0"/>
          </a:p>
        </p:txBody>
      </p:sp>
      <p:sp>
        <p:nvSpPr>
          <p:cNvPr id="3" name="Content Placeholder 2"/>
          <p:cNvSpPr>
            <a:spLocks noGrp="1"/>
          </p:cNvSpPr>
          <p:nvPr>
            <p:ph idx="1"/>
          </p:nvPr>
        </p:nvSpPr>
        <p:spPr/>
        <p:txBody>
          <a:bodyPr>
            <a:normAutofit lnSpcReduction="10000"/>
          </a:bodyPr>
          <a:lstStyle/>
          <a:p>
            <a:r>
              <a:rPr lang="en-US" dirty="0" smtClean="0"/>
              <a:t>2002 </a:t>
            </a:r>
            <a:r>
              <a:rPr lang="en-US" dirty="0" smtClean="0">
                <a:effectLst/>
              </a:rPr>
              <a:t>Doug Cutting and Mike </a:t>
            </a:r>
            <a:r>
              <a:rPr lang="en-US" dirty="0" err="1" smtClean="0">
                <a:effectLst/>
              </a:rPr>
              <a:t>Cafarella</a:t>
            </a:r>
            <a:r>
              <a:rPr lang="en-US" dirty="0" smtClean="0">
                <a:effectLst/>
              </a:rPr>
              <a:t> started building a Web crawler and searcher, called </a:t>
            </a:r>
            <a:r>
              <a:rPr lang="en-US" dirty="0" err="1" smtClean="0">
                <a:effectLst/>
              </a:rPr>
              <a:t>Nutch</a:t>
            </a:r>
            <a:r>
              <a:rPr lang="en-US" dirty="0" smtClean="0">
                <a:effectLst/>
              </a:rPr>
              <a:t>, that they wanted to scale up to crawl and search the entire Web (several billion pages at the time).</a:t>
            </a:r>
          </a:p>
          <a:p>
            <a:r>
              <a:rPr lang="en-US" dirty="0" smtClean="0">
                <a:effectLst/>
              </a:rPr>
              <a:t>it wasn't until 2003, when Google published papers on its data processing infrastructure that solved the same problems, that "the route became clear," as Cutting put it.</a:t>
            </a:r>
          </a:p>
        </p:txBody>
      </p:sp>
    </p:spTree>
    <p:extLst>
      <p:ext uri="{BB962C8B-B14F-4D97-AF65-F5344CB8AC3E}">
        <p14:creationId xmlns:p14="http://schemas.microsoft.com/office/powerpoint/2010/main" val="2376228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effectLst/>
              </a:rPr>
              <a:t>two principal parts: </a:t>
            </a:r>
          </a:p>
          <a:p>
            <a:pPr lvl="1"/>
            <a:r>
              <a:rPr lang="en-US" dirty="0" smtClean="0">
                <a:effectLst/>
              </a:rPr>
              <a:t>the Hadoop Distributed File System (HDFS)</a:t>
            </a:r>
          </a:p>
          <a:p>
            <a:pPr lvl="2"/>
            <a:r>
              <a:rPr lang="en-US" dirty="0" smtClean="0">
                <a:effectLst/>
              </a:rPr>
              <a:t>HDFS makes it easy to store large files. It optimizes for transfer speed over latency, which is what you want when you are writing files with billions of records (Web pages, in the original use case). You don't need to alter the files once they are written, because the next crawl will rewrite the whole file anew (no update)</a:t>
            </a:r>
          </a:p>
          <a:p>
            <a:pPr lvl="1"/>
            <a:r>
              <a:rPr lang="en-US" dirty="0" smtClean="0">
                <a:effectLst/>
              </a:rPr>
              <a:t> </a:t>
            </a:r>
            <a:r>
              <a:rPr lang="en-US" dirty="0" err="1" smtClean="0">
                <a:effectLst/>
              </a:rPr>
              <a:t>MapReduce</a:t>
            </a:r>
            <a:r>
              <a:rPr lang="en-US" dirty="0" smtClean="0">
                <a:effectLst/>
              </a:rPr>
              <a:t>. </a:t>
            </a:r>
          </a:p>
          <a:p>
            <a:pPr lvl="2"/>
            <a:r>
              <a:rPr lang="en-US" dirty="0" err="1" smtClean="0">
                <a:effectLst/>
              </a:rPr>
              <a:t>MapReduce</a:t>
            </a:r>
            <a:r>
              <a:rPr lang="en-US" dirty="0" smtClean="0">
                <a:effectLst/>
              </a:rPr>
              <a:t> enables you to operate on the contents of a file in parallel by having an independent process read each chunk (or "block") of the file.</a:t>
            </a:r>
          </a:p>
          <a:p>
            <a:pPr lvl="1"/>
            <a:r>
              <a:rPr lang="en-US" dirty="0" smtClean="0">
                <a:effectLst/>
              </a:rPr>
              <a:t>With HDFS and </a:t>
            </a:r>
            <a:r>
              <a:rPr lang="en-US" dirty="0" err="1" smtClean="0">
                <a:effectLst/>
              </a:rPr>
              <a:t>MapReduce</a:t>
            </a:r>
            <a:r>
              <a:rPr lang="en-US" dirty="0" smtClean="0">
                <a:effectLst/>
              </a:rPr>
              <a:t>, the speed of analysis scales to the size of the cluster: A well-written job can run twice as fast on a cluster that is twice as big.</a:t>
            </a:r>
            <a:endParaRPr lang="en-US" dirty="0"/>
          </a:p>
        </p:txBody>
      </p:sp>
    </p:spTree>
    <p:extLst>
      <p:ext uri="{BB962C8B-B14F-4D97-AF65-F5344CB8AC3E}">
        <p14:creationId xmlns:p14="http://schemas.microsoft.com/office/powerpoint/2010/main" val="2189779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2.5 </a:t>
            </a:r>
            <a:r>
              <a:rPr lang="en-US" dirty="0"/>
              <a:t>billion content items shared per day (status updates + wall posts + photos + videos + comments)</a:t>
            </a:r>
          </a:p>
          <a:p>
            <a:r>
              <a:rPr lang="en-US" dirty="0" smtClean="0"/>
              <a:t>2.7 </a:t>
            </a:r>
            <a:r>
              <a:rPr lang="en-US" dirty="0"/>
              <a:t>billion Likes per day</a:t>
            </a:r>
          </a:p>
          <a:p>
            <a:r>
              <a:rPr lang="en-US" dirty="0" smtClean="0"/>
              <a:t>300 </a:t>
            </a:r>
            <a:r>
              <a:rPr lang="en-US" dirty="0"/>
              <a:t>million photos uploaded per day</a:t>
            </a:r>
          </a:p>
          <a:p>
            <a:r>
              <a:rPr lang="en-US" dirty="0" smtClean="0"/>
              <a:t>100</a:t>
            </a:r>
            <a:r>
              <a:rPr lang="en-US" dirty="0"/>
              <a:t>+ petabytes of disk space in one of FB’s largest </a:t>
            </a:r>
            <a:r>
              <a:rPr lang="en-US" dirty="0" smtClean="0"/>
              <a:t>Hadoop </a:t>
            </a:r>
            <a:r>
              <a:rPr lang="en-US" dirty="0"/>
              <a:t>(HDFS) clusters</a:t>
            </a:r>
          </a:p>
          <a:p>
            <a:r>
              <a:rPr lang="en-US" dirty="0" smtClean="0"/>
              <a:t>105 </a:t>
            </a:r>
            <a:r>
              <a:rPr lang="en-US" dirty="0"/>
              <a:t>terabytes of data scanned via Hive, Facebook’s </a:t>
            </a:r>
            <a:r>
              <a:rPr lang="en-US" dirty="0" smtClean="0"/>
              <a:t>Hadoop </a:t>
            </a:r>
            <a:r>
              <a:rPr lang="en-US" dirty="0"/>
              <a:t>query language, every 30 minutes</a:t>
            </a:r>
          </a:p>
          <a:p>
            <a:r>
              <a:rPr lang="en-US" dirty="0" smtClean="0"/>
              <a:t>70,000 </a:t>
            </a:r>
            <a:r>
              <a:rPr lang="en-US" dirty="0"/>
              <a:t>queries executed on these databases per day</a:t>
            </a:r>
          </a:p>
          <a:p>
            <a:r>
              <a:rPr lang="en-US" dirty="0" smtClean="0"/>
              <a:t>500+terabytes </a:t>
            </a:r>
            <a:r>
              <a:rPr lang="en-US" dirty="0"/>
              <a:t>of new data ingested into the databases every day</a:t>
            </a:r>
          </a:p>
          <a:p>
            <a:endParaRPr lang="en-US" dirty="0"/>
          </a:p>
        </p:txBody>
      </p:sp>
    </p:spTree>
    <p:extLst>
      <p:ext uri="{BB962C8B-B14F-4D97-AF65-F5344CB8AC3E}">
        <p14:creationId xmlns:p14="http://schemas.microsoft.com/office/powerpoint/2010/main" val="331098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Books Project</a:t>
            </a:r>
            <a:endParaRPr lang="en-US" dirty="0"/>
          </a:p>
        </p:txBody>
      </p:sp>
      <p:sp>
        <p:nvSpPr>
          <p:cNvPr id="3" name="Content Placeholder 2"/>
          <p:cNvSpPr>
            <a:spLocks noGrp="1"/>
          </p:cNvSpPr>
          <p:nvPr>
            <p:ph idx="1"/>
          </p:nvPr>
        </p:nvSpPr>
        <p:spPr/>
        <p:txBody>
          <a:bodyPr/>
          <a:lstStyle/>
          <a:p>
            <a:r>
              <a:rPr lang="en-US" dirty="0" smtClean="0">
                <a:hlinkClick r:id="rId3"/>
              </a:rPr>
              <a:t>http://books.google.com/ngrams</a:t>
            </a:r>
            <a:endParaRPr lang="en-US" dirty="0"/>
          </a:p>
        </p:txBody>
      </p:sp>
    </p:spTree>
    <p:extLst>
      <p:ext uri="{BB962C8B-B14F-4D97-AF65-F5344CB8AC3E}">
        <p14:creationId xmlns:p14="http://schemas.microsoft.com/office/powerpoint/2010/main" val="4210902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Big Data</a:t>
            </a:r>
            <a:endParaRPr lang="en-US"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en-US" b="1" dirty="0"/>
              <a:t>Healthcare:</a:t>
            </a:r>
            <a:r>
              <a:rPr lang="en-US" dirty="0"/>
              <a:t> 20% decrease in patient mortality by analyzing streaming patient </a:t>
            </a:r>
            <a:r>
              <a:rPr lang="en-US" dirty="0" smtClean="0"/>
              <a:t>data</a:t>
            </a:r>
          </a:p>
          <a:p>
            <a:pPr>
              <a:lnSpc>
                <a:spcPct val="150000"/>
              </a:lnSpc>
            </a:pPr>
            <a:r>
              <a:rPr lang="en-US" dirty="0"/>
              <a:t>The cost to sequence a genome has dropped </a:t>
            </a:r>
            <a:r>
              <a:rPr lang="en-US" dirty="0" smtClean="0"/>
              <a:t>dramatically thanks to Big Data processing - </a:t>
            </a:r>
            <a:r>
              <a:rPr lang="en-US" dirty="0"/>
              <a:t>from $95 million in 2001 to $5,700 in 2013. </a:t>
            </a:r>
            <a:endParaRPr lang="en-US" dirty="0"/>
          </a:p>
          <a:p>
            <a:pPr>
              <a:lnSpc>
                <a:spcPct val="150000"/>
              </a:lnSpc>
            </a:pPr>
            <a:r>
              <a:rPr lang="en-US" b="1" dirty="0"/>
              <a:t>Telco:</a:t>
            </a:r>
            <a:r>
              <a:rPr lang="en-US" dirty="0"/>
              <a:t> 92% decrease in processing time by analyzing networking and call data</a:t>
            </a:r>
          </a:p>
          <a:p>
            <a:pPr>
              <a:lnSpc>
                <a:spcPct val="150000"/>
              </a:lnSpc>
            </a:pPr>
            <a:r>
              <a:rPr lang="en-US" b="1" dirty="0"/>
              <a:t>Utilities: </a:t>
            </a:r>
            <a:r>
              <a:rPr lang="en-US" dirty="0"/>
              <a:t>99% improved accuracy in placing power generation resources by analyzing 2.8 petabytes of untapped data</a:t>
            </a:r>
          </a:p>
          <a:p>
            <a:pPr>
              <a:lnSpc>
                <a:spcPct val="150000"/>
              </a:lnSpc>
            </a:pPr>
            <a:r>
              <a:rPr lang="en-US" b="1" dirty="0"/>
              <a:t>Banking:</a:t>
            </a:r>
            <a:r>
              <a:rPr lang="en-US" dirty="0"/>
              <a:t> Payment fraud detection and </a:t>
            </a:r>
            <a:r>
              <a:rPr lang="en-US" dirty="0" smtClean="0"/>
              <a:t>investigation</a:t>
            </a:r>
          </a:p>
        </p:txBody>
      </p:sp>
    </p:spTree>
    <p:extLst>
      <p:ext uri="{BB962C8B-B14F-4D97-AF65-F5344CB8AC3E}">
        <p14:creationId xmlns:p14="http://schemas.microsoft.com/office/powerpoint/2010/main" val="239995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Privacy – What We Know About</a:t>
            </a:r>
            <a:endParaRPr lang="en-US" dirty="0"/>
          </a:p>
        </p:txBody>
      </p:sp>
      <p:sp>
        <p:nvSpPr>
          <p:cNvPr id="3" name="Content Placeholder 2"/>
          <p:cNvSpPr>
            <a:spLocks noGrp="1"/>
          </p:cNvSpPr>
          <p:nvPr>
            <p:ph idx="1"/>
          </p:nvPr>
        </p:nvSpPr>
        <p:spPr/>
        <p:txBody>
          <a:bodyPr/>
          <a:lstStyle/>
          <a:p>
            <a:pPr lvl="1"/>
            <a:r>
              <a:rPr lang="en-US" dirty="0" smtClean="0"/>
              <a:t>New York City – Domain Awareness System</a:t>
            </a:r>
          </a:p>
          <a:p>
            <a:pPr lvl="2"/>
            <a:r>
              <a:rPr lang="en-US" dirty="0" smtClean="0"/>
              <a:t>Joint Venture with Microsoft </a:t>
            </a:r>
          </a:p>
          <a:p>
            <a:pPr lvl="2"/>
            <a:r>
              <a:rPr lang="en-US" dirty="0" smtClean="0"/>
              <a:t>Installed over 3000 cameras throughout Manhattan (roughly 88 cameras per square mile)</a:t>
            </a:r>
          </a:p>
          <a:p>
            <a:pPr lvl="2"/>
            <a:r>
              <a:rPr lang="en-US" dirty="0" smtClean="0"/>
              <a:t>Records and stores license plate numbers</a:t>
            </a:r>
          </a:p>
          <a:p>
            <a:pPr lvl="2"/>
            <a:r>
              <a:rPr lang="en-US" dirty="0" smtClean="0"/>
              <a:t>Cameras identify shapes and sizes </a:t>
            </a:r>
          </a:p>
          <a:p>
            <a:pPr lvl="2"/>
            <a:r>
              <a:rPr lang="en-US" dirty="0" smtClean="0"/>
              <a:t>Can </a:t>
            </a:r>
            <a:r>
              <a:rPr lang="en-US" dirty="0"/>
              <a:t>track people within seconds using descriptions such as "someone wearing a red shirt</a:t>
            </a:r>
            <a:r>
              <a:rPr lang="en-US" dirty="0" smtClean="0"/>
              <a:t>".</a:t>
            </a:r>
          </a:p>
          <a:p>
            <a:pPr lvl="2"/>
            <a:r>
              <a:rPr lang="en-US" dirty="0" smtClean="0"/>
              <a:t>Can transmit to officers on the scene video 30 seconds before the 911 call was received.</a:t>
            </a:r>
          </a:p>
          <a:p>
            <a:pPr lvl="2"/>
            <a:endParaRPr lang="en-US" dirty="0" smtClean="0"/>
          </a:p>
        </p:txBody>
      </p:sp>
    </p:spTree>
    <p:extLst>
      <p:ext uri="{BB962C8B-B14F-4D97-AF65-F5344CB8AC3E}">
        <p14:creationId xmlns:p14="http://schemas.microsoft.com/office/powerpoint/2010/main" val="1469236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Privacy – What We Don’t Know</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Prism (Edward Snowden)</a:t>
            </a:r>
          </a:p>
          <a:p>
            <a:pPr lvl="2"/>
            <a:r>
              <a:rPr lang="en-US" dirty="0" smtClean="0"/>
              <a:t>NSA collects phone records from Verizon and AT&amp;T on a daily basis.</a:t>
            </a:r>
          </a:p>
          <a:p>
            <a:pPr lvl="2"/>
            <a:r>
              <a:rPr lang="en-US" dirty="0" smtClean="0"/>
              <a:t>NSA reportedly has direct access to the data at</a:t>
            </a:r>
          </a:p>
          <a:p>
            <a:pPr lvl="3"/>
            <a:r>
              <a:rPr lang="en-US" dirty="0" smtClean="0"/>
              <a:t>Microsoft</a:t>
            </a:r>
          </a:p>
          <a:p>
            <a:pPr lvl="3"/>
            <a:r>
              <a:rPr lang="en-US" dirty="0" smtClean="0"/>
              <a:t>Yahoo</a:t>
            </a:r>
          </a:p>
          <a:p>
            <a:pPr lvl="3"/>
            <a:r>
              <a:rPr lang="en-US" dirty="0" smtClean="0"/>
              <a:t>Google</a:t>
            </a:r>
          </a:p>
          <a:p>
            <a:pPr lvl="3"/>
            <a:r>
              <a:rPr lang="en-US" dirty="0" smtClean="0"/>
              <a:t>Facebook</a:t>
            </a:r>
          </a:p>
          <a:p>
            <a:pPr lvl="3"/>
            <a:r>
              <a:rPr lang="en-US" dirty="0" err="1" smtClean="0"/>
              <a:t>PalTalk</a:t>
            </a:r>
            <a:endParaRPr lang="en-US" dirty="0" smtClean="0"/>
          </a:p>
          <a:p>
            <a:pPr lvl="3"/>
            <a:r>
              <a:rPr lang="en-US" dirty="0" smtClean="0"/>
              <a:t>Skype</a:t>
            </a:r>
          </a:p>
          <a:p>
            <a:pPr lvl="3"/>
            <a:r>
              <a:rPr lang="en-US" dirty="0" smtClean="0"/>
              <a:t>AOL </a:t>
            </a:r>
          </a:p>
          <a:p>
            <a:pPr lvl="3"/>
            <a:r>
              <a:rPr lang="en-US" dirty="0" smtClean="0"/>
              <a:t>Apple </a:t>
            </a:r>
          </a:p>
          <a:p>
            <a:pPr marL="1371600" lvl="3" indent="0">
              <a:buNone/>
            </a:pPr>
            <a:endParaRPr lang="en-US" dirty="0" smtClean="0"/>
          </a:p>
        </p:txBody>
      </p:sp>
    </p:spTree>
    <p:extLst>
      <p:ext uri="{BB962C8B-B14F-4D97-AF65-F5344CB8AC3E}">
        <p14:creationId xmlns:p14="http://schemas.microsoft.com/office/powerpoint/2010/main" val="16160153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“With great power comes great responsibility…”</a:t>
            </a:r>
          </a:p>
          <a:p>
            <a:pPr marL="0" indent="0">
              <a:buNone/>
            </a:pPr>
            <a:r>
              <a:rPr lang="en-US" dirty="0" smtClean="0"/>
              <a:t>-Voltaire</a:t>
            </a:r>
            <a:endParaRPr lang="en-US" dirty="0"/>
          </a:p>
        </p:txBody>
      </p:sp>
    </p:spTree>
    <p:extLst>
      <p:ext uri="{BB962C8B-B14F-4D97-AF65-F5344CB8AC3E}">
        <p14:creationId xmlns:p14="http://schemas.microsoft.com/office/powerpoint/2010/main" val="449357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topic</a:t>
            </a:r>
            <a:endParaRPr lang="en-US" dirty="0"/>
          </a:p>
        </p:txBody>
      </p:sp>
      <p:sp>
        <p:nvSpPr>
          <p:cNvPr id="3" name="Content Placeholder 2"/>
          <p:cNvSpPr>
            <a:spLocks noGrp="1"/>
          </p:cNvSpPr>
          <p:nvPr>
            <p:ph idx="1"/>
          </p:nvPr>
        </p:nvSpPr>
        <p:spPr/>
        <p:txBody>
          <a:bodyPr/>
          <a:lstStyle/>
          <a:p>
            <a:pPr lvl="2"/>
            <a:r>
              <a:rPr lang="en-US" dirty="0" smtClean="0"/>
              <a:t>What</a:t>
            </a:r>
            <a:r>
              <a:rPr lang="en-US" baseline="0" dirty="0" smtClean="0"/>
              <a:t> Big Data Is</a:t>
            </a:r>
            <a:endParaRPr lang="en-US" dirty="0" smtClean="0"/>
          </a:p>
          <a:p>
            <a:pPr lvl="2"/>
            <a:r>
              <a:rPr lang="en-US" dirty="0" smtClean="0"/>
              <a:t>Is Big Data just Hype</a:t>
            </a:r>
          </a:p>
          <a:p>
            <a:pPr lvl="2"/>
            <a:r>
              <a:rPr lang="en-US" dirty="0" smtClean="0"/>
              <a:t>Some uses of Big Data</a:t>
            </a:r>
          </a:p>
          <a:p>
            <a:pPr lvl="2"/>
            <a:r>
              <a:rPr lang="en-US" dirty="0" smtClean="0"/>
              <a:t>The Challenges of Big Data</a:t>
            </a:r>
          </a:p>
          <a:p>
            <a:pPr lvl="2"/>
            <a:r>
              <a:rPr lang="en-US" dirty="0" smtClean="0"/>
              <a:t>Privacy</a:t>
            </a:r>
          </a:p>
          <a:p>
            <a:pPr lvl="2"/>
            <a:endParaRPr lang="en-US" dirty="0"/>
          </a:p>
        </p:txBody>
      </p:sp>
    </p:spTree>
    <p:extLst>
      <p:ext uri="{BB962C8B-B14F-4D97-AF65-F5344CB8AC3E}">
        <p14:creationId xmlns:p14="http://schemas.microsoft.com/office/powerpoint/2010/main" val="3100796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marL="109728" indent="0">
              <a:lnSpc>
                <a:spcPct val="150000"/>
              </a:lnSpc>
              <a:buNone/>
            </a:pPr>
            <a:r>
              <a:rPr lang="en-US" dirty="0" smtClean="0"/>
              <a:t>A) Number of Wings Bob and Doug have eaten this year at </a:t>
            </a:r>
            <a:r>
              <a:rPr lang="en-US" dirty="0" err="1" smtClean="0"/>
              <a:t>Wegman’s</a:t>
            </a:r>
            <a:r>
              <a:rPr lang="en-US" dirty="0" smtClean="0"/>
              <a:t>.</a:t>
            </a:r>
          </a:p>
          <a:p>
            <a:pPr marL="109728" indent="0">
              <a:lnSpc>
                <a:spcPct val="150000"/>
              </a:lnSpc>
              <a:buNone/>
            </a:pPr>
            <a:r>
              <a:rPr lang="en-US" dirty="0" smtClean="0"/>
              <a:t>B) Number of times the phrase “right sourcing” has been used this year within Vanguard</a:t>
            </a:r>
          </a:p>
          <a:p>
            <a:pPr marL="109728" indent="0">
              <a:lnSpc>
                <a:spcPct val="150000"/>
              </a:lnSpc>
              <a:buNone/>
            </a:pPr>
            <a:r>
              <a:rPr lang="en-US" dirty="0" smtClean="0"/>
              <a:t>C) Number of bytes of data created in a single day.</a:t>
            </a:r>
          </a:p>
          <a:p>
            <a:pPr marL="109728" indent="0">
              <a:lnSpc>
                <a:spcPct val="150000"/>
              </a:lnSpc>
              <a:buNone/>
            </a:pPr>
            <a:endParaRPr lang="en-US" dirty="0"/>
          </a:p>
        </p:txBody>
      </p:sp>
      <p:sp>
        <p:nvSpPr>
          <p:cNvPr id="2" name="Title 1"/>
          <p:cNvSpPr>
            <a:spLocks noGrp="1"/>
          </p:cNvSpPr>
          <p:nvPr>
            <p:ph type="title"/>
          </p:nvPr>
        </p:nvSpPr>
        <p:spPr/>
        <p:txBody>
          <a:bodyPr>
            <a:normAutofit fontScale="90000"/>
          </a:bodyPr>
          <a:lstStyle/>
          <a:p>
            <a:pPr algn="ctr"/>
            <a:r>
              <a:rPr lang="en-US" sz="4000" dirty="0" smtClean="0"/>
              <a:t>2,500,000,000,000,000,000</a:t>
            </a:r>
            <a:br>
              <a:rPr lang="en-US" sz="4000" dirty="0" smtClean="0"/>
            </a:br>
            <a:r>
              <a:rPr lang="en-US" sz="4000" dirty="0" smtClean="0"/>
              <a:t>(two point five quintillion)</a:t>
            </a:r>
            <a:endParaRPr lang="en-US" sz="4000" dirty="0"/>
          </a:p>
        </p:txBody>
      </p:sp>
    </p:spTree>
    <p:extLst>
      <p:ext uri="{BB962C8B-B14F-4D97-AF65-F5344CB8AC3E}">
        <p14:creationId xmlns:p14="http://schemas.microsoft.com/office/powerpoint/2010/main" val="251333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a:normAutofit/>
          </a:bodyPr>
          <a:lstStyle/>
          <a:p>
            <a:r>
              <a:rPr lang="en-US" dirty="0" smtClean="0"/>
              <a:t>2.5 quintillion bytes (roughly 2.5 </a:t>
            </a:r>
            <a:r>
              <a:rPr lang="en-US" dirty="0" err="1" smtClean="0"/>
              <a:t>exabytes</a:t>
            </a:r>
            <a:r>
              <a:rPr lang="en-US" dirty="0" smtClean="0"/>
              <a:t>)</a:t>
            </a:r>
          </a:p>
          <a:p>
            <a:pPr marL="950976" lvl="2" indent="-457200">
              <a:buFont typeface="Arial" pitchFamily="34" charset="0"/>
              <a:buChar char="•"/>
            </a:pPr>
            <a:r>
              <a:rPr lang="en-US" dirty="0" smtClean="0"/>
              <a:t>90% of the world’s data has been created in the last 2 years.</a:t>
            </a:r>
          </a:p>
          <a:p>
            <a:pPr marL="950976" lvl="2" indent="-457200"/>
            <a:r>
              <a:rPr lang="en-US" dirty="0" smtClean="0"/>
              <a:t>Experts believe that number will double every 40 months (Harvard Business Review, October 2012)</a:t>
            </a:r>
            <a:endParaRPr lang="en-US" dirty="0"/>
          </a:p>
          <a:p>
            <a:pPr marL="950976" lvl="2" indent="-457200"/>
            <a:endParaRPr lang="en-US" dirty="0" smtClean="0"/>
          </a:p>
        </p:txBody>
      </p:sp>
      <p:sp>
        <p:nvSpPr>
          <p:cNvPr id="2" name="Title 1"/>
          <p:cNvSpPr>
            <a:spLocks noGrp="1"/>
          </p:cNvSpPr>
          <p:nvPr>
            <p:ph type="title"/>
          </p:nvPr>
        </p:nvSpPr>
        <p:spPr/>
        <p:txBody>
          <a:bodyPr>
            <a:normAutofit/>
          </a:bodyPr>
          <a:lstStyle/>
          <a:p>
            <a:pPr algn="ctr"/>
            <a:r>
              <a:rPr lang="en-US" sz="3600" dirty="0" smtClean="0"/>
              <a:t>2,500,000,000,000,000,000</a:t>
            </a:r>
            <a:endParaRPr lang="en-US" sz="3600" dirty="0"/>
          </a:p>
        </p:txBody>
      </p:sp>
    </p:spTree>
    <p:extLst>
      <p:ext uri="{BB962C8B-B14F-4D97-AF65-F5344CB8AC3E}">
        <p14:creationId xmlns:p14="http://schemas.microsoft.com/office/powerpoint/2010/main" val="3248114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Discuss aspects of data</a:t>
            </a:r>
            <a:endParaRPr lang="en-US" dirty="0"/>
          </a:p>
        </p:txBody>
      </p:sp>
      <p:sp>
        <p:nvSpPr>
          <p:cNvPr id="3" name="Content Placeholder 2"/>
          <p:cNvSpPr>
            <a:spLocks noGrp="1"/>
          </p:cNvSpPr>
          <p:nvPr>
            <p:ph idx="1"/>
          </p:nvPr>
        </p:nvSpPr>
        <p:spPr/>
        <p:txBody>
          <a:bodyPr/>
          <a:lstStyle/>
          <a:p>
            <a:pPr lvl="2"/>
            <a:r>
              <a:rPr lang="en-US" dirty="0" smtClean="0"/>
              <a:t>What makes big data different from regular data?</a:t>
            </a:r>
          </a:p>
          <a:p>
            <a:pPr lvl="3"/>
            <a:r>
              <a:rPr lang="en-US" dirty="0" smtClean="0"/>
              <a:t>4</a:t>
            </a:r>
            <a:r>
              <a:rPr lang="en-US" baseline="0" dirty="0" smtClean="0"/>
              <a:t> </a:t>
            </a:r>
            <a:r>
              <a:rPr lang="en-US" baseline="0" dirty="0" smtClean="0"/>
              <a:t>V’s</a:t>
            </a:r>
          </a:p>
          <a:p>
            <a:pPr lvl="4"/>
            <a:r>
              <a:rPr lang="en-US" dirty="0" smtClean="0"/>
              <a:t>Volume</a:t>
            </a:r>
          </a:p>
          <a:p>
            <a:pPr lvl="4"/>
            <a:r>
              <a:rPr lang="en-US" baseline="0" dirty="0" smtClean="0"/>
              <a:t>Velocity</a:t>
            </a:r>
          </a:p>
          <a:p>
            <a:pPr lvl="4"/>
            <a:r>
              <a:rPr lang="en-US" dirty="0" smtClean="0"/>
              <a:t>Variety</a:t>
            </a:r>
          </a:p>
          <a:p>
            <a:pPr lvl="4"/>
            <a:r>
              <a:rPr lang="en-US" baseline="0" dirty="0" smtClean="0"/>
              <a:t>Veracity</a:t>
            </a:r>
            <a:endParaRPr lang="en-US" baseline="0" dirty="0" smtClean="0"/>
          </a:p>
        </p:txBody>
      </p:sp>
    </p:spTree>
    <p:extLst>
      <p:ext uri="{BB962C8B-B14F-4D97-AF65-F5344CB8AC3E}">
        <p14:creationId xmlns:p14="http://schemas.microsoft.com/office/powerpoint/2010/main" val="34536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is Messy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910404" cy="6858000"/>
          </a:xfrm>
        </p:spPr>
      </p:pic>
      <p:sp>
        <p:nvSpPr>
          <p:cNvPr id="5" name="TextBox 4"/>
          <p:cNvSpPr txBox="1"/>
          <p:nvPr/>
        </p:nvSpPr>
        <p:spPr>
          <a:xfrm>
            <a:off x="1143000" y="2133600"/>
            <a:ext cx="7848600" cy="1015663"/>
          </a:xfrm>
          <a:prstGeom prst="rect">
            <a:avLst/>
          </a:prstGeom>
          <a:noFill/>
        </p:spPr>
        <p:txBody>
          <a:bodyPr wrap="square" rtlCol="0">
            <a:spAutoFit/>
          </a:bodyPr>
          <a:lstStyle/>
          <a:p>
            <a:r>
              <a:rPr lang="en-US" sz="6000" dirty="0" smtClean="0">
                <a:solidFill>
                  <a:schemeClr val="accent3">
                    <a:lumMod val="60000"/>
                    <a:lumOff val="40000"/>
                  </a:schemeClr>
                </a:solidFill>
              </a:rPr>
              <a:t>Big Data is messy data</a:t>
            </a:r>
            <a:endParaRPr lang="en-US" sz="6000" dirty="0">
              <a:solidFill>
                <a:schemeClr val="accent3">
                  <a:lumMod val="60000"/>
                  <a:lumOff val="40000"/>
                </a:schemeClr>
              </a:solidFill>
            </a:endParaRPr>
          </a:p>
        </p:txBody>
      </p:sp>
    </p:spTree>
    <p:extLst>
      <p:ext uri="{BB962C8B-B14F-4D97-AF65-F5344CB8AC3E}">
        <p14:creationId xmlns:p14="http://schemas.microsoft.com/office/powerpoint/2010/main" val="1237947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 Data Doesn’t Fit The Scientific Method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62" y="-990600"/>
            <a:ext cx="9138138" cy="9021582"/>
          </a:xfrm>
        </p:spPr>
      </p:pic>
      <p:sp>
        <p:nvSpPr>
          <p:cNvPr id="6" name="TextBox 5"/>
          <p:cNvSpPr txBox="1"/>
          <p:nvPr/>
        </p:nvSpPr>
        <p:spPr>
          <a:xfrm>
            <a:off x="1143000" y="2133600"/>
            <a:ext cx="7848600" cy="1938992"/>
          </a:xfrm>
          <a:prstGeom prst="rect">
            <a:avLst/>
          </a:prstGeom>
          <a:noFill/>
        </p:spPr>
        <p:txBody>
          <a:bodyPr wrap="square" rtlCol="0">
            <a:spAutoFit/>
          </a:bodyPr>
          <a:lstStyle/>
          <a:p>
            <a:r>
              <a:rPr lang="en-US" sz="6000" dirty="0" smtClean="0">
                <a:solidFill>
                  <a:schemeClr val="accent3">
                    <a:lumMod val="60000"/>
                    <a:lumOff val="40000"/>
                  </a:schemeClr>
                </a:solidFill>
              </a:rPr>
              <a:t>Big Data doesn’t exactly fit the scientific method</a:t>
            </a:r>
            <a:endParaRPr lang="en-US" sz="6000" dirty="0">
              <a:solidFill>
                <a:schemeClr val="accent3">
                  <a:lumMod val="60000"/>
                  <a:lumOff val="40000"/>
                </a:schemeClr>
              </a:solidFill>
            </a:endParaRPr>
          </a:p>
        </p:txBody>
      </p:sp>
    </p:spTree>
    <p:extLst>
      <p:ext uri="{BB962C8B-B14F-4D97-AF65-F5344CB8AC3E}">
        <p14:creationId xmlns:p14="http://schemas.microsoft.com/office/powerpoint/2010/main" val="1691579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a:t>
            </a:r>
            <a:r>
              <a:rPr lang="en-US" baseline="0" dirty="0" smtClean="0"/>
              <a:t> the data lives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38431" cy="6858000"/>
          </a:xfrm>
        </p:spPr>
      </p:pic>
      <p:sp>
        <p:nvSpPr>
          <p:cNvPr id="8" name="TextBox 7"/>
          <p:cNvSpPr txBox="1"/>
          <p:nvPr/>
        </p:nvSpPr>
        <p:spPr>
          <a:xfrm>
            <a:off x="1143000" y="2133600"/>
            <a:ext cx="7848600" cy="1938992"/>
          </a:xfrm>
          <a:prstGeom prst="rect">
            <a:avLst/>
          </a:prstGeom>
          <a:noFill/>
        </p:spPr>
        <p:txBody>
          <a:bodyPr wrap="square" rtlCol="0">
            <a:spAutoFit/>
          </a:bodyPr>
          <a:lstStyle/>
          <a:p>
            <a:r>
              <a:rPr lang="en-US" sz="6000" dirty="0" smtClean="0">
                <a:solidFill>
                  <a:schemeClr val="accent3">
                    <a:lumMod val="60000"/>
                    <a:lumOff val="40000"/>
                  </a:schemeClr>
                </a:solidFill>
              </a:rPr>
              <a:t>The good Big Data is protected.</a:t>
            </a:r>
            <a:endParaRPr lang="en-US" sz="6000" dirty="0">
              <a:solidFill>
                <a:schemeClr val="accent3">
                  <a:lumMod val="60000"/>
                  <a:lumOff val="40000"/>
                </a:schemeClr>
              </a:solidFill>
            </a:endParaRPr>
          </a:p>
        </p:txBody>
      </p:sp>
    </p:spTree>
    <p:extLst>
      <p:ext uri="{BB962C8B-B14F-4D97-AF65-F5344CB8AC3E}">
        <p14:creationId xmlns:p14="http://schemas.microsoft.com/office/powerpoint/2010/main" val="2704588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Hype</a:t>
            </a:r>
            <a:endParaRPr lang="en-US" dirty="0"/>
          </a:p>
        </p:txBody>
      </p:sp>
      <p:sp>
        <p:nvSpPr>
          <p:cNvPr id="3" name="Content Placeholder 2"/>
          <p:cNvSpPr>
            <a:spLocks noGrp="1"/>
          </p:cNvSpPr>
          <p:nvPr>
            <p:ph idx="1"/>
          </p:nvPr>
        </p:nvSpPr>
        <p:spPr/>
        <p:txBody>
          <a:bodyPr>
            <a:normAutofit lnSpcReduction="10000"/>
          </a:bodyPr>
          <a:lstStyle/>
          <a:p>
            <a:r>
              <a:rPr lang="en-US" dirty="0" smtClean="0"/>
              <a:t>Is </a:t>
            </a:r>
            <a:r>
              <a:rPr lang="en-US" baseline="0" dirty="0" smtClean="0"/>
              <a:t>Big Data just Hype?</a:t>
            </a:r>
          </a:p>
          <a:p>
            <a:pPr lvl="1"/>
            <a:r>
              <a:rPr lang="en-US" dirty="0" smtClean="0"/>
              <a:t>Big Data is short for the same statistics marketers have always used</a:t>
            </a:r>
          </a:p>
          <a:p>
            <a:pPr lvl="1"/>
            <a:r>
              <a:rPr lang="en-US" dirty="0" smtClean="0"/>
              <a:t>Data </a:t>
            </a:r>
            <a:r>
              <a:rPr lang="en-US" dirty="0"/>
              <a:t>has been exponentially increasing in volume, velocity and variety since the advent of the computer. No change of state has </a:t>
            </a:r>
            <a:r>
              <a:rPr lang="en-US" dirty="0" smtClean="0"/>
              <a:t>occurred.</a:t>
            </a:r>
          </a:p>
          <a:p>
            <a:pPr lvl="1"/>
            <a:r>
              <a:rPr lang="en-US" baseline="0" dirty="0" smtClean="0"/>
              <a:t>No</a:t>
            </a:r>
            <a:r>
              <a:rPr lang="en-US" dirty="0" smtClean="0"/>
              <a:t> kidding more data is being digitized, it is a by-product of the internet and cheap computing storage.</a:t>
            </a:r>
          </a:p>
          <a:p>
            <a:pPr lvl="1"/>
            <a:r>
              <a:rPr lang="en-US" dirty="0" smtClean="0"/>
              <a:t>Insert graph of storage costs.</a:t>
            </a:r>
            <a:endParaRPr lang="en-US" baseline="0" dirty="0" smtClean="0"/>
          </a:p>
        </p:txBody>
      </p:sp>
    </p:spTree>
    <p:extLst>
      <p:ext uri="{BB962C8B-B14F-4D97-AF65-F5344CB8AC3E}">
        <p14:creationId xmlns:p14="http://schemas.microsoft.com/office/powerpoint/2010/main" val="2017528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4448</TotalTime>
  <Words>1107</Words>
  <Application>Microsoft Office PowerPoint</Application>
  <PresentationFormat>On-screen Show (4:3)</PresentationFormat>
  <Paragraphs>107</Paragraphs>
  <Slides>19</Slides>
  <Notes>10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Target Intoduction</vt:lpstr>
      <vt:lpstr>Outline topic</vt:lpstr>
      <vt:lpstr>2,500,000,000,000,000,000 (two point five quintillion)</vt:lpstr>
      <vt:lpstr>2,500,000,000,000,000,000</vt:lpstr>
      <vt:lpstr>Discuss aspects of data</vt:lpstr>
      <vt:lpstr>Big Data is Messy</vt:lpstr>
      <vt:lpstr>Big Data Doesn’t Fit The Scientific Method</vt:lpstr>
      <vt:lpstr>Where the data lives</vt:lpstr>
      <vt:lpstr>Big Data Hype</vt:lpstr>
      <vt:lpstr>Processor Speed Slowdown</vt:lpstr>
      <vt:lpstr>Storage Costs Continue to Fall</vt:lpstr>
      <vt:lpstr>What has changed?</vt:lpstr>
      <vt:lpstr>Hadoop</vt:lpstr>
      <vt:lpstr>Facebook</vt:lpstr>
      <vt:lpstr>Google Books Project</vt:lpstr>
      <vt:lpstr>Uses of Big Data</vt:lpstr>
      <vt:lpstr>Privacy – What We Know About</vt:lpstr>
      <vt:lpstr>Privacy – What We Don’t Know</vt:lpstr>
      <vt:lpstr>Conclusion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 Intoduction</dc:title>
  <dc:creator>Bob</dc:creator>
  <cp:lastModifiedBy>Bob</cp:lastModifiedBy>
  <cp:revision>24</cp:revision>
  <dcterms:created xsi:type="dcterms:W3CDTF">2014-05-16T17:49:57Z</dcterms:created>
  <dcterms:modified xsi:type="dcterms:W3CDTF">2014-05-24T12:14:45Z</dcterms:modified>
</cp:coreProperties>
</file>