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650" r:id="rId3"/>
  </p:sldMasterIdLst>
  <p:notesMasterIdLst>
    <p:notesMasterId r:id="rId29"/>
  </p:notesMasterIdLst>
  <p:handoutMasterIdLst>
    <p:handoutMasterId r:id="rId30"/>
  </p:handoutMasterIdLst>
  <p:sldIdLst>
    <p:sldId id="330" r:id="rId4"/>
    <p:sldId id="399" r:id="rId5"/>
    <p:sldId id="352" r:id="rId6"/>
    <p:sldId id="375" r:id="rId7"/>
    <p:sldId id="382" r:id="rId8"/>
    <p:sldId id="398" r:id="rId9"/>
    <p:sldId id="384" r:id="rId10"/>
    <p:sldId id="381" r:id="rId11"/>
    <p:sldId id="397" r:id="rId12"/>
    <p:sldId id="386" r:id="rId13"/>
    <p:sldId id="393" r:id="rId14"/>
    <p:sldId id="387" r:id="rId15"/>
    <p:sldId id="395" r:id="rId16"/>
    <p:sldId id="388" r:id="rId17"/>
    <p:sldId id="394" r:id="rId18"/>
    <p:sldId id="378" r:id="rId19"/>
    <p:sldId id="372" r:id="rId20"/>
    <p:sldId id="373" r:id="rId21"/>
    <p:sldId id="376" r:id="rId22"/>
    <p:sldId id="374" r:id="rId23"/>
    <p:sldId id="390" r:id="rId24"/>
    <p:sldId id="391" r:id="rId25"/>
    <p:sldId id="392" r:id="rId26"/>
    <p:sldId id="396" r:id="rId27"/>
    <p:sldId id="377" r:id="rId28"/>
  </p:sldIdLst>
  <p:sldSz cx="9144000" cy="6858000" type="screen4x3"/>
  <p:notesSz cx="7099300" cy="10234613"/>
  <p:defaultTextStyle>
    <a:defPPr>
      <a:defRPr lang="en-GB"/>
    </a:defPPr>
    <a:lvl1pPr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742950" indent="-28575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11430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6002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2057400" indent="-228600" algn="l" defTabSz="449263" rtl="0" eaLnBrk="0" fontAlgn="base" hangingPunct="0">
      <a:spcBef>
        <a:spcPct val="50000"/>
      </a:spcBef>
      <a:spcAft>
        <a:spcPct val="0"/>
      </a:spcAft>
      <a:buClr>
        <a:srgbClr val="000000"/>
      </a:buClr>
      <a:buSzPct val="100000"/>
      <a:buFont typeface="Wingdings" panose="05000000000000000000" pitchFamily="2" charset="2"/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600" i="1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98">
          <p15:clr>
            <a:srgbClr val="A4A3A4"/>
          </p15:clr>
        </p15:guide>
        <p15:guide id="2" pos="23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04E2"/>
    <a:srgbClr val="E41202"/>
    <a:srgbClr val="0000FF"/>
    <a:srgbClr val="FF9933"/>
    <a:srgbClr val="FF9900"/>
    <a:srgbClr val="000099"/>
    <a:srgbClr val="F8F8F8"/>
    <a:srgbClr val="0000CC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4707" autoAdjust="0"/>
  </p:normalViewPr>
  <p:slideViewPr>
    <p:cSldViewPr>
      <p:cViewPr varScale="1">
        <p:scale>
          <a:sx n="108" d="100"/>
          <a:sy n="108" d="100"/>
        </p:scale>
        <p:origin x="1302" y="11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998"/>
        <p:guide pos="23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85" tIns="48043" rIns="96085" bIns="48043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35466523-159C-442A-B7E5-345A58DDF814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828875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099300" cy="1023461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buFont typeface="Times New Roman" pitchFamily="18" charset="0"/>
              <a:buNone/>
              <a:defRPr/>
            </a:pPr>
            <a:endParaRPr lang="pt-BR" sz="2400" i="0">
              <a:solidFill>
                <a:schemeClr val="bg1"/>
              </a:solidFill>
              <a:latin typeface="Times New Roman" pitchFamily="18" charset="0"/>
            </a:endParaRPr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4021138" y="0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7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2188" y="768350"/>
            <a:ext cx="5113337" cy="38354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947738" y="4862513"/>
            <a:ext cx="5200650" cy="46037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l" defTabSz="471488">
              <a:spcBef>
                <a:spcPct val="0"/>
              </a:spcBef>
              <a:buFont typeface="Times New Roman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b="0" i="0">
                <a:solidFill>
                  <a:srgbClr val="000000"/>
                </a:solidFill>
                <a:effectLst/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4021138" y="9723438"/>
            <a:ext cx="3074987" cy="5111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4572" tIns="49177" rIns="94572" bIns="49177" numCol="1" anchor="b" anchorCtr="0" compatLnSpc="1">
            <a:prstTxWarp prst="textNoShape">
              <a:avLst/>
            </a:prstTxWarp>
          </a:bodyPr>
          <a:lstStyle>
            <a:lvl1pPr algn="r" defTabSz="471488">
              <a:spcBef>
                <a:spcPct val="0"/>
              </a:spcBef>
              <a:buFont typeface="Times New Roman" panose="02020603050405020304" pitchFamily="18" charset="0"/>
              <a:buNone/>
              <a:tabLst>
                <a:tab pos="0" algn="l"/>
                <a:tab pos="960438" algn="l"/>
                <a:tab pos="1922463" algn="l"/>
                <a:tab pos="2882900" algn="l"/>
                <a:tab pos="3843338" algn="l"/>
                <a:tab pos="4803775" algn="l"/>
                <a:tab pos="5765800" algn="l"/>
                <a:tab pos="6726238" algn="l"/>
                <a:tab pos="7686675" algn="l"/>
                <a:tab pos="8647113" algn="l"/>
                <a:tab pos="9609138" algn="l"/>
                <a:tab pos="10569575" algn="l"/>
              </a:tabLst>
              <a:defRPr sz="1300" i="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4A712946-8B7C-4974-8C68-9E5FCB6833FC}" type="slidenum">
              <a:rPr lang="en-US" altLang="pt-BR"/>
              <a:pPr/>
              <a:t>‹nº›</a:t>
            </a:fld>
            <a:endParaRPr lang="en-US" altLang="pt-BR"/>
          </a:p>
        </p:txBody>
      </p:sp>
    </p:spTree>
    <p:extLst>
      <p:ext uri="{BB962C8B-B14F-4D97-AF65-F5344CB8AC3E}">
        <p14:creationId xmlns:p14="http://schemas.microsoft.com/office/powerpoint/2010/main" val="247445244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511094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52140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04793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6977761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18610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0106506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8447834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35479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110565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828942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754928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356685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933264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6100545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5750328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A1D23E1-FD68-45D0-A9BD-3DB9FF3D8156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742027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99A003-331A-4D8A-9F5A-E97BC996C08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781494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956F975-CD46-4AA3-981F-E25114ED72BC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0428514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111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25988" y="1295400"/>
            <a:ext cx="39624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3C30D5-D092-4286-988A-CD24C4A7405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81725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23359E-AC3A-464A-B767-63F9D71622B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077347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69CA7-B589-4266-947E-3F8F9FE0ECB1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47481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0C8233-B758-43FD-98C6-BF1A8900FE65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97339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62970370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F75A07-D5A8-44D4-948C-6B830688D557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9162323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B41C0-3669-442E-9F94-3D3716542698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261544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BF72FB-358E-4233-9913-C3A67621111B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9662061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62725" y="304800"/>
            <a:ext cx="2125663" cy="586740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182563" y="304800"/>
            <a:ext cx="6227762" cy="586740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B42AC4-3EE3-4E68-843A-A56FEC59A703}" type="slidenum">
              <a:rPr lang="en-US" altLang="ko-KR"/>
              <a:pPr/>
              <a:t>‹nº›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50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16208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74758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801521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1280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422368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540486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3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59" r:id="rId3"/>
    <p:sldLayoutId id="2147483658" r:id="rId4"/>
    <p:sldLayoutId id="2147483657" r:id="rId5"/>
    <p:sldLayoutId id="2147483656" r:id="rId6"/>
    <p:sldLayoutId id="2147483655" r:id="rId7"/>
    <p:sldLayoutId id="2147483654" r:id="rId8"/>
    <p:sldLayoutId id="2147483653" r:id="rId9"/>
    <p:sldLayoutId id="2147483652" r:id="rId10"/>
    <p:sldLayoutId id="2147483651" r:id="rId11"/>
  </p:sldLayoutIdLst>
  <p:txStyles>
    <p:titleStyle>
      <a:lvl1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2pPr>
      <a:lvl3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3pPr>
      <a:lvl4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4pPr>
      <a:lvl5pPr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5pPr>
      <a:lvl6pPr marL="25146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29718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34290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3886200" indent="-228600" algn="ctr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800" b="1">
          <a:solidFill>
            <a:srgbClr val="000000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342900" indent="-3429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800">
          <a:solidFill>
            <a:srgbClr val="000000"/>
          </a:solidFill>
          <a:latin typeface="Times New Roman" pitchFamily="18" charset="0"/>
          <a:ea typeface="+mn-ea"/>
          <a:cs typeface="+mn-cs"/>
        </a:defRPr>
      </a:lvl2pPr>
      <a:lvl3pPr marL="1143000" indent="-228600" algn="l" defTabSz="44926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•"/>
        <a:defRPr sz="2400">
          <a:solidFill>
            <a:srgbClr val="000000"/>
          </a:solidFill>
          <a:latin typeface="Times New Roman" pitchFamily="18" charset="0"/>
          <a:ea typeface="+mn-ea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–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buChar char="»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5pPr>
      <a:lvl6pPr marL="25146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6pPr>
      <a:lvl7pPr marL="29718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7pPr>
      <a:lvl8pPr marL="34290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8pPr>
      <a:lvl9pPr marL="3886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Times New Roman" pitchFamily="18" charset="0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pic>
        <p:nvPicPr>
          <p:cNvPr id="1028" name="Picture 16" descr="Logo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72225"/>
            <a:ext cx="900113" cy="488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1" r:id="rId2"/>
    <p:sldLayoutId id="2147483670" r:id="rId3"/>
    <p:sldLayoutId id="2147483669" r:id="rId4"/>
    <p:sldLayoutId id="2147483668" r:id="rId5"/>
    <p:sldLayoutId id="2147483667" r:id="rId6"/>
    <p:sldLayoutId id="2147483666" r:id="rId7"/>
    <p:sldLayoutId id="2147483665" r:id="rId8"/>
    <p:sldLayoutId id="2147483664" r:id="rId9"/>
    <p:sldLayoutId id="2147483663" r:id="rId10"/>
    <p:sldLayoutId id="214748366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" grpId="0" autoUpdateAnimBg="0"/>
    </p:bld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8" descr="C:\Usuarios\Jokerpow\Desktop\lg_correios_original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6540708" y="7186"/>
            <a:ext cx="2587764" cy="5788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</p:spPr>
      </p:pic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182563" y="304800"/>
            <a:ext cx="7970837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295400"/>
            <a:ext cx="80772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 Click to edit Master text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85188" y="6553200"/>
            <a:ext cx="658812" cy="3048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latinLnBrk="1" hangingPunct="1">
              <a:spcBef>
                <a:spcPct val="0"/>
              </a:spcBef>
              <a:buClrTx/>
              <a:buSzTx/>
              <a:buFontTx/>
              <a:buNone/>
              <a:defRPr kumimoji="1" sz="1400" b="1" i="0">
                <a:solidFill>
                  <a:schemeClr val="bg1"/>
                </a:solidFill>
                <a:latin typeface="Verdana" panose="020B0604030504040204" pitchFamily="34" charset="0"/>
                <a:ea typeface="Batang" panose="02030600000101010101" pitchFamily="18" charset="-127"/>
              </a:defRPr>
            </a:lvl1pPr>
          </a:lstStyle>
          <a:p>
            <a:fld id="{6B0059F9-0210-45C2-9F71-AD16626A6741}" type="slidenum">
              <a:rPr lang="en-US" altLang="ko-KR"/>
              <a:pPr/>
              <a:t>‹nº›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Verdana" pitchFamily="34" charset="0"/>
          <a:ea typeface="Batang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u"/>
        <a:defRPr kumimoji="1"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3pPr>
      <a:lvl4pPr marL="15621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400">
          <a:solidFill>
            <a:srgbClr val="000000"/>
          </a:solidFill>
          <a:latin typeface="+mn-lt"/>
          <a:ea typeface="+mn-ea"/>
        </a:defRPr>
      </a:lvl4pPr>
      <a:lvl5pPr marL="1981200" indent="-228600" algn="l" rtl="0" eaLnBrk="0" fontAlgn="base" latinLnBrk="1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5pPr>
      <a:lvl6pPr marL="24384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6pPr>
      <a:lvl7pPr marL="28956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7pPr>
      <a:lvl8pPr marL="33528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8pPr>
      <a:lvl9pPr marL="3810000" indent="-228600" algn="l" rtl="0" fontAlgn="base" latinLnBrk="1">
        <a:spcBef>
          <a:spcPct val="20000"/>
        </a:spcBef>
        <a:spcAft>
          <a:spcPct val="0"/>
        </a:spcAft>
        <a:buFont typeface="Wingdings" pitchFamily="2" charset="2"/>
        <a:buChar char="§"/>
        <a:defRPr kumimoji="1"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gif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68C9EBF-F9A2-49BD-8969-2E201E74B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59733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4635839"/>
            <a:ext cx="9144000" cy="224954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/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  <a:outerShdw blurRad="40000" dist="230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defTabSz="914400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pt-BR" sz="1800" i="0">
              <a:solidFill>
                <a:srgbClr val="FFFFFF"/>
              </a:solidFill>
              <a:latin typeface="Calibri" pitchFamily="34" charset="0"/>
            </a:endParaRPr>
          </a:p>
        </p:txBody>
      </p:sp>
      <p:sp>
        <p:nvSpPr>
          <p:cNvPr id="41990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0" y="5199335"/>
            <a:ext cx="9144000" cy="1470025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anchor="ctr"/>
          <a:lstStyle/>
          <a:p>
            <a:r>
              <a:rPr lang="de-DE" altLang="pt-BR" sz="40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Proposta de solução para Rede de Esgoto 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de-DE" altLang="pt-BR" sz="18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de-DE" altLang="pt-BR" sz="20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CONDOMINIO RESIDENCIAL VILLAGE THERMAS DAS CALDAS</a:t>
            </a:r>
            <a:br>
              <a:rPr lang="de-DE" altLang="pt-BR" sz="360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br>
              <a:rPr lang="de-DE" altLang="pt-BR" sz="1050" i="1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pt-BR" altLang="pt-BR" sz="3600" i="1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CONSTRUIR FOSSAS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700808"/>
            <a:ext cx="8785225" cy="50059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110641" y="1899446"/>
            <a:ext cx="861670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Construir mais fossas e contratar serviços e Manutenção preventiva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12E03A6-A9E4-4A10-85E0-0B4B6E93E49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5"/>
          <a:stretch/>
        </p:blipFill>
        <p:spPr>
          <a:xfrm>
            <a:off x="1788354" y="4347251"/>
            <a:ext cx="5303520" cy="21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9562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CONSTRUIR FOSSAS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844824"/>
            <a:ext cx="8785225" cy="482453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395537" y="2026870"/>
            <a:ext cx="861670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buFont typeface="+mj-lt"/>
              <a:buAutoNum type="arabicPeriod"/>
            </a:pPr>
            <a:r>
              <a:rPr lang="pt-BR" sz="2100" b="1" dirty="0"/>
              <a:t>Construir mais fossas e contratar serviços e Manutenção preventiva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/>
              <a:t>Não resolve o problema estrutural de tratamento e descarte</a:t>
            </a:r>
            <a:r>
              <a:rPr lang="pt-BR" sz="1800" dirty="0"/>
              <a:t>, apenas retêm sólidos e fazem tratamento parcial dos efluentes.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dirty="0"/>
              <a:t>O restante do esgoto líquido precisa ser absorvido pelo solo (sumidouro) ou tratado por outro sistema. </a:t>
            </a:r>
            <a:r>
              <a:rPr lang="pt-BR" sz="1800" b="1" dirty="0"/>
              <a:t>Se a área do condomínio já tem várias fossas, o solo pode ficar saturado, causando mau cheiro, efluente retornando à superfície e contaminação do lençol freático.</a:t>
            </a:r>
          </a:p>
          <a:p>
            <a:pPr marL="457200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pt-BR" sz="2100" b="1" dirty="0"/>
              <a:t>Permanece o alto risco de contaminação do solo e da água</a:t>
            </a:r>
          </a:p>
          <a:p>
            <a:pPr marL="457200" lvl="1" indent="-457200">
              <a:spcBef>
                <a:spcPts val="600"/>
              </a:spcBef>
              <a:buFont typeface="+mj-lt"/>
              <a:buAutoNum type="arabicPeriod" startAt="2"/>
            </a:pPr>
            <a:r>
              <a:rPr lang="pt-BR" sz="2100" b="1" dirty="0"/>
              <a:t>Legalmente pode ser inviável ou proibidos</a:t>
            </a:r>
          </a:p>
          <a:p>
            <a:pPr marL="400050" lvl="2" indent="0">
              <a:spcBef>
                <a:spcPts val="600"/>
              </a:spcBef>
            </a:pPr>
            <a:r>
              <a:rPr lang="pt-BR" sz="1800" dirty="0"/>
              <a:t>Segundo normas da ABNT (NBR 7229 e NBR 13969) e órgãos ambientais estaduais, a multiplicação de fossas </a:t>
            </a:r>
            <a:r>
              <a:rPr lang="pt-BR" sz="1800" b="1" dirty="0"/>
              <a:t>não pode ser feita sem licenciamento </a:t>
            </a:r>
            <a:r>
              <a:rPr lang="pt-BR" sz="1800" dirty="0"/>
              <a:t>ambiental, projeto técnico assinado por engenheiro e respeito a afastamentos mínimos entre fossas, edificações, poços, cursos d’água e divisas.</a:t>
            </a:r>
          </a:p>
        </p:txBody>
      </p:sp>
    </p:spTree>
    <p:extLst>
      <p:ext uri="{BB962C8B-B14F-4D97-AF65-F5344CB8AC3E}">
        <p14:creationId xmlns:p14="http://schemas.microsoft.com/office/powerpoint/2010/main" val="4962666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CONSTRUIR FOSSAS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700808"/>
            <a:ext cx="8785225" cy="50059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384941" y="2100879"/>
            <a:ext cx="854680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pt-BR" sz="2400" b="1" dirty="0"/>
              <a:t>Mais fossas = mais custo, mais manutenção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pt-BR" sz="2400" b="1" dirty="0"/>
              <a:t> Pode mascarar o verdadeiro problema</a:t>
            </a:r>
          </a:p>
          <a:p>
            <a:r>
              <a:rPr lang="pt-BR" sz="2800" b="1" dirty="0"/>
              <a:t>Conclusão: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1" dirty="0"/>
              <a:t>Construir mais fossas é paliativo, aumenta riscos sanitários e legais, e pode trazer mais prejuízos do que benefícios</a:t>
            </a:r>
            <a:r>
              <a:rPr lang="pt-BR" sz="2400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/>
              <a:t>O ideal é tratar a causa: demanda mal dimensionada, falta de manutenção, uso incorreto e ausência de planejamento técnico.</a:t>
            </a:r>
          </a:p>
        </p:txBody>
      </p:sp>
    </p:spTree>
    <p:extLst>
      <p:ext uri="{BB962C8B-B14F-4D97-AF65-F5344CB8AC3E}">
        <p14:creationId xmlns:p14="http://schemas.microsoft.com/office/powerpoint/2010/main" val="2465459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CONSTRUIR FOSSAS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700808"/>
            <a:ext cx="8785225" cy="50059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131763" y="2117943"/>
            <a:ext cx="861670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pt-BR" sz="4400" b="1" dirty="0"/>
              <a:t>Construir Fossas </a:t>
            </a:r>
          </a:p>
          <a:p>
            <a:pPr algn="ctr">
              <a:spcBef>
                <a:spcPts val="1200"/>
              </a:spcBef>
            </a:pPr>
            <a:r>
              <a:rPr lang="pt-BR" sz="4400" b="1" dirty="0"/>
              <a:t>Individuais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ED9749BC-2AE1-4DF6-8030-41DB83E60D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5"/>
          <a:stretch/>
        </p:blipFill>
        <p:spPr>
          <a:xfrm>
            <a:off x="1788354" y="4347251"/>
            <a:ext cx="5303520" cy="2123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731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FOSSAS INDIVIDUAIS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700808"/>
            <a:ext cx="8785225" cy="50059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0D0B007-AFD2-4879-AF75-4C5EFB46AC43}"/>
              </a:ext>
            </a:extLst>
          </p:cNvPr>
          <p:cNvSpPr txBox="1"/>
          <p:nvPr/>
        </p:nvSpPr>
        <p:spPr>
          <a:xfrm>
            <a:off x="465430" y="1844824"/>
            <a:ext cx="85468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000" b="1" dirty="0"/>
              <a:t> Fragmenta a responsabilidade e dificulta o controle sanitário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pt-BR" sz="1800" dirty="0"/>
              <a:t>Em vez de um sistema centralizado e gerido pelo condomínio, cada unidade passa a cuidar (ou não) da sua própria fossa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pt-BR" sz="2000" b="1" dirty="0"/>
              <a:t>Aumenta o risco de contaminação do solo e da água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pt-BR" sz="2000" b="1" dirty="0"/>
              <a:t>Vai contra o conceito de coletividade condominial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pt-BR" sz="2000" b="1" dirty="0"/>
              <a:t>Dificulta ou inviabiliza o licenciamento ambiental</a:t>
            </a:r>
          </a:p>
          <a:p>
            <a:pPr marL="457200" lvl="1" indent="-457200">
              <a:buFont typeface="+mj-lt"/>
              <a:buAutoNum type="arabicPeriod" startAt="2"/>
            </a:pPr>
            <a:r>
              <a:rPr lang="pt-BR" sz="2000" b="1" dirty="0"/>
              <a:t>Pode sair mais caro e dar mais trabalho no médio prazo</a:t>
            </a:r>
          </a:p>
          <a:p>
            <a:pPr marL="685800"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b="1" dirty="0"/>
              <a:t>Custo por unidade</a:t>
            </a:r>
            <a:r>
              <a:rPr lang="pt-BR" sz="2000" dirty="0"/>
              <a:t>: Construção de fossa, filtro, sumidouro: R$ 3 mil a R$ 6 mil por casa;</a:t>
            </a:r>
          </a:p>
          <a:p>
            <a:pPr marL="685800"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b="1" dirty="0"/>
              <a:t>Manutenção periódica individual</a:t>
            </a:r>
            <a:r>
              <a:rPr lang="pt-BR" sz="2000" dirty="0"/>
              <a:t>: R$ 300 a R$ 500 por limpeza;</a:t>
            </a:r>
          </a:p>
          <a:p>
            <a:pPr marL="685800" lvl="2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Fiscalização ou reparos emergenciais: responsabilidade individual, mas </a:t>
            </a:r>
            <a:r>
              <a:rPr lang="pt-BR" sz="2000" b="1" dirty="0"/>
              <a:t>impacto coletivo</a:t>
            </a:r>
            <a:r>
              <a:rPr lang="pt-B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31758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CONSTRUIR FOSSAS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79388" y="1700808"/>
            <a:ext cx="8785225" cy="500594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179387" y="1867223"/>
            <a:ext cx="861670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b="1" dirty="0"/>
              <a:t>Estação de Tratamento de Esgoto - ETE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B2FA2B0-B27E-421C-BE22-06C523077D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3385508"/>
            <a:ext cx="5832648" cy="3340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3810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INSTALAÇÃO DE ETE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772816"/>
            <a:ext cx="8568631" cy="466815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332156"/>
            <a:ext cx="8059907" cy="3001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400" b="1" dirty="0"/>
              <a:t>Definição:</a:t>
            </a:r>
          </a:p>
          <a:p>
            <a:pPr algn="just" defTabSz="914400" eaLnBrk="1" hangingPunct="1">
              <a:lnSpc>
                <a:spcPct val="125000"/>
              </a:lnSpc>
              <a:buClrTx/>
              <a:buSzTx/>
            </a:pPr>
            <a:r>
              <a:rPr lang="pt-BR" sz="2400" dirty="0"/>
              <a:t>A Estação de Tratamento de Esgoto (ETE) é um sistema que tem como objetivo remover os poluentes presentes no esgoto sanitário, tornando-o adequado para devolução ao meio ambiente ou </a:t>
            </a:r>
            <a:r>
              <a:rPr lang="pt-BR" sz="2400" dirty="0" err="1"/>
              <a:t>reúso</a:t>
            </a:r>
            <a:r>
              <a:rPr lang="pt-BR" sz="2400" dirty="0"/>
              <a:t>, dentro dos padrões ambientais exigidos.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985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INSTALAÇÃO DE ETE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772816"/>
            <a:ext cx="8568631" cy="466815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2046" y="2060848"/>
            <a:ext cx="8059907" cy="3055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400" b="1" dirty="0"/>
              <a:t>Funcionamento básico: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Coleta do esgoto doméstico.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Tratamento físico, químico e/ou biológico.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Redução de matéria orgânica, patógenos e sólidos.</a:t>
            </a:r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Char char="ü"/>
            </a:pPr>
            <a:r>
              <a:rPr lang="pt-BR" sz="2000" b="1" dirty="0"/>
              <a:t>Lançamento do efluente tratado no solo, rios ou para reuso não potável.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0472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85" y="1028462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630363"/>
            <a:ext cx="8737757" cy="481061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542046" y="1738565"/>
            <a:ext cx="8422567" cy="4209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b="1" dirty="0"/>
              <a:t>Benefícios:</a:t>
            </a:r>
            <a:endParaRPr lang="pt-BR" sz="2000" dirty="0"/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Solução ambientalmente sustentável.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Elimina a dependência de fossas sépticas.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Reduz riscos de contaminação do solo, lençol freático e aquíferos.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Melhoria na qualidade de vida, higiene e saúde pública.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Atende às exigências ambientais e evita sanções.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Reduz odores e contaminação do ambiente.</a:t>
            </a:r>
          </a:p>
          <a:p>
            <a:pPr defTabSz="914400" eaLnBrk="1" hangingPunct="1">
              <a:lnSpc>
                <a:spcPct val="125000"/>
              </a:lnSpc>
              <a:buClrTx/>
              <a:buSzTx/>
            </a:pPr>
            <a:r>
              <a:rPr lang="pt-BR" sz="2000" dirty="0"/>
              <a:t>✅ Menor impacto ambiental comparado às fossas tradicionais.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9" name="AutoShape 29">
            <a:extLst>
              <a:ext uri="{FF2B5EF4-FFF2-40B4-BE49-F238E27FC236}">
                <a16:creationId xmlns:a16="http://schemas.microsoft.com/office/drawing/2014/main" id="{F32C7DF4-94B3-4834-8317-A1662A7A1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INSTALAÇÃO DE ETE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1373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31762" y="1630364"/>
            <a:ext cx="8832851" cy="507639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73088" y="1916832"/>
            <a:ext cx="819523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2400" dirty="0"/>
              <a:t>💧 Solução definitiva e sustentável para o tratamento de esgoto.</a:t>
            </a:r>
          </a:p>
          <a:p>
            <a:pPr algn="just"/>
            <a:r>
              <a:rPr lang="pt-BR" sz="2400" dirty="0"/>
              <a:t>💰 Reduz custos operacionais </a:t>
            </a:r>
            <a:r>
              <a:rPr lang="pt-BR" sz="2400" b="1" dirty="0"/>
              <a:t>a médio e longo prazo</a:t>
            </a:r>
            <a:r>
              <a:rPr lang="pt-BR" sz="2400" dirty="0"/>
              <a:t>.</a:t>
            </a:r>
          </a:p>
          <a:p>
            <a:pPr algn="just"/>
            <a:r>
              <a:rPr lang="pt-BR" sz="2400" dirty="0"/>
              <a:t>🌱 Protege o meio ambiente, o solo, a água e a saúde dos moradores.</a:t>
            </a:r>
          </a:p>
          <a:p>
            <a:pPr algn="just"/>
            <a:r>
              <a:rPr lang="pt-BR" sz="2400" dirty="0"/>
              <a:t>✅ Atende às normas ambientais, sanitárias e urbanísticas.</a:t>
            </a:r>
          </a:p>
          <a:p>
            <a:pPr algn="just"/>
            <a:r>
              <a:rPr lang="pt-BR" sz="2400" dirty="0"/>
              <a:t>🏠 Garante qualidade de vida e valorização patrimonial do condomínio.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9" name="AutoShape 29">
            <a:extLst>
              <a:ext uri="{FF2B5EF4-FFF2-40B4-BE49-F238E27FC236}">
                <a16:creationId xmlns:a16="http://schemas.microsoft.com/office/drawing/2014/main" id="{6C4E8107-A7E0-4091-A3D1-0F9CF4294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INSTALAÇÃO DE ETE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3049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B7AB2A9-7839-4CAD-A706-A2975C9C19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3439" y="0"/>
            <a:ext cx="687712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587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785" y="1028462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8" name="AutoShape 8">
            <a:extLst>
              <a:ext uri="{FF2B5EF4-FFF2-40B4-BE49-F238E27FC236}">
                <a16:creationId xmlns:a16="http://schemas.microsoft.com/office/drawing/2014/main" id="{D5306411-00C8-48BE-B1EF-96C7F3621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79" y="1602169"/>
            <a:ext cx="8857109" cy="521120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757E5405-33D4-4899-BF5B-879B0C6BB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302169"/>
              </p:ext>
            </p:extLst>
          </p:nvPr>
        </p:nvGraphicFramePr>
        <p:xfrm>
          <a:off x="416497" y="1916832"/>
          <a:ext cx="8331967" cy="4330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3256">
                  <a:extLst>
                    <a:ext uri="{9D8B030D-6E8A-4147-A177-3AD203B41FA5}">
                      <a16:colId xmlns:a16="http://schemas.microsoft.com/office/drawing/2014/main" val="2613872112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3600377559"/>
                    </a:ext>
                  </a:extLst>
                </a:gridCol>
                <a:gridCol w="3456383">
                  <a:extLst>
                    <a:ext uri="{9D8B030D-6E8A-4147-A177-3AD203B41FA5}">
                      <a16:colId xmlns:a16="http://schemas.microsoft.com/office/drawing/2014/main" val="4234086637"/>
                    </a:ext>
                  </a:extLst>
                </a:gridCol>
              </a:tblGrid>
              <a:tr h="829657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Aspecto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Fossas Sépticas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800" b="1" kern="1200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ETE</a:t>
                      </a:r>
                    </a:p>
                  </a:txBody>
                  <a:tcPr marL="44450" marR="44450" marT="0" marB="0" anchor="ctr"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rgbClr val="00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9924945"/>
                  </a:ext>
                </a:extLst>
              </a:tr>
              <a:tr h="497796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Capacidade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Limitada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Alta, atende grandes demandas (condomínios)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731084"/>
                  </a:ext>
                </a:extLst>
              </a:tr>
              <a:tr h="497796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Manutenção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Limpa fossa periódico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Manutenção técnica programada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1120377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Custo operacional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Alto custo com limpezas constantes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Reduzido após implantação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0181035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Risco ambiental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Alto (infiltração, contaminação)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Baixo, com tratamento adequado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1238391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Eficiência Sanitária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Baixa em alta demanda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Alta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034091"/>
                  </a:ext>
                </a:extLst>
              </a:tr>
              <a:tr h="623808"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Atendimento as normas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Parcial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457200" lvl="1" algn="l" defTabSz="914400" rtl="0" eaLnBrk="1" latinLnBrk="0" hangingPunct="1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pt-BR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 marL="44450" marR="4445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cell3D prstMaterial="dkEdge">
                      <a:bevel prst="coolSlant"/>
                      <a:lightRig rig="flood" dir="t"/>
                    </a:cell3D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433372"/>
                  </a:ext>
                </a:extLst>
              </a:tr>
            </a:tbl>
          </a:graphicData>
        </a:graphic>
      </p:graphicFrame>
      <p:sp>
        <p:nvSpPr>
          <p:cNvPr id="9" name="AutoShape 29">
            <a:extLst>
              <a:ext uri="{FF2B5EF4-FFF2-40B4-BE49-F238E27FC236}">
                <a16:creationId xmlns:a16="http://schemas.microsoft.com/office/drawing/2014/main" id="{F7163E90-EA37-4E2F-BF11-AA21EB699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COMPARATIVO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48526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VALORES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772816"/>
            <a:ext cx="8568631" cy="466815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81217" y="2055979"/>
            <a:ext cx="8059907" cy="5035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400" b="1" dirty="0"/>
              <a:t>Construir mais fossas e contratar serviços e Manutenção preventiva</a:t>
            </a:r>
          </a:p>
          <a:p>
            <a:pPr marL="342900" indent="-342900" defTabSz="914400" eaLnBrk="1" hangingPunct="1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000" b="1" dirty="0"/>
              <a:t>Estimativa de custo – Sistema coletivo para 16 unidades:</a:t>
            </a:r>
          </a:p>
          <a:p>
            <a:pPr marL="342900" indent="-342900" defTabSz="914400" eaLnBrk="1" hangingPunct="1">
              <a:lnSpc>
                <a:spcPct val="125000"/>
              </a:lnSpc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000" b="1" dirty="0"/>
              <a:t>Capacidade estimada de esgoto:</a:t>
            </a:r>
          </a:p>
          <a:p>
            <a:pPr marL="1085850" lvl="1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Consumo médio: </a:t>
            </a:r>
            <a:r>
              <a:rPr lang="pt-BR" sz="1800" b="1" dirty="0"/>
              <a:t>200 L/dia por pessoa x </a:t>
            </a:r>
            <a:r>
              <a:rPr lang="pt-BR" sz="1800" dirty="0"/>
              <a:t>4 pessoas por casa → Volume diário: </a:t>
            </a:r>
            <a:r>
              <a:rPr lang="pt-BR" sz="1800" b="1" dirty="0"/>
              <a:t>~12.800 litros/dia (12,8 m³/dia)</a:t>
            </a:r>
          </a:p>
          <a:p>
            <a:pPr marL="1085850" lvl="1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Custo total estimado: R$ 45.000,00 a R$ 70.000,00</a:t>
            </a:r>
          </a:p>
          <a:p>
            <a:pPr marL="1085850" lvl="1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Individual: R$ 2.812,50 a R$ 4.375,00</a:t>
            </a:r>
          </a:p>
          <a:p>
            <a:pPr marL="1085850" lvl="1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Link do cálculo disponível em: </a:t>
            </a:r>
            <a:r>
              <a:rPr lang="pt-BR" sz="1800" dirty="0">
                <a:solidFill>
                  <a:srgbClr val="0404E2"/>
                </a:solidFill>
              </a:rPr>
              <a:t>https://1portodos.com.br/ResidencialVillage/normas/EstimativaCustos.pdf</a:t>
            </a:r>
          </a:p>
          <a:p>
            <a:pPr marL="1085850" lvl="1" indent="-342900">
              <a:spcBef>
                <a:spcPts val="400"/>
              </a:spcBef>
              <a:spcAft>
                <a:spcPts val="400"/>
              </a:spcAft>
              <a:buFont typeface="Arial" panose="020B0604020202020204" pitchFamily="34" charset="0"/>
              <a:buChar char="•"/>
            </a:pPr>
            <a:endParaRPr lang="pt-BR" sz="1800" dirty="0"/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0687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VALORES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31762" y="1772816"/>
            <a:ext cx="8663725" cy="4668157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253421" y="2055979"/>
            <a:ext cx="8663724" cy="4932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400" b="1" dirty="0"/>
              <a:t>Implantar ETE</a:t>
            </a:r>
          </a:p>
          <a:p>
            <a:pPr marL="342900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000" b="1" dirty="0"/>
              <a:t>Processo de Lodos Ativados com Sistema de </a:t>
            </a:r>
            <a:r>
              <a:rPr lang="pt-BR" sz="2000" b="1" dirty="0" err="1"/>
              <a:t>Reúso</a:t>
            </a:r>
            <a:r>
              <a:rPr lang="pt-BR" sz="2000" b="1" dirty="0"/>
              <a:t>, abrange: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Gradeamento e </a:t>
            </a:r>
            <a:r>
              <a:rPr lang="pt-BR" sz="2000" dirty="0" err="1"/>
              <a:t>Desanarador</a:t>
            </a:r>
            <a:r>
              <a:rPr lang="pt-BR" sz="2000" dirty="0"/>
              <a:t>, Tanque, Reator Biológico, Desinfecção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R$ 1.194.600,00</a:t>
            </a:r>
          </a:p>
          <a:p>
            <a:pPr marL="342900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000" b="1" dirty="0"/>
              <a:t>Implantação de Rede Coletora de Esgoto: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Extensão Aproximada: 3.337 metros lineares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R$ 1.082,757,00</a:t>
            </a:r>
          </a:p>
          <a:p>
            <a:pPr marL="34290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pt-BR" sz="2000" b="1" dirty="0"/>
              <a:t>Construção de estações elevatórias: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R$ 130.000,00</a:t>
            </a:r>
          </a:p>
          <a:p>
            <a:pPr lvl="1" indent="0">
              <a:spcBef>
                <a:spcPts val="400"/>
              </a:spcBef>
              <a:spcAft>
                <a:spcPts val="400"/>
              </a:spcAft>
            </a:pPr>
            <a:endParaRPr lang="pt-BR" sz="1800" dirty="0"/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4429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 – VALORES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131762" y="1772816"/>
            <a:ext cx="8663725" cy="493394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00764" y="1916832"/>
            <a:ext cx="8663724" cy="5445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pt-BR" sz="2400" b="1" dirty="0"/>
              <a:t>Implantar ETE</a:t>
            </a:r>
          </a:p>
          <a:p>
            <a:pPr marL="342900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pt-BR" sz="2000" b="1" dirty="0"/>
              <a:t>Resumo: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Parcelamento em 26 vezes: R$ 92.590,65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Valor por unidade: R$ 4.384,99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Valor mensal por unidade: R$ 168,65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Valor total: R$ 2.407.357,00</a:t>
            </a:r>
          </a:p>
          <a:p>
            <a:pPr marL="34290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§"/>
            </a:pPr>
            <a:r>
              <a:rPr lang="pt-BR" sz="2000" b="1" dirty="0"/>
              <a:t>Manutenção pós-implantação:</a:t>
            </a:r>
          </a:p>
          <a:p>
            <a:pPr marL="1085850" lvl="1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lang="pt-BR" sz="2000" dirty="0"/>
              <a:t>Será o valor da taxa de água de cada unidade</a:t>
            </a:r>
          </a:p>
          <a:p>
            <a:pPr lvl="1" indent="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</a:pPr>
            <a:r>
              <a:rPr lang="pt-BR" sz="2000" dirty="0"/>
              <a:t>Exemplo:</a:t>
            </a:r>
          </a:p>
          <a:p>
            <a:pPr marL="1485900" lvl="2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pt-BR" sz="2000" dirty="0"/>
              <a:t>Consumo de R$ 30,00 – taxa de manutenção R$ 30,00</a:t>
            </a:r>
          </a:p>
          <a:p>
            <a:pPr marL="1485900" lvl="2" indent="-342900" defTabSz="914400" eaLnBrk="1" hangingPunct="1">
              <a:spcBef>
                <a:spcPts val="400"/>
              </a:spcBef>
              <a:spcAft>
                <a:spcPts val="40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lang="pt-BR" sz="2000" dirty="0"/>
              <a:t>Consumo de R$ 5,00 – taxa de manutenção R$ 5,00</a:t>
            </a:r>
          </a:p>
          <a:p>
            <a:pPr lvl="1" indent="0">
              <a:spcBef>
                <a:spcPts val="400"/>
              </a:spcBef>
              <a:spcAft>
                <a:spcPts val="400"/>
              </a:spcAft>
            </a:pPr>
            <a:endParaRPr lang="pt-BR" sz="1800" dirty="0"/>
          </a:p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Char char="•"/>
            </a:pPr>
            <a:endParaRPr lang="pt-BR" sz="2000" b="1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2971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194EAE-ACC3-4E7D-89F6-7BC424B2FE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E8A858-5FE0-4E6A-8B87-DB4F5BF0B5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438" t="28023" r="16926" b="7512"/>
          <a:stretch/>
        </p:blipFill>
        <p:spPr>
          <a:xfrm>
            <a:off x="107504" y="1364304"/>
            <a:ext cx="8946994" cy="5112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93468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F7697F1-CE9C-4D02-91A0-C01C9CBED0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81" y="1196752"/>
            <a:ext cx="8424863" cy="56055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C932DC5-C197-42AA-A870-562E0E100398}"/>
              </a:ext>
            </a:extLst>
          </p:cNvPr>
          <p:cNvSpPr txBox="1"/>
          <p:nvPr/>
        </p:nvSpPr>
        <p:spPr>
          <a:xfrm>
            <a:off x="1194177" y="3068960"/>
            <a:ext cx="637045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indent="0"/>
            <a:r>
              <a:rPr lang="pt-BR" sz="8000" b="1" dirty="0"/>
              <a:t>Obrigado!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5194EAE-ACC3-4E7D-89F6-7BC424B2FE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1264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algn="l" defTabSz="914400" eaLnBrk="1" hangingPunct="1">
              <a:buClrTx/>
              <a:buSzTx/>
            </a:pPr>
            <a:r>
              <a:rPr lang="pt-BR" sz="18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1. OBJETIVOS</a:t>
            </a:r>
            <a:endParaRPr lang="pt-BR" sz="18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7"/>
            <a:ext cx="8568631" cy="4464496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341522" y="2387808"/>
            <a:ext cx="8059907" cy="34867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hangingPunct="1">
              <a:lnSpc>
                <a:spcPct val="125000"/>
              </a:lnSpc>
              <a:buClrTx/>
              <a:buSzTx/>
              <a:buFont typeface="Arial" panose="020B0604020202020204" pitchFamily="34" charset="0"/>
              <a:buChar char="•"/>
            </a:pPr>
            <a:r>
              <a:rPr lang="pt-BR" sz="3600" dirty="0"/>
              <a:t>Apresentar </a:t>
            </a:r>
            <a:r>
              <a:rPr lang="pt-BR" sz="3600" b="1" dirty="0"/>
              <a:t>propostas</a:t>
            </a:r>
            <a:r>
              <a:rPr lang="pt-BR" sz="3600" dirty="0"/>
              <a:t> de soluções para o </a:t>
            </a:r>
            <a:r>
              <a:rPr lang="pt-BR" sz="3600" b="1" dirty="0"/>
              <a:t>problema recorrente </a:t>
            </a:r>
            <a:r>
              <a:rPr lang="pt-BR" sz="3600" dirty="0"/>
              <a:t>da rede de esgoto do Condomínio Residencial Village </a:t>
            </a:r>
            <a:r>
              <a:rPr lang="pt-BR" sz="3600" dirty="0" err="1"/>
              <a:t>Thermas</a:t>
            </a:r>
            <a:r>
              <a:rPr lang="pt-BR" sz="3600" dirty="0"/>
              <a:t> das Caldas.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2984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SITUAÇÃO ATUAL DO CONDOMÍNIO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844824"/>
            <a:ext cx="8568631" cy="48619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611560" y="1924084"/>
            <a:ext cx="8195238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/>
              <a:t>Uso de fossas sépticas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/>
              <a:t>Rede de drenagem antiga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/>
              <a:t>Não aderente a norma NBR 7229 - Projeto, construção e operação de sistemas de tanques sépticos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pt-BR" sz="2400" dirty="0"/>
              <a:t>Atualmente com um total de 37 fossas sépticas na área topográfica do condomínio, sendo: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/>
              <a:t>Pitangueiras</a:t>
            </a:r>
            <a:r>
              <a:rPr lang="pt-BR" sz="1800" dirty="0"/>
              <a:t>: 06 fossas – 94 unidades (01 x 16)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/>
              <a:t>Orquídeas</a:t>
            </a:r>
            <a:r>
              <a:rPr lang="pt-BR" sz="1800" dirty="0"/>
              <a:t>: 06 fossas – 99 unidades (01 x 17)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 err="1"/>
              <a:t>Bougainvilles</a:t>
            </a:r>
            <a:r>
              <a:rPr lang="pt-BR" sz="1800" dirty="0"/>
              <a:t>: 09 fossas – 106 unidades (01 x 12)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/>
              <a:t>Jacarandás</a:t>
            </a:r>
            <a:r>
              <a:rPr lang="pt-BR" sz="1800" dirty="0"/>
              <a:t>: 03 fossas – 58 unidades (01 x 19)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/>
              <a:t>Azaléias</a:t>
            </a:r>
            <a:r>
              <a:rPr lang="pt-BR" sz="1800" dirty="0"/>
              <a:t>: 8 fossas – 114 unidades (01 x 14)</a:t>
            </a:r>
          </a:p>
          <a:p>
            <a:pPr marL="1085850" lvl="1" indent="-342900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pt-BR" sz="1800" b="1" dirty="0"/>
              <a:t>Gardênias</a:t>
            </a:r>
            <a:r>
              <a:rPr lang="pt-BR" sz="1800" dirty="0"/>
              <a:t>: 5 fossas – 78 unidades (01 x 16)</a:t>
            </a:r>
            <a:endParaRPr lang="pt-BR" sz="24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888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SITUAÇÃO ATUAL DO CONDOMÍNIO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844824"/>
            <a:ext cx="8568631" cy="48619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29992" y="2026658"/>
            <a:ext cx="820207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Gera, constantemente, a necessidade de contratar serviços de esvaziamento de fossas.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b="1"/>
              <a:t> Principais </a:t>
            </a:r>
            <a:r>
              <a:rPr lang="pt-BR" sz="2000" b="1" dirty="0"/>
              <a:t>problemas</a:t>
            </a:r>
            <a:r>
              <a:rPr lang="pt-BR" sz="2000" dirty="0"/>
              <a:t>: Uso da rede de esgoto como drenagem de águas pluviais, entupimentos, vazamentos e mau cheiro.</a:t>
            </a:r>
          </a:p>
          <a:p>
            <a:pPr lvl="1" algn="just">
              <a:buFont typeface="Arial" panose="020B0604020202020204" pitchFamily="34" charset="0"/>
              <a:buChar char="•"/>
            </a:pPr>
            <a:r>
              <a:rPr lang="pt-BR" sz="2000" b="1" dirty="0"/>
              <a:t>Soluções</a:t>
            </a:r>
            <a:r>
              <a:rPr lang="pt-BR" sz="2000" dirty="0"/>
              <a:t>: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pt-BR" sz="2000" b="1" dirty="0"/>
              <a:t>Limpeza periódica </a:t>
            </a:r>
            <a:r>
              <a:rPr lang="pt-BR" sz="2000" dirty="0"/>
              <a:t>por empresa autorizada (recomendado: a cada 1 a 3 anos, conforme uso).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pt-BR" sz="2000" b="1" dirty="0"/>
              <a:t>Inspeções técnicas regulares </a:t>
            </a:r>
            <a:r>
              <a:rPr lang="pt-BR" sz="2000" dirty="0"/>
              <a:t>(verificação de rachaduras, obstruções, nível de lodo).</a:t>
            </a:r>
          </a:p>
          <a:p>
            <a:pPr marL="1257300" lvl="2" indent="-342900" algn="just">
              <a:buFont typeface="Wingdings" panose="05000000000000000000" pitchFamily="2" charset="2"/>
              <a:buChar char="ü"/>
            </a:pPr>
            <a:r>
              <a:rPr lang="pt-BR" sz="2000" b="1" dirty="0"/>
              <a:t>Contrato de manutenção </a:t>
            </a:r>
            <a:r>
              <a:rPr lang="pt-BR" sz="2000" dirty="0"/>
              <a:t>preventiva com empresa especializada.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1635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SITUAÇÃO ATUAL DO CONDOMÍNIO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844824"/>
            <a:ext cx="8568631" cy="4861931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4381" y="1966053"/>
            <a:ext cx="832110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dirty="0"/>
              <a:t>Das soluções, o que tem sido aplicado?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/>
              <a:t>Limpeza periódica </a:t>
            </a:r>
            <a:r>
              <a:rPr lang="pt-BR" sz="2000" dirty="0"/>
              <a:t>por empresa autorizada (recomendado: a cada 1 a 3 anos, conforme uso).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/>
              <a:t>Inspeções técnicas regulares </a:t>
            </a:r>
            <a:r>
              <a:rPr lang="pt-BR" sz="2000" dirty="0"/>
              <a:t>(verificação de rachaduras, obstruções, nível de lodo).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b="1" dirty="0"/>
              <a:t>Contrato de manutenção preventiva </a:t>
            </a:r>
            <a:r>
              <a:rPr lang="pt-BR" sz="2000" dirty="0"/>
              <a:t>com empresa especializada.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C04AF8EB-8969-45E7-9EC8-FEDD1887CA50}"/>
              </a:ext>
            </a:extLst>
          </p:cNvPr>
          <p:cNvGrpSpPr/>
          <p:nvPr/>
        </p:nvGrpSpPr>
        <p:grpSpPr>
          <a:xfrm>
            <a:off x="1187624" y="2708920"/>
            <a:ext cx="7183044" cy="288032"/>
            <a:chOff x="1187624" y="2708920"/>
            <a:chExt cx="7183044" cy="288032"/>
          </a:xfrm>
        </p:grpSpPr>
        <p:cxnSp>
          <p:nvCxnSpPr>
            <p:cNvPr id="4" name="Conector reto 3">
              <a:extLst>
                <a:ext uri="{FF2B5EF4-FFF2-40B4-BE49-F238E27FC236}">
                  <a16:creationId xmlns:a16="http://schemas.microsoft.com/office/drawing/2014/main" id="{08F70ADF-66C0-4693-96F1-1E23275497E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0754" y="2708920"/>
              <a:ext cx="711991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" name="Conector reto 12">
              <a:extLst>
                <a:ext uri="{FF2B5EF4-FFF2-40B4-BE49-F238E27FC236}">
                  <a16:creationId xmlns:a16="http://schemas.microsoft.com/office/drawing/2014/main" id="{BC51D98D-65DA-44FC-90FF-1B2A0AB347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7624" y="2996952"/>
              <a:ext cx="381642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9199F51-BD36-4538-AB28-55F997CAE479}"/>
              </a:ext>
            </a:extLst>
          </p:cNvPr>
          <p:cNvGrpSpPr/>
          <p:nvPr/>
        </p:nvGrpSpPr>
        <p:grpSpPr>
          <a:xfrm>
            <a:off x="1340024" y="3501008"/>
            <a:ext cx="6688360" cy="288032"/>
            <a:chOff x="1187624" y="2708920"/>
            <a:chExt cx="7183044" cy="288032"/>
          </a:xfrm>
        </p:grpSpPr>
        <p:cxnSp>
          <p:nvCxnSpPr>
            <p:cNvPr id="17" name="Conector reto 16">
              <a:extLst>
                <a:ext uri="{FF2B5EF4-FFF2-40B4-BE49-F238E27FC236}">
                  <a16:creationId xmlns:a16="http://schemas.microsoft.com/office/drawing/2014/main" id="{ADFB302C-94E2-4DA4-B869-D90F10936FA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0754" y="2708920"/>
              <a:ext cx="711991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Conector reto 17">
              <a:extLst>
                <a:ext uri="{FF2B5EF4-FFF2-40B4-BE49-F238E27FC236}">
                  <a16:creationId xmlns:a16="http://schemas.microsoft.com/office/drawing/2014/main" id="{129B289D-666B-4D5D-98F6-1C9FCA5040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7624" y="2996952"/>
              <a:ext cx="381642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EBB84690-206E-4FD8-A345-784C1F31FF5E}"/>
              </a:ext>
            </a:extLst>
          </p:cNvPr>
          <p:cNvGrpSpPr/>
          <p:nvPr/>
        </p:nvGrpSpPr>
        <p:grpSpPr>
          <a:xfrm>
            <a:off x="1250754" y="4246445"/>
            <a:ext cx="7183044" cy="288032"/>
            <a:chOff x="1187624" y="2708920"/>
            <a:chExt cx="7183044" cy="288032"/>
          </a:xfrm>
        </p:grpSpPr>
        <p:cxnSp>
          <p:nvCxnSpPr>
            <p:cNvPr id="20" name="Conector reto 19">
              <a:extLst>
                <a:ext uri="{FF2B5EF4-FFF2-40B4-BE49-F238E27FC236}">
                  <a16:creationId xmlns:a16="http://schemas.microsoft.com/office/drawing/2014/main" id="{D45D74DA-7261-4DCD-91FD-73FF64AA142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250754" y="2708920"/>
              <a:ext cx="711991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1" name="Conector reto 20">
              <a:extLst>
                <a:ext uri="{FF2B5EF4-FFF2-40B4-BE49-F238E27FC236}">
                  <a16:creationId xmlns:a16="http://schemas.microsoft.com/office/drawing/2014/main" id="{02359643-D618-41AD-9BE9-2AB025DC5E6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187624" y="2996952"/>
              <a:ext cx="3816424" cy="0"/>
            </a:xfrm>
            <a:prstGeom prst="line">
              <a:avLst/>
            </a:prstGeom>
            <a:solidFill>
              <a:srgbClr val="00B8FF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261797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SITUAÇÃO ATUAL DO CONDOMÍNIO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772816"/>
            <a:ext cx="8568631" cy="493393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sp>
        <p:nvSpPr>
          <p:cNvPr id="11" name="CaixaDeTexto 10"/>
          <p:cNvSpPr txBox="1"/>
          <p:nvPr/>
        </p:nvSpPr>
        <p:spPr>
          <a:xfrm>
            <a:off x="474381" y="1916832"/>
            <a:ext cx="8321106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pt-BR" sz="2400" b="1" dirty="0"/>
              <a:t>Atualmente se tem o serviço de esvaziamento de fossas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000" dirty="0"/>
              <a:t>O serviço de esvaziamento (limpa fossa) é um serviço necessário, que pode gerar: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dirty="0"/>
              <a:t>Despesas excessivas. 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dirty="0"/>
              <a:t>Ambiente insalubre.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dirty="0"/>
              <a:t>Mau cheiro constante.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dirty="0"/>
              <a:t>Alto risco de </a:t>
            </a:r>
            <a:r>
              <a:rPr lang="pt-BR" sz="1800" b="1" dirty="0"/>
              <a:t>dano ambiental</a:t>
            </a:r>
            <a:r>
              <a:rPr lang="pt-BR" sz="1800" dirty="0"/>
              <a:t>, com possibilidade de contaminação do solo (já existente) e do lençol freático.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b="1" dirty="0"/>
              <a:t>Sujeitos a autuações </a:t>
            </a:r>
            <a:r>
              <a:rPr lang="pt-BR" sz="1800" dirty="0"/>
              <a:t>e sanções dos órgãos ambientais.</a:t>
            </a:r>
          </a:p>
          <a:p>
            <a:pPr marL="1028700" lvl="1">
              <a:buFont typeface="Wingdings" panose="05000000000000000000" pitchFamily="2" charset="2"/>
              <a:buChar char="ü"/>
            </a:pPr>
            <a:r>
              <a:rPr lang="pt-BR" sz="1800" b="1" dirty="0"/>
              <a:t>Não atende as necessidades do condomínio</a:t>
            </a:r>
            <a:r>
              <a:rPr lang="pt-BR" sz="1800" dirty="0"/>
              <a:t>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4078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772816"/>
            <a:ext cx="8568631" cy="493393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344488" y="1964650"/>
            <a:ext cx="819523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/>
              <a:t>POSSÍVEIS SOLUÇÕES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73B66A1E-8F41-4DEF-9BBB-70168E950AE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915"/>
          <a:stretch/>
        </p:blipFill>
        <p:spPr>
          <a:xfrm>
            <a:off x="1318795" y="4918606"/>
            <a:ext cx="3253205" cy="130266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820C266-66A8-46C9-9983-CE3A12A47AA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092" y="2606546"/>
            <a:ext cx="3008984" cy="1723549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F8BAB5D0-7324-4A95-B868-0FBF2DB181C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503186"/>
            <a:ext cx="1905296" cy="209258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761D3BD-1482-4F48-8B15-26246DADA06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34" y="2706567"/>
            <a:ext cx="3465014" cy="1726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2782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58" name="Picture 10" descr="professor-beni_b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188" y="1125538"/>
            <a:ext cx="1416050" cy="12366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</p:pic>
      <p:sp>
        <p:nvSpPr>
          <p:cNvPr id="96260" name="AutoShape 29"/>
          <p:cNvSpPr>
            <a:spLocks noChangeArrowheads="1"/>
          </p:cNvSpPr>
          <p:nvPr/>
        </p:nvSpPr>
        <p:spPr bwMode="auto">
          <a:xfrm>
            <a:off x="344488" y="1125538"/>
            <a:ext cx="7251700" cy="431800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EAEAEA">
                  <a:alpha val="60001"/>
                </a:srgbClr>
              </a:gs>
              <a:gs pos="100000">
                <a:schemeClr val="bg1">
                  <a:alpha val="39998"/>
                </a:schemeClr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 algn="ctr">
              <a:spcBef>
                <a:spcPct val="0"/>
              </a:spcBef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3600" b="1" i="1">
                <a:solidFill>
                  <a:schemeClr val="bg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85750" indent="-285750" algn="l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PROPOSTA DE SOLUÇÕES</a:t>
            </a:r>
            <a:endParaRPr lang="pt-BR" sz="2000" dirty="0">
              <a:solidFill>
                <a:schemeClr val="tx1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6261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908050"/>
            <a:ext cx="8785225" cy="144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96262" name="Text Box 18"/>
          <p:cNvSpPr txBox="1">
            <a:spLocks noChangeArrowheads="1"/>
          </p:cNvSpPr>
          <p:nvPr/>
        </p:nvSpPr>
        <p:spPr bwMode="auto">
          <a:xfrm>
            <a:off x="-432620" y="222502"/>
            <a:ext cx="9109075" cy="37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1350645" marR="294640" algn="ctr">
              <a:lnSpc>
                <a:spcPct val="107000"/>
              </a:lnSpc>
              <a:spcAft>
                <a:spcPts val="800"/>
              </a:spcAft>
            </a:pP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CONDOMINIO RESIDENCIAL VILLAGE</a:t>
            </a:r>
            <a:r>
              <a:rPr lang="pt-BR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THERMAS DAS CALDAS</a:t>
            </a:r>
            <a:endParaRPr lang="pt-B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6264" name="AutoShape 8"/>
          <p:cNvSpPr>
            <a:spLocks noChangeArrowheads="1"/>
          </p:cNvSpPr>
          <p:nvPr/>
        </p:nvSpPr>
        <p:spPr bwMode="auto">
          <a:xfrm>
            <a:off x="226856" y="1976476"/>
            <a:ext cx="8568631" cy="4730279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rgbClr val="D9D9D9">
                  <a:alpha val="32001"/>
                </a:srgbClr>
              </a:gs>
              <a:gs pos="100000">
                <a:srgbClr val="D9D9D9">
                  <a:gamma/>
                  <a:shade val="46275"/>
                  <a:invGamma/>
                  <a:alpha val="39999"/>
                </a:srgbClr>
              </a:gs>
            </a:gsLst>
            <a:lin ang="5400000" scaled="1"/>
          </a:gra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914400" eaLnBrk="1" hangingPunct="1">
              <a:lnSpc>
                <a:spcPct val="125000"/>
              </a:lnSpc>
              <a:buClrTx/>
              <a:buSzTx/>
              <a:buFont typeface="Wingdings" panose="05000000000000000000" pitchFamily="2" charset="2"/>
              <a:buAutoNum type="arabicPeriod"/>
            </a:pPr>
            <a:endParaRPr lang="pt-BR" altLang="pt-BR" i="0" dirty="0">
              <a:solidFill>
                <a:schemeClr val="tx1"/>
              </a:solidFill>
              <a:ea typeface="Batang" panose="02030600000101010101" pitchFamily="18" charset="-12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9442E6C-164B-45F7-AA25-FF52EDF90C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0" y="151244"/>
            <a:ext cx="883297" cy="512312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A4F35777-D7BA-4BFE-8021-8D8A4C028837}"/>
              </a:ext>
            </a:extLst>
          </p:cNvPr>
          <p:cNvSpPr txBox="1"/>
          <p:nvPr/>
        </p:nvSpPr>
        <p:spPr>
          <a:xfrm>
            <a:off x="474381" y="2224603"/>
            <a:ext cx="8195238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Construir mais fossas e contratar serviços e Manutenção preventiva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Individualmente, cada unidade construir sua própria fossa com uso de biodigestores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Instalar uma Estação de Tratamento de Esgoto – ETE</a:t>
            </a:r>
          </a:p>
          <a:p>
            <a:pPr marL="457200" indent="-457200">
              <a:buFont typeface="+mj-lt"/>
              <a:buAutoNum type="arabicPeriod"/>
            </a:pPr>
            <a:r>
              <a:rPr lang="pt-BR" sz="2400" b="1" dirty="0"/>
              <a:t>Não se fazer nada (também é uma solução)</a:t>
            </a:r>
          </a:p>
          <a:p>
            <a:pPr marL="1085850" lvl="1" indent="-342900">
              <a:buFont typeface="Wingdings" panose="05000000000000000000" pitchFamily="2" charset="2"/>
              <a:buChar char="ü"/>
            </a:pPr>
            <a:endParaRPr lang="pt-BR" sz="2000" dirty="0"/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698898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Design padrão">
  <a:themeElements>
    <a:clrScheme name="Design padrã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sign padrão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Design padrã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sign padrã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sign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uebusiness02">
  <a:themeElements>
    <a:clrScheme name="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uebusiness02">
  <a:themeElements>
    <a:clrScheme name="1_bluebusiness02 4">
      <a:dk1>
        <a:srgbClr val="000000"/>
      </a:dk1>
      <a:lt1>
        <a:srgbClr val="FFFFFF"/>
      </a:lt1>
      <a:dk2>
        <a:srgbClr val="000000"/>
      </a:dk2>
      <a:lt2>
        <a:srgbClr val="CCFFFF"/>
      </a:lt2>
      <a:accent1>
        <a:srgbClr val="003399"/>
      </a:accent1>
      <a:accent2>
        <a:srgbClr val="FF9933"/>
      </a:accent2>
      <a:accent3>
        <a:srgbClr val="FFFFFF"/>
      </a:accent3>
      <a:accent4>
        <a:srgbClr val="000000"/>
      </a:accent4>
      <a:accent5>
        <a:srgbClr val="AAADCA"/>
      </a:accent5>
      <a:accent6>
        <a:srgbClr val="E78A2D"/>
      </a:accent6>
      <a:hlink>
        <a:srgbClr val="6699FF"/>
      </a:hlink>
      <a:folHlink>
        <a:srgbClr val="83A6A7"/>
      </a:folHlink>
    </a:clrScheme>
    <a:fontScheme name="1_bluebusiness02">
      <a:majorFont>
        <a:latin typeface="Verdana"/>
        <a:ea typeface="Batang"/>
        <a:cs typeface=""/>
      </a:majorFont>
      <a:minorFont>
        <a:latin typeface="Verdana"/>
        <a:ea typeface="Batang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bluebusiness02 1">
        <a:dk1>
          <a:srgbClr val="000000"/>
        </a:dk1>
        <a:lt1>
          <a:srgbClr val="FFFFFF"/>
        </a:lt1>
        <a:dk2>
          <a:srgbClr val="000066"/>
        </a:dk2>
        <a:lt2>
          <a:srgbClr val="FFFFCC"/>
        </a:lt2>
        <a:accent1>
          <a:srgbClr val="00CC99"/>
        </a:accent1>
        <a:accent2>
          <a:srgbClr val="00FF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00E7B9"/>
        </a:accent6>
        <a:hlink>
          <a:srgbClr val="0099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2">
        <a:dk1>
          <a:srgbClr val="000000"/>
        </a:dk1>
        <a:lt1>
          <a:srgbClr val="FFFFFF"/>
        </a:lt1>
        <a:dk2>
          <a:srgbClr val="000066"/>
        </a:dk2>
        <a:lt2>
          <a:srgbClr val="CCFFFF"/>
        </a:lt2>
        <a:accent1>
          <a:srgbClr val="0066CC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E78A00"/>
        </a:accent6>
        <a:hlink>
          <a:srgbClr val="66CC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3">
        <a:dk1>
          <a:srgbClr val="000000"/>
        </a:dk1>
        <a:lt1>
          <a:srgbClr val="FFFFFF"/>
        </a:lt1>
        <a:dk2>
          <a:srgbClr val="000000"/>
        </a:dk2>
        <a:lt2>
          <a:srgbClr val="CCFFCC"/>
        </a:lt2>
        <a:accent1>
          <a:srgbClr val="006666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B8B8"/>
        </a:accent5>
        <a:accent6>
          <a:srgbClr val="E78A2D"/>
        </a:accent6>
        <a:hlink>
          <a:srgbClr val="00CC99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4">
        <a:dk1>
          <a:srgbClr val="000000"/>
        </a:dk1>
        <a:lt1>
          <a:srgbClr val="FFFFFF"/>
        </a:lt1>
        <a:dk2>
          <a:srgbClr val="000000"/>
        </a:dk2>
        <a:lt2>
          <a:srgbClr val="CCFFFF"/>
        </a:lt2>
        <a:accent1>
          <a:srgbClr val="00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AADCA"/>
        </a:accent5>
        <a:accent6>
          <a:srgbClr val="E78A2D"/>
        </a:accent6>
        <a:hlink>
          <a:srgbClr val="66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uebusiness02 5">
        <a:dk1>
          <a:srgbClr val="000000"/>
        </a:dk1>
        <a:lt1>
          <a:srgbClr val="FFFFFF"/>
        </a:lt1>
        <a:dk2>
          <a:srgbClr val="000000"/>
        </a:dk2>
        <a:lt2>
          <a:srgbClr val="CCCCFF"/>
        </a:lt2>
        <a:accent1>
          <a:srgbClr val="333399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ADADCA"/>
        </a:accent5>
        <a:accent6>
          <a:srgbClr val="E78A2D"/>
        </a:accent6>
        <a:hlink>
          <a:srgbClr val="CC99FF"/>
        </a:hlink>
        <a:folHlink>
          <a:srgbClr val="83A6A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11060</TotalTime>
  <Words>1461</Words>
  <Application>Microsoft Office PowerPoint</Application>
  <PresentationFormat>Apresentação na tela (4:3)</PresentationFormat>
  <Paragraphs>172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25</vt:i4>
      </vt:variant>
    </vt:vector>
  </HeadingPairs>
  <TitlesOfParts>
    <vt:vector size="33" baseType="lpstr">
      <vt:lpstr>Arial</vt:lpstr>
      <vt:lpstr>Calibri</vt:lpstr>
      <vt:lpstr>Times New Roman</vt:lpstr>
      <vt:lpstr>Verdana</vt:lpstr>
      <vt:lpstr>Wingdings</vt:lpstr>
      <vt:lpstr>Design padrão</vt:lpstr>
      <vt:lpstr>bluebusiness02</vt:lpstr>
      <vt:lpstr>1_bluebusiness02</vt:lpstr>
      <vt:lpstr>Proposta de solução para Rede de Esgoto   CONDOMINIO RESIDENCIAL VILLAGE THERMAS DAS CALDAS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</dc:title>
  <dc:creator>Anderson Filipe</dc:creator>
  <cp:lastModifiedBy>Usuário</cp:lastModifiedBy>
  <cp:revision>1308</cp:revision>
  <cp:lastPrinted>2025-06-07T20:13:59Z</cp:lastPrinted>
  <dcterms:created xsi:type="dcterms:W3CDTF">2000-08-25T18:22:20Z</dcterms:created>
  <dcterms:modified xsi:type="dcterms:W3CDTF">2025-06-23T11:42:55Z</dcterms:modified>
</cp:coreProperties>
</file>