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</p:sldMasterIdLst>
  <p:notesMasterIdLst>
    <p:notesMasterId r:id="rId25"/>
  </p:notesMasterIdLst>
  <p:handoutMasterIdLst>
    <p:handoutMasterId r:id="rId26"/>
  </p:handoutMasterIdLst>
  <p:sldIdLst>
    <p:sldId id="330" r:id="rId4"/>
    <p:sldId id="352" r:id="rId5"/>
    <p:sldId id="355" r:id="rId6"/>
    <p:sldId id="364" r:id="rId7"/>
    <p:sldId id="365" r:id="rId8"/>
    <p:sldId id="366" r:id="rId9"/>
    <p:sldId id="367" r:id="rId10"/>
    <p:sldId id="351" r:id="rId11"/>
    <p:sldId id="353" r:id="rId12"/>
    <p:sldId id="357" r:id="rId13"/>
    <p:sldId id="354" r:id="rId14"/>
    <p:sldId id="356" r:id="rId15"/>
    <p:sldId id="358" r:id="rId16"/>
    <p:sldId id="362" r:id="rId17"/>
    <p:sldId id="369" r:id="rId18"/>
    <p:sldId id="359" r:id="rId19"/>
    <p:sldId id="360" r:id="rId20"/>
    <p:sldId id="361" r:id="rId21"/>
    <p:sldId id="368" r:id="rId22"/>
    <p:sldId id="370" r:id="rId23"/>
    <p:sldId id="371" r:id="rId24"/>
  </p:sldIdLst>
  <p:sldSz cx="9144000" cy="6858000" type="screen4x3"/>
  <p:notesSz cx="7099300" cy="10234613"/>
  <p:defaultTextStyle>
    <a:defPPr>
      <a:defRPr lang="en-GB"/>
    </a:defPPr>
    <a:lvl1pPr algn="l" defTabSz="449263" rtl="0" eaLnBrk="0" fontAlgn="base" hangingPunct="0">
      <a:spcBef>
        <a:spcPct val="50000"/>
      </a:spcBef>
      <a:spcAft>
        <a:spcPct val="0"/>
      </a:spcAft>
      <a:buClr>
        <a:srgbClr val="000000"/>
      </a:buClr>
      <a:buSzPct val="100000"/>
      <a:buFont typeface="Wingdings" panose="05000000000000000000" pitchFamily="2" charset="2"/>
      <a:defRPr sz="1600" i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1pPr>
    <a:lvl2pPr marL="742950" indent="-285750" algn="l" defTabSz="449263" rtl="0" eaLnBrk="0" fontAlgn="base" hangingPunct="0">
      <a:spcBef>
        <a:spcPct val="50000"/>
      </a:spcBef>
      <a:spcAft>
        <a:spcPct val="0"/>
      </a:spcAft>
      <a:buClr>
        <a:srgbClr val="000000"/>
      </a:buClr>
      <a:buSzPct val="100000"/>
      <a:buFont typeface="Wingdings" panose="05000000000000000000" pitchFamily="2" charset="2"/>
      <a:defRPr sz="1600" i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2pPr>
    <a:lvl3pPr marL="1143000" indent="-228600" algn="l" defTabSz="449263" rtl="0" eaLnBrk="0" fontAlgn="base" hangingPunct="0">
      <a:spcBef>
        <a:spcPct val="50000"/>
      </a:spcBef>
      <a:spcAft>
        <a:spcPct val="0"/>
      </a:spcAft>
      <a:buClr>
        <a:srgbClr val="000000"/>
      </a:buClr>
      <a:buSzPct val="100000"/>
      <a:buFont typeface="Wingdings" panose="05000000000000000000" pitchFamily="2" charset="2"/>
      <a:defRPr sz="1600" i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3pPr>
    <a:lvl4pPr marL="1600200" indent="-228600" algn="l" defTabSz="449263" rtl="0" eaLnBrk="0" fontAlgn="base" hangingPunct="0">
      <a:spcBef>
        <a:spcPct val="50000"/>
      </a:spcBef>
      <a:spcAft>
        <a:spcPct val="0"/>
      </a:spcAft>
      <a:buClr>
        <a:srgbClr val="000000"/>
      </a:buClr>
      <a:buSzPct val="100000"/>
      <a:buFont typeface="Wingdings" panose="05000000000000000000" pitchFamily="2" charset="2"/>
      <a:defRPr sz="1600" i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4pPr>
    <a:lvl5pPr marL="2057400" indent="-228600" algn="l" defTabSz="449263" rtl="0" eaLnBrk="0" fontAlgn="base" hangingPunct="0">
      <a:spcBef>
        <a:spcPct val="50000"/>
      </a:spcBef>
      <a:spcAft>
        <a:spcPct val="0"/>
      </a:spcAft>
      <a:buClr>
        <a:srgbClr val="000000"/>
      </a:buClr>
      <a:buSzPct val="100000"/>
      <a:buFont typeface="Wingdings" panose="05000000000000000000" pitchFamily="2" charset="2"/>
      <a:defRPr sz="1600" i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5pPr>
    <a:lvl6pPr marL="2286000" algn="l" defTabSz="914400" rtl="0" eaLnBrk="1" latinLnBrk="0" hangingPunct="1">
      <a:defRPr sz="1600" i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6pPr>
    <a:lvl7pPr marL="2743200" algn="l" defTabSz="914400" rtl="0" eaLnBrk="1" latinLnBrk="0" hangingPunct="1">
      <a:defRPr sz="1600" i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7pPr>
    <a:lvl8pPr marL="3200400" algn="l" defTabSz="914400" rtl="0" eaLnBrk="1" latinLnBrk="0" hangingPunct="1">
      <a:defRPr sz="1600" i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8pPr>
    <a:lvl9pPr marL="3657600" algn="l" defTabSz="914400" rtl="0" eaLnBrk="1" latinLnBrk="0" hangingPunct="1">
      <a:defRPr sz="1600" i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98">
          <p15:clr>
            <a:srgbClr val="A4A3A4"/>
          </p15:clr>
        </p15:guide>
        <p15:guide id="2" pos="23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9933"/>
    <a:srgbClr val="FF9900"/>
    <a:srgbClr val="000099"/>
    <a:srgbClr val="F8F8F8"/>
    <a:srgbClr val="E41202"/>
    <a:srgbClr val="0000CC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94707" autoAdjust="0"/>
  </p:normalViewPr>
  <p:slideViewPr>
    <p:cSldViewPr>
      <p:cViewPr varScale="1">
        <p:scale>
          <a:sx n="108" d="100"/>
          <a:sy n="108" d="100"/>
        </p:scale>
        <p:origin x="1302" y="11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998"/>
        <p:guide pos="23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85" tIns="48043" rIns="96085" bIns="48043" numCol="1" anchor="t" anchorCtr="0" compatLnSpc="1">
            <a:prstTxWarp prst="textNoShape">
              <a:avLst/>
            </a:prstTxWarp>
          </a:bodyPr>
          <a:lstStyle>
            <a:lvl1pPr algn="l" defTabSz="471488">
              <a:spcBef>
                <a:spcPct val="0"/>
              </a:spcBef>
              <a:buFont typeface="Times New Roman" pitchFamily="18" charset="0"/>
              <a:buNone/>
              <a:defRPr sz="1300" b="0" i="0">
                <a:solidFill>
                  <a:srgbClr val="000000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85" tIns="48043" rIns="96085" bIns="48043" numCol="1" anchor="t" anchorCtr="0" compatLnSpc="1">
            <a:prstTxWarp prst="textNoShape">
              <a:avLst/>
            </a:prstTxWarp>
          </a:bodyPr>
          <a:lstStyle>
            <a:lvl1pPr algn="r" defTabSz="471488">
              <a:spcBef>
                <a:spcPct val="0"/>
              </a:spcBef>
              <a:buFont typeface="Times New Roman" pitchFamily="18" charset="0"/>
              <a:buNone/>
              <a:defRPr sz="1300" b="0" i="0">
                <a:solidFill>
                  <a:srgbClr val="000000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85" tIns="48043" rIns="96085" bIns="48043" numCol="1" anchor="b" anchorCtr="0" compatLnSpc="1">
            <a:prstTxWarp prst="textNoShape">
              <a:avLst/>
            </a:prstTxWarp>
          </a:bodyPr>
          <a:lstStyle>
            <a:lvl1pPr algn="l" defTabSz="471488">
              <a:spcBef>
                <a:spcPct val="0"/>
              </a:spcBef>
              <a:buFont typeface="Times New Roman" pitchFamily="18" charset="0"/>
              <a:buNone/>
              <a:defRPr sz="1300" b="0" i="0">
                <a:solidFill>
                  <a:srgbClr val="000000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85" tIns="48043" rIns="96085" bIns="48043" numCol="1" anchor="b" anchorCtr="0" compatLnSpc="1">
            <a:prstTxWarp prst="textNoShape">
              <a:avLst/>
            </a:prstTxWarp>
          </a:bodyPr>
          <a:lstStyle>
            <a:lvl1pPr algn="r" defTabSz="471488">
              <a:spcBef>
                <a:spcPct val="0"/>
              </a:spcBef>
              <a:buFont typeface="Times New Roman" panose="02020603050405020304" pitchFamily="18" charset="0"/>
              <a:buNone/>
              <a:defRPr sz="1300" i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35466523-159C-442A-B7E5-345A58DDF81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288753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Font typeface="Times New Roman" pitchFamily="18" charset="0"/>
              <a:buNone/>
              <a:defRPr/>
            </a:pPr>
            <a:endParaRPr lang="pt-BR" sz="2400" i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4572" tIns="49177" rIns="94572" bIns="49177" numCol="1" anchor="t" anchorCtr="0" compatLnSpc="1">
            <a:prstTxWarp prst="textNoShape">
              <a:avLst/>
            </a:prstTxWarp>
          </a:bodyPr>
          <a:lstStyle>
            <a:lvl1pPr algn="l" defTabSz="471488">
              <a:spcBef>
                <a:spcPct val="0"/>
              </a:spcBef>
              <a:buFont typeface="Times New Roman" pitchFamily="18" charset="0"/>
              <a:buNone/>
              <a:tabLst>
                <a:tab pos="0" algn="l"/>
                <a:tab pos="960438" algn="l"/>
                <a:tab pos="1922463" algn="l"/>
                <a:tab pos="2882900" algn="l"/>
                <a:tab pos="3843338" algn="l"/>
                <a:tab pos="4803775" algn="l"/>
                <a:tab pos="5765800" algn="l"/>
                <a:tab pos="6726238" algn="l"/>
                <a:tab pos="7686675" algn="l"/>
                <a:tab pos="8647113" algn="l"/>
                <a:tab pos="9609138" algn="l"/>
                <a:tab pos="10569575" algn="l"/>
              </a:tabLst>
              <a:defRPr sz="1300" b="0" i="0">
                <a:solidFill>
                  <a:srgbClr val="000000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021138" y="0"/>
            <a:ext cx="3074987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4572" tIns="49177" rIns="94572" bIns="49177" numCol="1" anchor="t" anchorCtr="0" compatLnSpc="1">
            <a:prstTxWarp prst="textNoShape">
              <a:avLst/>
            </a:prstTxWarp>
          </a:bodyPr>
          <a:lstStyle>
            <a:lvl1pPr algn="r" defTabSz="471488">
              <a:spcBef>
                <a:spcPct val="0"/>
              </a:spcBef>
              <a:buFont typeface="Times New Roman" pitchFamily="18" charset="0"/>
              <a:buNone/>
              <a:tabLst>
                <a:tab pos="0" algn="l"/>
                <a:tab pos="960438" algn="l"/>
                <a:tab pos="1922463" algn="l"/>
                <a:tab pos="2882900" algn="l"/>
                <a:tab pos="3843338" algn="l"/>
                <a:tab pos="4803775" algn="l"/>
                <a:tab pos="5765800" algn="l"/>
                <a:tab pos="6726238" algn="l"/>
                <a:tab pos="7686675" algn="l"/>
                <a:tab pos="8647113" algn="l"/>
                <a:tab pos="9609138" algn="l"/>
                <a:tab pos="10569575" algn="l"/>
              </a:tabLst>
              <a:defRPr sz="1300" b="0" i="0">
                <a:solidFill>
                  <a:srgbClr val="000000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7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3337" cy="3835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47738" y="4862513"/>
            <a:ext cx="5200650" cy="4603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4572" tIns="49177" rIns="94572" bIns="49177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4572" tIns="49177" rIns="94572" bIns="49177" numCol="1" anchor="b" anchorCtr="0" compatLnSpc="1">
            <a:prstTxWarp prst="textNoShape">
              <a:avLst/>
            </a:prstTxWarp>
          </a:bodyPr>
          <a:lstStyle>
            <a:lvl1pPr algn="l" defTabSz="471488">
              <a:spcBef>
                <a:spcPct val="0"/>
              </a:spcBef>
              <a:buFont typeface="Times New Roman" pitchFamily="18" charset="0"/>
              <a:buNone/>
              <a:tabLst>
                <a:tab pos="0" algn="l"/>
                <a:tab pos="960438" algn="l"/>
                <a:tab pos="1922463" algn="l"/>
                <a:tab pos="2882900" algn="l"/>
                <a:tab pos="3843338" algn="l"/>
                <a:tab pos="4803775" algn="l"/>
                <a:tab pos="5765800" algn="l"/>
                <a:tab pos="6726238" algn="l"/>
                <a:tab pos="7686675" algn="l"/>
                <a:tab pos="8647113" algn="l"/>
                <a:tab pos="9609138" algn="l"/>
                <a:tab pos="10569575" algn="l"/>
              </a:tabLst>
              <a:defRPr sz="1300" b="0" i="0">
                <a:solidFill>
                  <a:srgbClr val="000000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021138" y="9723438"/>
            <a:ext cx="3074987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4572" tIns="49177" rIns="94572" bIns="49177" numCol="1" anchor="b" anchorCtr="0" compatLnSpc="1">
            <a:prstTxWarp prst="textNoShape">
              <a:avLst/>
            </a:prstTxWarp>
          </a:bodyPr>
          <a:lstStyle>
            <a:lvl1pPr algn="r" defTabSz="471488">
              <a:spcBef>
                <a:spcPct val="0"/>
              </a:spcBef>
              <a:buFont typeface="Times New Roman" panose="02020603050405020304" pitchFamily="18" charset="0"/>
              <a:buNone/>
              <a:tabLst>
                <a:tab pos="0" algn="l"/>
                <a:tab pos="960438" algn="l"/>
                <a:tab pos="1922463" algn="l"/>
                <a:tab pos="2882900" algn="l"/>
                <a:tab pos="3843338" algn="l"/>
                <a:tab pos="4803775" algn="l"/>
                <a:tab pos="5765800" algn="l"/>
                <a:tab pos="6726238" algn="l"/>
                <a:tab pos="7686675" algn="l"/>
                <a:tab pos="8647113" algn="l"/>
                <a:tab pos="9609138" algn="l"/>
                <a:tab pos="10569575" algn="l"/>
              </a:tabLst>
              <a:defRPr sz="1300" i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4A712946-8B7C-4974-8C68-9E5FCB6833FC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4744524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4A712946-8B7C-4974-8C68-9E5FCB6833FC}" type="slidenum">
              <a:rPr lang="en-US" altLang="pt-BR" smtClean="0"/>
              <a:pPr/>
              <a:t>4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753599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4A712946-8B7C-4974-8C68-9E5FCB6833FC}" type="slidenum">
              <a:rPr lang="en-US" altLang="pt-BR" smtClean="0"/>
              <a:pPr/>
              <a:t>5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407480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4A712946-8B7C-4974-8C68-9E5FCB6833FC}" type="slidenum">
              <a:rPr lang="en-US" altLang="pt-BR" smtClean="0"/>
              <a:pPr/>
              <a:t>6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1043168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4A712946-8B7C-4974-8C68-9E5FCB6833FC}" type="slidenum">
              <a:rPr lang="en-US" altLang="pt-BR" smtClean="0"/>
              <a:pPr/>
              <a:t>7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3105765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511094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55214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047937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697776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018610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010650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1188" y="1295400"/>
            <a:ext cx="3962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25988" y="1295400"/>
            <a:ext cx="3962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844783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035479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8110565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2894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75492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6356685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5933264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6100545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62725" y="304800"/>
            <a:ext cx="2125663" cy="586740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82563" y="304800"/>
            <a:ext cx="6227762" cy="586740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5750328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1D23E1-FD68-45D0-A9BD-3DB9FF3D8156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74202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99A003-331A-4D8A-9F5A-E97BC996C087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81494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56F975-CD46-4AA3-981F-E25114ED72BC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28514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1188" y="1295400"/>
            <a:ext cx="3962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25988" y="1295400"/>
            <a:ext cx="3962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3C30D5-D092-4286-988A-CD24C4A74055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81725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23359E-AC3A-464A-B767-63F9D71622B8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77347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F69CA7-B589-4266-947E-3F8F9FE0ECB1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47481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0C8233-B758-43FD-98C6-BF1A8900FE65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733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6297037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F75A07-D5A8-44D4-948C-6B830688D557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16232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0B41C0-3669-442E-9F94-3D3716542698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61544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BF72FB-358E-4233-9913-C3A67621111B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62061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62725" y="304800"/>
            <a:ext cx="2125663" cy="586740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82563" y="304800"/>
            <a:ext cx="6227762" cy="586740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B42AC4-3EE3-4E68-843A-A56FEC59A703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50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516208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074758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801521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128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422368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54048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 b="1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 b="1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 b="1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 b="1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9pPr>
    </p:titleStyle>
    <p:bodyStyle>
      <a:lvl1pPr marL="342900" indent="-3429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800">
          <a:solidFill>
            <a:srgbClr val="000000"/>
          </a:solidFill>
          <a:latin typeface="Times New Roman" pitchFamily="18" charset="0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400">
          <a:solidFill>
            <a:srgbClr val="000000"/>
          </a:solidFill>
          <a:latin typeface="Times New Roman" pitchFamily="18" charset="0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Times New Roman" pitchFamily="18" charset="0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Times New Roman" pitchFamily="18" charset="0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Times New Roman" pitchFamily="18" charset="0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Times New Roman" pitchFamily="18" charset="0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Times New Roman" pitchFamily="18" charset="0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Times New Roman" pitchFamily="18" charset="0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82563" y="304800"/>
            <a:ext cx="7970837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295400"/>
            <a:ext cx="8077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 Click to edit Master text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pic>
        <p:nvPicPr>
          <p:cNvPr id="1028" name="Picture 16" descr="Logo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2225"/>
            <a:ext cx="9001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autoUpdateAnimBg="0"/>
    </p:bld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u"/>
        <a:defRPr kumimoji="1"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3pPr>
      <a:lvl4pPr marL="15621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rgbClr val="000000"/>
          </a:solidFill>
          <a:latin typeface="+mn-lt"/>
          <a:ea typeface="+mn-ea"/>
        </a:defRPr>
      </a:lvl4pPr>
      <a:lvl5pPr marL="19812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5pPr>
      <a:lvl6pPr marL="24384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6pPr>
      <a:lvl7pPr marL="28956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7pPr>
      <a:lvl8pPr marL="33528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8pPr>
      <a:lvl9pPr marL="38100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C:\Usuarios\Jokerpow\Desktop\lg_correios_original.bmp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540708" y="7186"/>
            <a:ext cx="2587764" cy="5788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0000" endA="300" endPos="90000" dir="5400000" sy="-100000" algn="bl" rotWithShape="0"/>
          </a:effec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82563" y="304800"/>
            <a:ext cx="7970837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295400"/>
            <a:ext cx="8077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 Click to edit Master text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85188" y="6553200"/>
            <a:ext cx="658812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spcBef>
                <a:spcPct val="0"/>
              </a:spcBef>
              <a:buClrTx/>
              <a:buSzTx/>
              <a:buFontTx/>
              <a:buNone/>
              <a:defRPr kumimoji="1" sz="1400" b="1" i="0">
                <a:solidFill>
                  <a:schemeClr val="bg1"/>
                </a:solidFill>
                <a:latin typeface="Verdana" panose="020B0604030504040204" pitchFamily="34" charset="0"/>
                <a:ea typeface="Batang" panose="02030600000101010101" pitchFamily="18" charset="-127"/>
              </a:defRPr>
            </a:lvl1pPr>
          </a:lstStyle>
          <a:p>
            <a:fld id="{6B0059F9-0210-45C2-9F71-AD16626A6741}" type="slidenum">
              <a:rPr lang="en-US" altLang="ko-KR"/>
              <a:pPr/>
              <a:t>‹nº›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u"/>
        <a:defRPr kumimoji="1"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3pPr>
      <a:lvl4pPr marL="15621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rgbClr val="000000"/>
          </a:solidFill>
          <a:latin typeface="+mn-lt"/>
          <a:ea typeface="+mn-ea"/>
        </a:defRPr>
      </a:lvl4pPr>
      <a:lvl5pPr marL="19812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5pPr>
      <a:lvl6pPr marL="24384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6pPr>
      <a:lvl7pPr marL="28956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7pPr>
      <a:lvl8pPr marL="33528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8pPr>
      <a:lvl9pPr marL="38100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83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3068415"/>
            <a:ext cx="9144000" cy="24828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14400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pt-BR" sz="1800" i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1990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0" y="3615159"/>
            <a:ext cx="9144000" cy="14700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anchor="ctr"/>
          <a:lstStyle/>
          <a:p>
            <a:r>
              <a:rPr lang="de-DE" altLang="pt-BR" sz="3600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CONDOMINIO RESIDENCIAL VILLAGE THERMAS DAS CALDAS</a:t>
            </a:r>
            <a:br>
              <a:rPr lang="de-DE" altLang="pt-BR" sz="3600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br>
              <a:rPr lang="de-DE" altLang="pt-BR" sz="3600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de-DE" altLang="pt-BR" sz="3600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Fossas Sépticas</a:t>
            </a:r>
            <a:endParaRPr lang="pt-BR" altLang="pt-BR" sz="3600" i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32588" y="5949950"/>
            <a:ext cx="2160587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>
            <a:spAutoFit/>
          </a:bodyPr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r" defTabSz="914400" eaLnBrk="1" hangingPunct="1">
              <a:buClrTx/>
              <a:buSzTx/>
              <a:buFontTx/>
              <a:buNone/>
            </a:pPr>
            <a:r>
              <a:rPr lang="pt-BR" altLang="pt-BR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59" name="AutoShape 27"/>
          <p:cNvSpPr>
            <a:spLocks noChangeArrowheads="1"/>
          </p:cNvSpPr>
          <p:nvPr/>
        </p:nvSpPr>
        <p:spPr bwMode="auto">
          <a:xfrm>
            <a:off x="301625" y="1773238"/>
            <a:ext cx="7223125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14350" indent="-514350" algn="l" defTabSz="914400" eaLnBrk="1" hangingPunct="1">
              <a:buClrTx/>
              <a:buSzTx/>
              <a:buFont typeface="Wingdings" panose="05000000000000000000" pitchFamily="2" charset="2"/>
              <a:buChar char="§"/>
            </a:pPr>
            <a:r>
              <a:rPr lang="pt-BR" altLang="pt-BR" sz="2000" dirty="0" err="1">
                <a:solidFill>
                  <a:schemeClr val="tx1"/>
                </a:solidFill>
                <a:ea typeface="Batang" panose="02030600000101010101" pitchFamily="18" charset="-127"/>
              </a:rPr>
              <a:t>Inset</a:t>
            </a: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 Lar</a:t>
            </a:r>
          </a:p>
        </p:txBody>
      </p:sp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273050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  <a:buFont typeface="Arial" panose="020B0604020202020204" pitchFamily="34" charset="0"/>
              <a:buChar char="►"/>
            </a:pPr>
            <a:r>
              <a:rPr lang="pt-BR" altLang="pt-BR" sz="2000" i="0" dirty="0">
                <a:solidFill>
                  <a:schemeClr val="tx1"/>
                </a:solidFill>
                <a:ea typeface="Batang" panose="02030600000101010101" pitchFamily="18" charset="-127"/>
              </a:rPr>
              <a:t> </a:t>
            </a: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 Apresentação dos fornecedores e Propostas</a:t>
            </a: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F7697F1-CE9C-4D02-91A0-C01C9CBED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81" y="2315377"/>
            <a:ext cx="8424863" cy="454262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C932DC5-C197-42AA-A870-562E0E100398}"/>
              </a:ext>
            </a:extLst>
          </p:cNvPr>
          <p:cNvSpPr txBox="1"/>
          <p:nvPr/>
        </p:nvSpPr>
        <p:spPr>
          <a:xfrm>
            <a:off x="467544" y="2596842"/>
            <a:ext cx="8424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Produtos do contrato: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68C61FE8-11A1-46EF-8670-5B6A734C2D26}"/>
              </a:ext>
            </a:extLst>
          </p:cNvPr>
          <p:cNvGraphicFramePr>
            <a:graphicFrameLocks noGrp="1"/>
          </p:cNvGraphicFramePr>
          <p:nvPr/>
        </p:nvGraphicFramePr>
        <p:xfrm>
          <a:off x="501724" y="3212976"/>
          <a:ext cx="7886700" cy="21947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7522">
                  <a:extLst>
                    <a:ext uri="{9D8B030D-6E8A-4147-A177-3AD203B41FA5}">
                      <a16:colId xmlns:a16="http://schemas.microsoft.com/office/drawing/2014/main" val="1427615507"/>
                    </a:ext>
                  </a:extLst>
                </a:gridCol>
                <a:gridCol w="1342846">
                  <a:extLst>
                    <a:ext uri="{9D8B030D-6E8A-4147-A177-3AD203B41FA5}">
                      <a16:colId xmlns:a16="http://schemas.microsoft.com/office/drawing/2014/main" val="2667947747"/>
                    </a:ext>
                  </a:extLst>
                </a:gridCol>
                <a:gridCol w="2986611">
                  <a:extLst>
                    <a:ext uri="{9D8B030D-6E8A-4147-A177-3AD203B41FA5}">
                      <a16:colId xmlns:a16="http://schemas.microsoft.com/office/drawing/2014/main" val="4213404382"/>
                    </a:ext>
                  </a:extLst>
                </a:gridCol>
                <a:gridCol w="963617">
                  <a:extLst>
                    <a:ext uri="{9D8B030D-6E8A-4147-A177-3AD203B41FA5}">
                      <a16:colId xmlns:a16="http://schemas.microsoft.com/office/drawing/2014/main" val="97967983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718198018"/>
                    </a:ext>
                  </a:extLst>
                </a:gridCol>
              </a:tblGrid>
              <a:tr h="21036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u="none" strike="noStrike" dirty="0">
                          <a:effectLst/>
                        </a:rPr>
                        <a:t>Produto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u="none" strike="noStrike" dirty="0">
                          <a:effectLst/>
                        </a:rPr>
                        <a:t>Prazo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u="none" strike="noStrike" dirty="0">
                          <a:effectLst/>
                        </a:rPr>
                        <a:t>Local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 dirty="0">
                          <a:effectLst/>
                        </a:rPr>
                        <a:t> Valor 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u="none" strike="noStrike" dirty="0">
                          <a:effectLst/>
                        </a:rPr>
                        <a:t> Excedente 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026018"/>
                  </a:ext>
                </a:extLst>
              </a:tr>
              <a:tr h="169728">
                <a:tc rowSpan="3"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 dirty="0" err="1">
                          <a:effectLst/>
                        </a:rPr>
                        <a:t>Termonebulizador</a:t>
                      </a:r>
                      <a:r>
                        <a:rPr lang="pt-BR" sz="1000" b="1" u="none" strike="noStrike" dirty="0">
                          <a:effectLst/>
                        </a:rPr>
                        <a:t> </a:t>
                      </a:r>
                    </a:p>
                    <a:p>
                      <a:pPr algn="l" fontAlgn="ctr"/>
                      <a:r>
                        <a:rPr lang="pt-BR" sz="1000" b="1" u="none" strike="noStrike" dirty="0">
                          <a:effectLst/>
                        </a:rPr>
                        <a:t>(</a:t>
                      </a:r>
                      <a:r>
                        <a:rPr lang="pt-BR" sz="1000" b="1" u="none" strike="noStrike" dirty="0" err="1">
                          <a:effectLst/>
                        </a:rPr>
                        <a:t>Fumace</a:t>
                      </a:r>
                      <a:r>
                        <a:rPr lang="pt-BR" sz="1000" b="1" u="none" strike="noStrike" dirty="0">
                          <a:effectLst/>
                        </a:rPr>
                        <a:t>)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 dirty="0">
                          <a:effectLst/>
                        </a:rPr>
                        <a:t>120 dias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 dirty="0">
                          <a:effectLst/>
                        </a:rPr>
                        <a:t>Área comum, caixas de gordura e passagens em 510 unidades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 dirty="0">
                          <a:effectLst/>
                        </a:rPr>
                        <a:t>R$ 2.744,56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 dirty="0">
                          <a:effectLst/>
                        </a:rPr>
                        <a:t> 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948598"/>
                  </a:ext>
                </a:extLst>
              </a:tr>
              <a:tr h="16972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 dirty="0">
                          <a:effectLst/>
                        </a:rPr>
                        <a:t>3 x ao ano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027737"/>
                  </a:ext>
                </a:extLst>
              </a:tr>
              <a:tr h="16972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 dirty="0">
                          <a:effectLst/>
                        </a:rPr>
                        <a:t>4 em 4 meses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17084"/>
                  </a:ext>
                </a:extLst>
              </a:tr>
              <a:tr h="16972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 dirty="0">
                          <a:effectLst/>
                        </a:rPr>
                        <a:t>Desratização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Mensal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 dirty="0" err="1">
                          <a:effectLst/>
                        </a:rPr>
                        <a:t>Ára</a:t>
                      </a:r>
                      <a:r>
                        <a:rPr lang="pt-BR" sz="1000" u="none" strike="noStrike" dirty="0">
                          <a:effectLst/>
                        </a:rPr>
                        <a:t> A&amp;B, parque </a:t>
                      </a:r>
                      <a:r>
                        <a:rPr lang="pt-BR" sz="1000" u="none" strike="noStrike" dirty="0" err="1">
                          <a:effectLst/>
                        </a:rPr>
                        <a:t>aquatico</a:t>
                      </a:r>
                      <a:r>
                        <a:rPr lang="pt-BR" sz="1000" u="none" strike="noStrike" dirty="0">
                          <a:effectLst/>
                        </a:rPr>
                        <a:t>, portaria e </a:t>
                      </a:r>
                      <a:r>
                        <a:rPr lang="pt-BR" sz="1000" u="none" strike="noStrike" dirty="0" err="1">
                          <a:effectLst/>
                        </a:rPr>
                        <a:t>áreaa</a:t>
                      </a:r>
                      <a:r>
                        <a:rPr lang="pt-BR" sz="1000" u="none" strike="noStrike" dirty="0">
                          <a:effectLst/>
                        </a:rPr>
                        <a:t> administrativa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 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20875"/>
                  </a:ext>
                </a:extLst>
              </a:tr>
              <a:tr h="16972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 dirty="0">
                          <a:effectLst/>
                        </a:rPr>
                        <a:t>Sucção de fossas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Limitado a 5 mensais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 dirty="0">
                          <a:effectLst/>
                        </a:rPr>
                        <a:t>Não informado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R$ 2.600,00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pt-BR" sz="1000" u="none" strike="noStrike">
                          <a:effectLst/>
                        </a:rPr>
                        <a:t>R$ 520,00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295825"/>
                  </a:ext>
                </a:extLst>
              </a:tr>
              <a:tr h="16972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 dirty="0">
                          <a:effectLst/>
                        </a:rPr>
                        <a:t>Caminhão toco (menor)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691782"/>
                  </a:ext>
                </a:extLst>
              </a:tr>
              <a:tr h="16972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 dirty="0">
                          <a:effectLst/>
                        </a:rPr>
                        <a:t>Limpeza higienização caixa d’água 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2 x ao ano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 dirty="0">
                          <a:effectLst/>
                        </a:rPr>
                        <a:t>Área A&amp;B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 dirty="0">
                          <a:effectLst/>
                        </a:rPr>
                        <a:t> R$                  -   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 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121541"/>
                  </a:ext>
                </a:extLst>
              </a:tr>
              <a:tr h="169728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u="none" strike="noStrike" dirty="0">
                          <a:effectLst/>
                        </a:rPr>
                        <a:t>Caixas </a:t>
                      </a:r>
                      <a:r>
                        <a:rPr lang="pt-BR" sz="1000" b="1" u="none" strike="noStrike" dirty="0" err="1">
                          <a:effectLst/>
                        </a:rPr>
                        <a:t>PPI´s</a:t>
                      </a:r>
                      <a:r>
                        <a:rPr lang="pt-BR" sz="1000" b="1" u="none" strike="noStrike" dirty="0">
                          <a:effectLst/>
                        </a:rPr>
                        <a:t> porta ratos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Não informado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Conforme necessidade - Sem valor informado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 dirty="0">
                          <a:effectLst/>
                        </a:rPr>
                        <a:t> 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 dirty="0">
                          <a:effectLst/>
                        </a:rPr>
                        <a:t> 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439394"/>
                  </a:ext>
                </a:extLst>
              </a:tr>
              <a:tr h="169728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t-BR" sz="1000" b="1" u="none" strike="noStrike" dirty="0">
                          <a:effectLst/>
                        </a:rPr>
                        <a:t>Valor mensal: 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R$ 5.344,56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 dirty="0">
                          <a:effectLst/>
                        </a:rPr>
                        <a:t> 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270391"/>
                  </a:ext>
                </a:extLst>
              </a:tr>
              <a:tr h="169728">
                <a:tc gridSpan="3">
                  <a:txBody>
                    <a:bodyPr/>
                    <a:lstStyle/>
                    <a:p>
                      <a:pPr algn="r" fontAlgn="ctr"/>
                      <a:r>
                        <a:rPr lang="pt-BR" sz="1000" b="1" u="none" strike="noStrike" dirty="0">
                          <a:effectLst/>
                        </a:rPr>
                        <a:t>Valor Anual: 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R$ 64.134,72</a:t>
                      </a:r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 dirty="0">
                          <a:effectLst/>
                        </a:rPr>
                        <a:t> 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86" marR="8486" marT="848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661233"/>
                  </a:ext>
                </a:extLst>
              </a:tr>
            </a:tbl>
          </a:graphicData>
        </a:graphic>
      </p:graphicFrame>
      <p:sp>
        <p:nvSpPr>
          <p:cNvPr id="11" name="CaixaDeTexto 10">
            <a:extLst>
              <a:ext uri="{FF2B5EF4-FFF2-40B4-BE49-F238E27FC236}">
                <a16:creationId xmlns:a16="http://schemas.microsoft.com/office/drawing/2014/main" id="{1000600D-6B23-40A0-8007-920786D1A26C}"/>
              </a:ext>
            </a:extLst>
          </p:cNvPr>
          <p:cNvSpPr txBox="1"/>
          <p:nvPr/>
        </p:nvSpPr>
        <p:spPr>
          <a:xfrm>
            <a:off x="467544" y="5621178"/>
            <a:ext cx="8424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Sucção de fossa: R$ 2.600,00 mensal ou R$ 31.200,00 anual</a:t>
            </a:r>
          </a:p>
        </p:txBody>
      </p:sp>
    </p:spTree>
    <p:extLst>
      <p:ext uri="{BB962C8B-B14F-4D97-AF65-F5344CB8AC3E}">
        <p14:creationId xmlns:p14="http://schemas.microsoft.com/office/powerpoint/2010/main" val="14744239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1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59" name="AutoShape 27"/>
          <p:cNvSpPr>
            <a:spLocks noChangeArrowheads="1"/>
          </p:cNvSpPr>
          <p:nvPr/>
        </p:nvSpPr>
        <p:spPr bwMode="auto">
          <a:xfrm>
            <a:off x="301625" y="1773238"/>
            <a:ext cx="7223125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14350" indent="-514350" algn="l" defTabSz="914400" eaLnBrk="1" hangingPunct="1">
              <a:buClrTx/>
              <a:buSzTx/>
              <a:buFont typeface="Wingdings" panose="05000000000000000000" pitchFamily="2" charset="2"/>
              <a:buChar char="§"/>
            </a:pPr>
            <a:r>
              <a:rPr lang="pt-BR" altLang="pt-BR" sz="2000" dirty="0" err="1">
                <a:solidFill>
                  <a:schemeClr val="tx1"/>
                </a:solidFill>
                <a:ea typeface="Batang" panose="02030600000101010101" pitchFamily="18" charset="-127"/>
              </a:rPr>
              <a:t>Inset</a:t>
            </a: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 Lar</a:t>
            </a:r>
          </a:p>
        </p:txBody>
      </p:sp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273050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  <a:buFont typeface="Arial" panose="020B0604020202020204" pitchFamily="34" charset="0"/>
              <a:buChar char="►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 Apresentação dos fornecedores e Propostas</a:t>
            </a: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F7697F1-CE9C-4D02-91A0-C01C9CBED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81" y="2315377"/>
            <a:ext cx="8424863" cy="4542623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C932DC5-C197-42AA-A870-562E0E100398}"/>
              </a:ext>
            </a:extLst>
          </p:cNvPr>
          <p:cNvSpPr txBox="1"/>
          <p:nvPr/>
        </p:nvSpPr>
        <p:spPr>
          <a:xfrm>
            <a:off x="467544" y="2348880"/>
            <a:ext cx="842486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Reunião com representante da empresa para configurar melhor as datas de coleta de escoto: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Mudanças:</a:t>
            </a:r>
          </a:p>
          <a:p>
            <a:pPr marL="1085850" lvl="1" indent="-342900">
              <a:buFont typeface="Wingdings" panose="05000000000000000000" pitchFamily="2" charset="2"/>
              <a:buChar char="q"/>
            </a:pPr>
            <a:r>
              <a:rPr lang="pt-BR" sz="2000" dirty="0"/>
              <a:t>De: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pt-BR" dirty="0"/>
              <a:t>Contrato prevê 60 coletas anuais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pt-BR" dirty="0"/>
              <a:t>São acionados pelo condomínio</a:t>
            </a:r>
          </a:p>
          <a:p>
            <a:pPr marL="1085850" lvl="1" indent="-342900">
              <a:buFont typeface="Wingdings" panose="05000000000000000000" pitchFamily="2" charset="2"/>
              <a:buChar char="q"/>
            </a:pPr>
            <a:r>
              <a:rPr lang="pt-BR" sz="2000" dirty="0"/>
              <a:t>Para</a:t>
            </a:r>
            <a:r>
              <a:rPr lang="pt-BR" dirty="0"/>
              <a:t>: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pt-BR" dirty="0"/>
              <a:t>Coletas semanais, sem necessidade de acionamento (cronograma).</a:t>
            </a:r>
          </a:p>
          <a:p>
            <a:pPr marL="1943100" lvl="3" indent="-342900">
              <a:buFont typeface="Arial" panose="020B0604020202020204" pitchFamily="34" charset="0"/>
              <a:buChar char="•"/>
            </a:pPr>
            <a:r>
              <a:rPr lang="pt-BR" sz="1400" b="1" dirty="0"/>
              <a:t>Períodos de baixa rotatividade</a:t>
            </a:r>
            <a:r>
              <a:rPr lang="pt-BR" sz="1400" dirty="0"/>
              <a:t>: 01 coleta semanal obrigatoriamente.</a:t>
            </a:r>
          </a:p>
          <a:p>
            <a:pPr marL="1943100" lvl="3" indent="-342900">
              <a:buFont typeface="Arial" panose="020B0604020202020204" pitchFamily="34" charset="0"/>
              <a:buChar char="•"/>
            </a:pPr>
            <a:r>
              <a:rPr lang="pt-BR" sz="1400" b="1" dirty="0"/>
              <a:t>Períodos de alta rotatividade</a:t>
            </a:r>
            <a:r>
              <a:rPr lang="pt-BR" sz="1400" dirty="0"/>
              <a:t>: 02 coletas semanais obrigatoriamente.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r>
              <a:rPr lang="pt-BR" dirty="0"/>
              <a:t>Maior controle: seguindo cronograma atualizado e maior fiscalização.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1759005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59" name="AutoShape 27"/>
          <p:cNvSpPr>
            <a:spLocks noChangeArrowheads="1"/>
          </p:cNvSpPr>
          <p:nvPr/>
        </p:nvSpPr>
        <p:spPr bwMode="auto">
          <a:xfrm>
            <a:off x="301625" y="1773238"/>
            <a:ext cx="7223125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14350" indent="-514350" algn="l" defTabSz="914400" eaLnBrk="1" hangingPunct="1">
              <a:buClrTx/>
              <a:buSzTx/>
              <a:buFont typeface="Wingdings" panose="05000000000000000000" pitchFamily="2" charset="2"/>
              <a:buChar char="§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Sr. Lindolfo</a:t>
            </a:r>
          </a:p>
        </p:txBody>
      </p:sp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273050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  <a:buFont typeface="Arial" panose="020B0604020202020204" pitchFamily="34" charset="0"/>
              <a:buChar char="►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 Apresentação dos fornecedores e Propostas</a:t>
            </a: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F7697F1-CE9C-4D02-91A0-C01C9CBED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81" y="2603410"/>
            <a:ext cx="8424863" cy="406595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C932DC5-C197-42AA-A870-562E0E100398}"/>
              </a:ext>
            </a:extLst>
          </p:cNvPr>
          <p:cNvSpPr txBox="1"/>
          <p:nvPr/>
        </p:nvSpPr>
        <p:spPr>
          <a:xfrm>
            <a:off x="395609" y="2708920"/>
            <a:ext cx="8424863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Proposta apresentada: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pt-BR" b="1" dirty="0"/>
              <a:t>Fossa 01</a:t>
            </a:r>
            <a:r>
              <a:rPr lang="pt-BR" dirty="0"/>
              <a:t>: Refazer a fossa, perfurando o terreno com as dimensões de 6m x 6m x 3m. Material: manilhas e pedras </a:t>
            </a:r>
            <a:r>
              <a:rPr lang="pt-BR" dirty="0" err="1"/>
              <a:t>tapiocan</a:t>
            </a:r>
            <a:r>
              <a:rPr lang="pt-BR" dirty="0"/>
              <a:t> – R$ 17.000,00 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endParaRPr lang="pt-BR" dirty="0"/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pt-BR" b="1" dirty="0"/>
              <a:t>Fossa 02</a:t>
            </a:r>
            <a:r>
              <a:rPr lang="pt-BR" dirty="0"/>
              <a:t>: Refazer a fossa, perfurando o terreno com as dimensões de 5m x 5m x 4m.   Material: manilhas e pedras </a:t>
            </a:r>
            <a:r>
              <a:rPr lang="pt-BR" dirty="0" err="1"/>
              <a:t>tapiocan</a:t>
            </a:r>
            <a:r>
              <a:rPr lang="pt-BR" dirty="0"/>
              <a:t> – R$ 18.400,00 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endParaRPr lang="pt-BR" dirty="0"/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pt-BR" b="1" dirty="0"/>
              <a:t>Fossa 03</a:t>
            </a:r>
            <a:r>
              <a:rPr lang="pt-BR" dirty="0"/>
              <a:t>: Refazer a fossa, perfurando o terreno com as dimensões de 1m x 5m x 4m. Material: perfuração manual com instalação de manilhas e pedras </a:t>
            </a:r>
            <a:r>
              <a:rPr lang="pt-BR" dirty="0" err="1"/>
              <a:t>tapiocan</a:t>
            </a:r>
            <a:r>
              <a:rPr lang="pt-BR" dirty="0"/>
              <a:t> – R$ 5.000,00</a:t>
            </a:r>
          </a:p>
          <a:p>
            <a:pPr lvl="1" indent="0"/>
            <a:r>
              <a:rPr lang="pt-BR" b="1" dirty="0"/>
              <a:t>Observação</a:t>
            </a:r>
            <a:r>
              <a:rPr lang="pt-BR" dirty="0"/>
              <a:t>: A perfuração com retroescavadeira não está inclusa no orçamento apresentados.</a:t>
            </a:r>
          </a:p>
        </p:txBody>
      </p:sp>
    </p:spTree>
    <p:extLst>
      <p:ext uri="{BB962C8B-B14F-4D97-AF65-F5344CB8AC3E}">
        <p14:creationId xmlns:p14="http://schemas.microsoft.com/office/powerpoint/2010/main" val="27692646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59" name="AutoShape 27"/>
          <p:cNvSpPr>
            <a:spLocks noChangeArrowheads="1"/>
          </p:cNvSpPr>
          <p:nvPr/>
        </p:nvSpPr>
        <p:spPr bwMode="auto">
          <a:xfrm>
            <a:off x="301625" y="1773238"/>
            <a:ext cx="7223125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14350" indent="-514350" algn="l" defTabSz="914400" eaLnBrk="1" hangingPunct="1">
              <a:buClrTx/>
              <a:buSzTx/>
              <a:buFont typeface="Wingdings" panose="05000000000000000000" pitchFamily="2" charset="2"/>
              <a:buChar char="§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DCO – Engenharia de processos</a:t>
            </a:r>
          </a:p>
        </p:txBody>
      </p:sp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273050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  <a:buFont typeface="Arial" panose="020B0604020202020204" pitchFamily="34" charset="0"/>
              <a:buChar char="►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 Apresentação dos fornecedores e Propostas</a:t>
            </a: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F7697F1-CE9C-4D02-91A0-C01C9CBED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81" y="2603410"/>
            <a:ext cx="8424863" cy="41989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C932DC5-C197-42AA-A870-562E0E100398}"/>
              </a:ext>
            </a:extLst>
          </p:cNvPr>
          <p:cNvSpPr txBox="1"/>
          <p:nvPr/>
        </p:nvSpPr>
        <p:spPr>
          <a:xfrm>
            <a:off x="395609" y="2852936"/>
            <a:ext cx="84248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Proposta apresentada: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pt-BR" b="1" dirty="0"/>
              <a:t>Comodato e Manutenção em Estação de tratamento de esgoto (E.T.E)</a:t>
            </a:r>
            <a:endParaRPr lang="pt-BR" dirty="0"/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Valor mensal por estação:  R$ 1.900,00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Necessário pelo menos 3 estações.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Valor anual: R$ 68.400,00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Tudo por conta da DCO, inclusive responsabilidade técnica.</a:t>
            </a:r>
          </a:p>
        </p:txBody>
      </p:sp>
    </p:spTree>
    <p:extLst>
      <p:ext uri="{BB962C8B-B14F-4D97-AF65-F5344CB8AC3E}">
        <p14:creationId xmlns:p14="http://schemas.microsoft.com/office/powerpoint/2010/main" val="38753839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59" name="AutoShape 27"/>
          <p:cNvSpPr>
            <a:spLocks noChangeArrowheads="1"/>
          </p:cNvSpPr>
          <p:nvPr/>
        </p:nvSpPr>
        <p:spPr bwMode="auto">
          <a:xfrm>
            <a:off x="301625" y="1773238"/>
            <a:ext cx="7223125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14350" indent="-514350" algn="l" defTabSz="914400" eaLnBrk="1" hangingPunct="1">
              <a:buClrTx/>
              <a:buSzTx/>
              <a:buFont typeface="Wingdings" panose="05000000000000000000" pitchFamily="2" charset="2"/>
              <a:buChar char="§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DCO – Engenharia de processos</a:t>
            </a:r>
          </a:p>
        </p:txBody>
      </p:sp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273050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  <a:buFont typeface="Arial" panose="020B0604020202020204" pitchFamily="34" charset="0"/>
              <a:buChar char="►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 Apresentação dos fornecedores e Propostas</a:t>
            </a: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F7697F1-CE9C-4D02-91A0-C01C9CBED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81" y="2603410"/>
            <a:ext cx="8424863" cy="41989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C932DC5-C197-42AA-A870-562E0E100398}"/>
              </a:ext>
            </a:extLst>
          </p:cNvPr>
          <p:cNvSpPr txBox="1"/>
          <p:nvPr/>
        </p:nvSpPr>
        <p:spPr>
          <a:xfrm>
            <a:off x="467617" y="2912745"/>
            <a:ext cx="842486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Proposta apresentada: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pt-BR" b="1" dirty="0"/>
              <a:t>Venda de Estação de tratamento de esgoto (E.T.E)</a:t>
            </a:r>
            <a:endParaRPr lang="pt-BR" dirty="0"/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Instalação do Sistema completo com bombas e equipamentos utilizados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Valor do investimento: R$ 120.000,00 </a:t>
            </a:r>
            <a:r>
              <a:rPr lang="pt-BR" b="1" dirty="0"/>
              <a:t>por unidade de estação de tratamento instalada nos sumidouros.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Necessário pelo menos 3 estações.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Necessário contrato de manutenção mensal, ou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Necessário equipe especializada em manutenção e responsável técnico capacitado.</a:t>
            </a:r>
          </a:p>
        </p:txBody>
      </p:sp>
    </p:spTree>
    <p:extLst>
      <p:ext uri="{BB962C8B-B14F-4D97-AF65-F5344CB8AC3E}">
        <p14:creationId xmlns:p14="http://schemas.microsoft.com/office/powerpoint/2010/main" val="10526456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59" name="AutoShape 27"/>
          <p:cNvSpPr>
            <a:spLocks noChangeArrowheads="1"/>
          </p:cNvSpPr>
          <p:nvPr/>
        </p:nvSpPr>
        <p:spPr bwMode="auto">
          <a:xfrm>
            <a:off x="301625" y="1773238"/>
            <a:ext cx="7223125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14350" indent="-514350" algn="l" defTabSz="914400" eaLnBrk="1" hangingPunct="1">
              <a:buClrTx/>
              <a:buSzTx/>
              <a:buFont typeface="Wingdings" panose="05000000000000000000" pitchFamily="2" charset="2"/>
              <a:buChar char="§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Automatiza Sistemas e manutenções</a:t>
            </a:r>
          </a:p>
        </p:txBody>
      </p:sp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273050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  <a:buFont typeface="Arial" panose="020B0604020202020204" pitchFamily="34" charset="0"/>
              <a:buChar char="►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 Apresentação dos fornecedores e Propostas</a:t>
            </a: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F7697F1-CE9C-4D02-91A0-C01C9CBED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81" y="2603410"/>
            <a:ext cx="8424863" cy="41989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C932DC5-C197-42AA-A870-562E0E100398}"/>
              </a:ext>
            </a:extLst>
          </p:cNvPr>
          <p:cNvSpPr txBox="1"/>
          <p:nvPr/>
        </p:nvSpPr>
        <p:spPr>
          <a:xfrm>
            <a:off x="467544" y="2780928"/>
            <a:ext cx="80648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Proposta apresentada: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pt-BR" b="1" dirty="0"/>
              <a:t>Comodato e Manutenção em de tratamento</a:t>
            </a:r>
            <a:endParaRPr lang="pt-BR" dirty="0"/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Valor mensal por estação:  R$ 1.270,00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Necessário pelo menos 3 estações.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Valor anual: R$ 45,720,00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endParaRPr lang="pt-BR" dirty="0"/>
          </a:p>
          <a:p>
            <a:pPr lvl="2" indent="0"/>
            <a:r>
              <a:rPr lang="pt-BR" b="1" dirty="0"/>
              <a:t>Observação</a:t>
            </a:r>
            <a:r>
              <a:rPr lang="pt-BR" dirty="0"/>
              <a:t>: Tudo por conta da Automatiza, inclusive responsabilidade técnica.</a:t>
            </a:r>
          </a:p>
        </p:txBody>
      </p:sp>
    </p:spTree>
    <p:extLst>
      <p:ext uri="{BB962C8B-B14F-4D97-AF65-F5344CB8AC3E}">
        <p14:creationId xmlns:p14="http://schemas.microsoft.com/office/powerpoint/2010/main" val="10805338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59" name="AutoShape 27"/>
          <p:cNvSpPr>
            <a:spLocks noChangeArrowheads="1"/>
          </p:cNvSpPr>
          <p:nvPr/>
        </p:nvSpPr>
        <p:spPr bwMode="auto">
          <a:xfrm>
            <a:off x="301625" y="1773238"/>
            <a:ext cx="7223125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14350" indent="-514350" algn="l" defTabSz="914400" eaLnBrk="1" hangingPunct="1">
              <a:buClrTx/>
              <a:buSzTx/>
              <a:buFont typeface="Wingdings" panose="05000000000000000000" pitchFamily="2" charset="2"/>
              <a:buChar char="§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Sr. Danillo Souza Santos – Engenheiro Civil</a:t>
            </a:r>
          </a:p>
        </p:txBody>
      </p:sp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273050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  <a:buFont typeface="Arial" panose="020B0604020202020204" pitchFamily="34" charset="0"/>
              <a:buChar char="►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 Apresentação dos fornecedores e Propostas</a:t>
            </a: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F7697F1-CE9C-4D02-91A0-C01C9CBED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81" y="2603410"/>
            <a:ext cx="8424863" cy="41989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C932DC5-C197-42AA-A870-562E0E100398}"/>
              </a:ext>
            </a:extLst>
          </p:cNvPr>
          <p:cNvSpPr txBox="1"/>
          <p:nvPr/>
        </p:nvSpPr>
        <p:spPr>
          <a:xfrm>
            <a:off x="35496" y="2420888"/>
            <a:ext cx="763284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0"/>
            <a:endParaRPr lang="pt-BR" b="1" dirty="0"/>
          </a:p>
          <a:p>
            <a:pPr lvl="1" indent="0"/>
            <a:r>
              <a:rPr lang="pt-BR" b="1" dirty="0"/>
              <a:t>Proposta de execução de uma fossa Séptica com Sumidouro como complementar ao lado das já existentes: 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Fossa no Pitangueiras atrás da portaria de entrada: R$ 4.372,10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Fossas sumidouro e 01 Fossa séptica no Pitangueiras ao lado da APP: R$ 10.930,24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Fossas sumidouro e 01 Fossa séptica próximo ao Pitangueira 25: R$ 4.372,10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Fossas sumidouro e 01 Fossa séptica próximo ao Gardênia 24: R$ 4.372,10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pt-BR" b="1" dirty="0"/>
              <a:t>TOTAL: R$ 24.046,52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endParaRPr lang="pt-BR" dirty="0"/>
          </a:p>
          <a:p>
            <a:pPr marL="1085850" lvl="1" indent="-342900">
              <a:buFont typeface="Wingdings" panose="05000000000000000000" pitchFamily="2" charset="2"/>
              <a:buChar char="§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47969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59" name="AutoShape 27"/>
          <p:cNvSpPr>
            <a:spLocks noChangeArrowheads="1"/>
          </p:cNvSpPr>
          <p:nvPr/>
        </p:nvSpPr>
        <p:spPr bwMode="auto">
          <a:xfrm>
            <a:off x="301625" y="1773238"/>
            <a:ext cx="7223125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14350" indent="-514350" algn="l" defTabSz="914400" eaLnBrk="1" hangingPunct="1">
              <a:buClrTx/>
              <a:buSzTx/>
              <a:buFont typeface="Wingdings" panose="05000000000000000000" pitchFamily="2" charset="2"/>
              <a:buChar char="§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Sr. Danillo Souza Santos – Engenheiro Civil</a:t>
            </a:r>
          </a:p>
        </p:txBody>
      </p:sp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273050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  <a:buFont typeface="Arial" panose="020B0604020202020204" pitchFamily="34" charset="0"/>
              <a:buChar char="►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 Apresentação dos fornecedores e Propostas</a:t>
            </a: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F7697F1-CE9C-4D02-91A0-C01C9CBED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81" y="2603410"/>
            <a:ext cx="8424863" cy="41989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C932DC5-C197-42AA-A870-562E0E100398}"/>
              </a:ext>
            </a:extLst>
          </p:cNvPr>
          <p:cNvSpPr txBox="1"/>
          <p:nvPr/>
        </p:nvSpPr>
        <p:spPr>
          <a:xfrm>
            <a:off x="4944" y="2735174"/>
            <a:ext cx="85995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0"/>
            <a:r>
              <a:rPr lang="pt-BR" b="1" dirty="0"/>
              <a:t>Proposta de execução de fossa individualizada do item 1 nas quadras criticas e construção de fossa complementar onde não apresenta saturação conforme vistoria realizada.</a:t>
            </a:r>
            <a:endParaRPr lang="pt-BR" sz="900" b="1" dirty="0"/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pt-BR" dirty="0"/>
              <a:t>Unidades Remanescentes não atendidas pela proposta 01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Valor unitário: R$ 2.186,05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Valor total: R$ 1.068.977,23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pt-BR" dirty="0"/>
              <a:t>Podendo ser executadas as individualizações, sendo 20 mensais: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Valor unitário: R$ 2.186,05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Valor total mensal: R$ 43.720,95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pt-BR" dirty="0"/>
              <a:t>Deverá ser acrescido o valor de investimento do item 01: R$ 20.046,52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endParaRPr lang="pt-BR" dirty="0"/>
          </a:p>
          <a:p>
            <a:pPr marL="1085850" lvl="1" indent="-342900">
              <a:buFont typeface="Wingdings" panose="05000000000000000000" pitchFamily="2" charset="2"/>
              <a:buChar char="§"/>
            </a:pPr>
            <a:endParaRPr lang="pt-BR" dirty="0"/>
          </a:p>
          <a:p>
            <a:pPr marL="1085850" lvl="1" indent="-342900">
              <a:buFont typeface="Wingdings" panose="05000000000000000000" pitchFamily="2" charset="2"/>
              <a:buChar char="§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70847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59" name="AutoShape 27"/>
          <p:cNvSpPr>
            <a:spLocks noChangeArrowheads="1"/>
          </p:cNvSpPr>
          <p:nvPr/>
        </p:nvSpPr>
        <p:spPr bwMode="auto">
          <a:xfrm>
            <a:off x="301625" y="1773238"/>
            <a:ext cx="7223125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14350" indent="-514350" algn="l" defTabSz="914400" eaLnBrk="1" hangingPunct="1">
              <a:buClrTx/>
              <a:buSzTx/>
              <a:buFont typeface="Wingdings" panose="05000000000000000000" pitchFamily="2" charset="2"/>
              <a:buChar char="§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Sr. Danillo Souza Santos – Engenheiro Civil</a:t>
            </a:r>
          </a:p>
        </p:txBody>
      </p:sp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273050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  <a:buFont typeface="Arial" panose="020B0604020202020204" pitchFamily="34" charset="0"/>
              <a:buChar char="►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 Apresentação dos fornecedores e Propostas</a:t>
            </a: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F7697F1-CE9C-4D02-91A0-C01C9CBED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81" y="2603410"/>
            <a:ext cx="8424863" cy="41989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C932DC5-C197-42AA-A870-562E0E100398}"/>
              </a:ext>
            </a:extLst>
          </p:cNvPr>
          <p:cNvSpPr txBox="1"/>
          <p:nvPr/>
        </p:nvSpPr>
        <p:spPr>
          <a:xfrm>
            <a:off x="539552" y="2730400"/>
            <a:ext cx="763284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0"/>
            <a:r>
              <a:rPr lang="pt-BR" b="1" dirty="0"/>
              <a:t>Proposta de individualização sanitária global do condomínio, confeccionando 01 fossa por unidade</a:t>
            </a:r>
            <a:endParaRPr lang="pt-BR" sz="900" b="1" dirty="0"/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pt-BR" dirty="0"/>
              <a:t>Construção de unidades por mês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Valor unitário: R$ 2.186,05</a:t>
            </a:r>
          </a:p>
          <a:p>
            <a:pPr marL="1428750" lvl="2" indent="-285750">
              <a:buFont typeface="Wingdings" panose="05000000000000000000" pitchFamily="2" charset="2"/>
              <a:buChar char="ü"/>
            </a:pPr>
            <a:r>
              <a:rPr lang="pt-BR" dirty="0"/>
              <a:t>Valor total mensal: R$ 43.720,95</a:t>
            </a:r>
          </a:p>
          <a:p>
            <a:pPr marL="1428750" lvl="2" indent="-285750">
              <a:buFont typeface="Wingdings" panose="05000000000000000000" pitchFamily="2" charset="2"/>
              <a:buChar char="ü"/>
            </a:pPr>
            <a:r>
              <a:rPr lang="pt-BR" dirty="0"/>
              <a:t>Valor total : R$ 1.224.186,630</a:t>
            </a:r>
          </a:p>
          <a:p>
            <a:pPr lvl="2" indent="0"/>
            <a:endParaRPr lang="pt-BR" dirty="0"/>
          </a:p>
          <a:p>
            <a:pPr marL="1085850" lvl="1" indent="-342900">
              <a:buFont typeface="Wingdings" panose="05000000000000000000" pitchFamily="2" charset="2"/>
              <a:buChar char="§"/>
            </a:pPr>
            <a:r>
              <a:rPr lang="pt-BR" dirty="0"/>
              <a:t>Podendo ser executadas as individualizações, sendo 20 mensais: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Valor unitário: R$ 2.186,05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Valor total mensal: R$ 43.720,95</a:t>
            </a:r>
          </a:p>
          <a:p>
            <a:pPr marL="1085850" lvl="1" indent="-342900">
              <a:buFont typeface="Wingdings" panose="05000000000000000000" pitchFamily="2" charset="2"/>
              <a:buChar char="§"/>
            </a:pPr>
            <a:endParaRPr lang="pt-BR" dirty="0"/>
          </a:p>
          <a:p>
            <a:pPr marL="1085850" lvl="1" indent="-342900">
              <a:buFont typeface="Wingdings" panose="05000000000000000000" pitchFamily="2" charset="2"/>
              <a:buChar char="§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28949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59" name="AutoShape 27"/>
          <p:cNvSpPr>
            <a:spLocks noChangeArrowheads="1"/>
          </p:cNvSpPr>
          <p:nvPr/>
        </p:nvSpPr>
        <p:spPr bwMode="auto">
          <a:xfrm>
            <a:off x="301625" y="1773238"/>
            <a:ext cx="7223125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14350" indent="-514350" algn="l" defTabSz="914400" eaLnBrk="1" hangingPunct="1">
              <a:buClrTx/>
              <a:buSzTx/>
              <a:buFont typeface="Wingdings" panose="05000000000000000000" pitchFamily="2" charset="2"/>
              <a:buChar char="§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Sr. Danillo Souza Santos – Engenheiro Civil</a:t>
            </a:r>
          </a:p>
        </p:txBody>
      </p:sp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273050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  <a:buFont typeface="Arial" panose="020B0604020202020204" pitchFamily="34" charset="0"/>
              <a:buChar char="►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 Apresentação dos fornecedores e Propostas</a:t>
            </a: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F7697F1-CE9C-4D02-91A0-C01C9CBED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81" y="2603410"/>
            <a:ext cx="8424863" cy="41989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C932DC5-C197-42AA-A870-562E0E100398}"/>
              </a:ext>
            </a:extLst>
          </p:cNvPr>
          <p:cNvSpPr txBox="1"/>
          <p:nvPr/>
        </p:nvSpPr>
        <p:spPr>
          <a:xfrm>
            <a:off x="323528" y="2913906"/>
            <a:ext cx="77768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0"/>
            <a:r>
              <a:rPr lang="pt-BR" b="1" dirty="0"/>
              <a:t>Proposta  individualização sanitária global do condomínio com aquisição de biodigestor</a:t>
            </a:r>
            <a:endParaRPr lang="pt-BR" sz="900" b="1" dirty="0"/>
          </a:p>
          <a:p>
            <a:pPr marL="1428750" lvl="2" indent="-285750">
              <a:buFont typeface="Wingdings" panose="05000000000000000000" pitchFamily="2" charset="2"/>
              <a:buChar char="ü"/>
            </a:pPr>
            <a:r>
              <a:rPr lang="pt-BR" dirty="0"/>
              <a:t>Biodigestor 700L: R$ 1.420,00 </a:t>
            </a:r>
          </a:p>
          <a:p>
            <a:pPr marL="1485900" lvl="2" indent="-342900">
              <a:buFont typeface="Wingdings" panose="05000000000000000000" pitchFamily="2" charset="2"/>
              <a:buChar char="ü"/>
            </a:pPr>
            <a:r>
              <a:rPr lang="pt-BR" dirty="0"/>
              <a:t>Caixa de secagem do lodo: R$ 600,00 (valor unitário)</a:t>
            </a:r>
          </a:p>
          <a:p>
            <a:pPr marL="1428750" lvl="2" indent="-285750">
              <a:buFont typeface="Wingdings" panose="05000000000000000000" pitchFamily="2" charset="2"/>
              <a:buChar char="ü"/>
            </a:pPr>
            <a:r>
              <a:rPr lang="pt-BR" dirty="0"/>
              <a:t>Sumidouro: R$ 800,00</a:t>
            </a:r>
          </a:p>
          <a:p>
            <a:pPr marL="1428750" lvl="2" indent="-285750">
              <a:buFont typeface="Wingdings" panose="05000000000000000000" pitchFamily="2" charset="2"/>
              <a:buChar char="ü"/>
            </a:pPr>
            <a:r>
              <a:rPr lang="pt-BR" dirty="0"/>
              <a:t>Peças, matérias e mão de obra: R$ 1.050,00</a:t>
            </a:r>
          </a:p>
          <a:p>
            <a:pPr marL="1428750" lvl="2" indent="-285750">
              <a:buFont typeface="Wingdings" panose="05000000000000000000" pitchFamily="2" charset="2"/>
              <a:buChar char="ü"/>
            </a:pPr>
            <a:r>
              <a:rPr lang="pt-BR" dirty="0"/>
              <a:t>Total: R$ 3.870,00</a:t>
            </a:r>
          </a:p>
          <a:p>
            <a:pPr lvl="2" indent="0"/>
            <a:endParaRPr lang="pt-BR" dirty="0"/>
          </a:p>
          <a:p>
            <a:pPr lvl="1" indent="0"/>
            <a:endParaRPr lang="pt-BR" dirty="0"/>
          </a:p>
          <a:p>
            <a:pPr marL="1085850" lvl="1" indent="-342900">
              <a:buFont typeface="Wingdings" panose="05000000000000000000" pitchFamily="2" charset="2"/>
              <a:buChar char="§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74689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273050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  <a:buFont typeface="Arial" panose="020B0604020202020204" pitchFamily="34" charset="0"/>
              <a:buChar char="►"/>
            </a:pPr>
            <a:r>
              <a:rPr lang="pt-BR" altLang="pt-BR" sz="2000" i="0" dirty="0">
                <a:solidFill>
                  <a:schemeClr val="tx1"/>
                </a:solidFill>
                <a:ea typeface="Batang" panose="02030600000101010101" pitchFamily="18" charset="-127"/>
              </a:rPr>
              <a:t> </a:t>
            </a: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Assuntos</a:t>
            </a: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264" name="AutoShape 8"/>
          <p:cNvSpPr>
            <a:spLocks noChangeArrowheads="1"/>
          </p:cNvSpPr>
          <p:nvPr/>
        </p:nvSpPr>
        <p:spPr bwMode="auto">
          <a:xfrm>
            <a:off x="226856" y="1976477"/>
            <a:ext cx="8568631" cy="446449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81217" y="2332156"/>
            <a:ext cx="8059907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r>
              <a:rPr lang="pt-BR" altLang="pt-BR" sz="2800" b="1" dirty="0">
                <a:ea typeface="Batang" panose="02030600000101010101" pitchFamily="18" charset="-127"/>
              </a:rPr>
              <a:t> Situação atual</a:t>
            </a:r>
          </a:p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r>
              <a:rPr lang="pt-BR" altLang="pt-BR" sz="2800" b="1" dirty="0">
                <a:ea typeface="Batang" panose="02030600000101010101" pitchFamily="18" charset="-127"/>
              </a:rPr>
              <a:t> Mapeamento</a:t>
            </a:r>
          </a:p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r>
              <a:rPr lang="pt-BR" altLang="pt-BR" sz="2800" b="1" dirty="0">
                <a:ea typeface="Batang" panose="02030600000101010101" pitchFamily="18" charset="-127"/>
              </a:rPr>
              <a:t> Apresentação dos Fornecedores</a:t>
            </a:r>
          </a:p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r>
              <a:rPr lang="pt-BR" altLang="pt-BR" sz="2800" b="1" dirty="0">
                <a:ea typeface="Batang" panose="02030600000101010101" pitchFamily="18" charset="-127"/>
              </a:rPr>
              <a:t> Propostas orçamentárias dos fornecedores</a:t>
            </a:r>
          </a:p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r>
              <a:rPr lang="pt-BR" altLang="pt-BR" sz="2800" b="1" dirty="0">
                <a:ea typeface="Batang" panose="02030600000101010101" pitchFamily="18" charset="-127"/>
              </a:rPr>
              <a:t> Ações a serem realizadas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3082984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59" name="AutoShape 27"/>
          <p:cNvSpPr>
            <a:spLocks noChangeArrowheads="1"/>
          </p:cNvSpPr>
          <p:nvPr/>
        </p:nvSpPr>
        <p:spPr bwMode="auto">
          <a:xfrm>
            <a:off x="301625" y="1773238"/>
            <a:ext cx="7223125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14350" indent="-514350" algn="l" defTabSz="914400" eaLnBrk="1" hangingPunct="1">
              <a:buClrTx/>
              <a:buSzTx/>
              <a:buFont typeface="Wingdings" panose="05000000000000000000" pitchFamily="2" charset="2"/>
              <a:buChar char="§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Definir</a:t>
            </a:r>
          </a:p>
        </p:txBody>
      </p:sp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273050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  <a:buFont typeface="Arial" panose="020B0604020202020204" pitchFamily="34" charset="0"/>
              <a:buChar char="►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Ações a serem realizadas</a:t>
            </a: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F7697F1-CE9C-4D02-91A0-C01C9CBED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81" y="2603410"/>
            <a:ext cx="8424863" cy="41989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C932DC5-C197-42AA-A870-562E0E100398}"/>
              </a:ext>
            </a:extLst>
          </p:cNvPr>
          <p:cNvSpPr txBox="1"/>
          <p:nvPr/>
        </p:nvSpPr>
        <p:spPr>
          <a:xfrm>
            <a:off x="107504" y="2636912"/>
            <a:ext cx="82809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>
              <a:buFont typeface="Wingdings" panose="05000000000000000000" pitchFamily="2" charset="2"/>
              <a:buChar char="§"/>
            </a:pPr>
            <a:r>
              <a:rPr lang="pt-BR" sz="1800" b="1" dirty="0"/>
              <a:t>Entrega das propostas e planilha financeira para a Administração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pt-BR" sz="1800" b="1" dirty="0"/>
              <a:t>Entendimento pelos membros da administração</a:t>
            </a:r>
          </a:p>
          <a:p>
            <a:pPr marL="1028700" lvl="1">
              <a:buFont typeface="Wingdings" panose="05000000000000000000" pitchFamily="2" charset="2"/>
              <a:buChar char="§"/>
            </a:pPr>
            <a:r>
              <a:rPr lang="pt-BR" sz="1800" b="1" dirty="0"/>
              <a:t>Agenda para convocação de Assembleia Geral Extraordinária</a:t>
            </a:r>
          </a:p>
          <a:p>
            <a:pPr marL="1485900" lvl="2" indent="-285750">
              <a:buFont typeface="Wingdings" panose="05000000000000000000" pitchFamily="2" charset="2"/>
              <a:buChar char="ü"/>
            </a:pPr>
            <a:r>
              <a:rPr lang="pt-BR" sz="1800" b="1" dirty="0"/>
              <a:t>Apresentação das propostas ao condôminos</a:t>
            </a:r>
          </a:p>
          <a:p>
            <a:pPr marL="1485900" lvl="2" indent="-285750">
              <a:buFont typeface="Wingdings" panose="05000000000000000000" pitchFamily="2" charset="2"/>
              <a:buChar char="ü"/>
            </a:pPr>
            <a:r>
              <a:rPr lang="pt-BR" sz="1800" b="1" dirty="0"/>
              <a:t>Definição de ações a serem realizadas:</a:t>
            </a:r>
          </a:p>
          <a:p>
            <a:pPr marL="1943100" lvl="3" indent="-285750">
              <a:buFont typeface="Wingdings" panose="05000000000000000000" pitchFamily="2" charset="2"/>
              <a:buChar char="q"/>
            </a:pPr>
            <a:r>
              <a:rPr lang="pt-BR" sz="1800" b="1" dirty="0"/>
              <a:t>Se contrata fornecedor (rateio de taxa extra)</a:t>
            </a:r>
          </a:p>
          <a:p>
            <a:pPr marL="1943100" lvl="3" indent="-285750">
              <a:buFont typeface="Wingdings" panose="05000000000000000000" pitchFamily="2" charset="2"/>
              <a:buChar char="q"/>
            </a:pPr>
            <a:r>
              <a:rPr lang="pt-BR" sz="1800" b="1" dirty="0"/>
              <a:t>Aguarda outras soluções</a:t>
            </a:r>
          </a:p>
          <a:p>
            <a:pPr marL="1943100" lvl="3" indent="-285750">
              <a:buFont typeface="Wingdings" panose="05000000000000000000" pitchFamily="2" charset="2"/>
              <a:buChar char="q"/>
            </a:pPr>
            <a:r>
              <a:rPr lang="pt-BR" sz="1800" b="1" dirty="0"/>
              <a:t>Se mantem o cenário atual</a:t>
            </a:r>
          </a:p>
          <a:p>
            <a:pPr lvl="2" indent="0"/>
            <a:endParaRPr lang="pt-BR" sz="1800" dirty="0"/>
          </a:p>
          <a:p>
            <a:pPr lvl="1" indent="0"/>
            <a:endParaRPr lang="pt-BR" sz="1800" dirty="0"/>
          </a:p>
          <a:p>
            <a:pPr marL="1085850" lvl="1" indent="-342900">
              <a:buFont typeface="Wingdings" panose="05000000000000000000" pitchFamily="2" charset="2"/>
              <a:buChar char="§"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5169621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F7697F1-CE9C-4D02-91A0-C01C9CBED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81" y="1196752"/>
            <a:ext cx="8424863" cy="560559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C932DC5-C197-42AA-A870-562E0E100398}"/>
              </a:ext>
            </a:extLst>
          </p:cNvPr>
          <p:cNvSpPr txBox="1"/>
          <p:nvPr/>
        </p:nvSpPr>
        <p:spPr>
          <a:xfrm>
            <a:off x="1194177" y="3068960"/>
            <a:ext cx="6370451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0"/>
            <a:r>
              <a:rPr lang="pt-BR" sz="8000" b="1" dirty="0"/>
              <a:t>Obrigado!</a:t>
            </a:r>
          </a:p>
          <a:p>
            <a:pPr lvl="2" indent="0"/>
            <a:endParaRPr lang="pt-BR" sz="8000" dirty="0"/>
          </a:p>
          <a:p>
            <a:pPr lvl="1" indent="0"/>
            <a:endParaRPr lang="pt-BR" sz="8000" dirty="0"/>
          </a:p>
          <a:p>
            <a:pPr marL="1085850" lvl="1" indent="-342900">
              <a:buFont typeface="Wingdings" panose="05000000000000000000" pitchFamily="2" charset="2"/>
              <a:buChar char="§"/>
            </a:pPr>
            <a:endParaRPr lang="pt-BR" sz="8000" dirty="0"/>
          </a:p>
        </p:txBody>
      </p:sp>
    </p:spTree>
    <p:extLst>
      <p:ext uri="{BB962C8B-B14F-4D97-AF65-F5344CB8AC3E}">
        <p14:creationId xmlns:p14="http://schemas.microsoft.com/office/powerpoint/2010/main" val="25374827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59" name="AutoShape 27"/>
          <p:cNvSpPr>
            <a:spLocks noChangeArrowheads="1"/>
          </p:cNvSpPr>
          <p:nvPr/>
        </p:nvSpPr>
        <p:spPr bwMode="auto">
          <a:xfrm>
            <a:off x="301625" y="1773238"/>
            <a:ext cx="7223125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  <a:buFont typeface="Arial" panose="020B0604020202020204" pitchFamily="34" charset="0"/>
              <a:buAutoNum type="arabicPeriod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 Cenário atual</a:t>
            </a:r>
            <a:endParaRPr lang="pt-BR" altLang="pt-BR" sz="2000" dirty="0">
              <a:solidFill>
                <a:srgbClr val="0033CC"/>
              </a:solidFill>
              <a:ea typeface="Batang" panose="02030600000101010101" pitchFamily="18" charset="-127"/>
            </a:endParaRPr>
          </a:p>
        </p:txBody>
      </p:sp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273050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  <a:buFont typeface="Arial" panose="020B0604020202020204" pitchFamily="34" charset="0"/>
              <a:buChar char="►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 Situação</a:t>
            </a: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264" name="AutoShape 8"/>
          <p:cNvSpPr>
            <a:spLocks noChangeArrowheads="1"/>
          </p:cNvSpPr>
          <p:nvPr/>
        </p:nvSpPr>
        <p:spPr bwMode="auto">
          <a:xfrm>
            <a:off x="395288" y="2349500"/>
            <a:ext cx="8424863" cy="403182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542046" y="2979697"/>
            <a:ext cx="8059907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Reclamação constante de moradores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Derrame do excedente de fossa em diversos pontos do condomínio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Odores e mal cheiro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Insetos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...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8887208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59" name="AutoShape 27"/>
          <p:cNvSpPr>
            <a:spLocks noChangeArrowheads="1"/>
          </p:cNvSpPr>
          <p:nvPr/>
        </p:nvSpPr>
        <p:spPr bwMode="auto">
          <a:xfrm>
            <a:off x="301625" y="1773238"/>
            <a:ext cx="7223125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14350" indent="-514350" algn="l" defTabSz="914400" eaLnBrk="1" hangingPunct="1">
              <a:buClrTx/>
              <a:buSzTx/>
              <a:buFont typeface="+mj-lt"/>
              <a:buAutoNum type="arabicPeriod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Mapa da quantidade de fossas e sua localização</a:t>
            </a:r>
            <a:endParaRPr lang="pt-BR" altLang="pt-BR" sz="2000" dirty="0">
              <a:solidFill>
                <a:srgbClr val="0033CC"/>
              </a:solidFill>
              <a:ea typeface="Batang" panose="02030600000101010101" pitchFamily="18" charset="-127"/>
            </a:endParaRPr>
          </a:p>
        </p:txBody>
      </p:sp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273050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  <a:buFont typeface="Arial" panose="020B0604020202020204" pitchFamily="34" charset="0"/>
              <a:buChar char="►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 Mapeamento</a:t>
            </a: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F7697F1-CE9C-4D02-91A0-C01C9CBED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2417718"/>
            <a:ext cx="8424863" cy="424842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38AC86AF-7272-47A0-88BD-1662BAA23D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186431"/>
              </p:ext>
            </p:extLst>
          </p:nvPr>
        </p:nvGraphicFramePr>
        <p:xfrm>
          <a:off x="755576" y="3212976"/>
          <a:ext cx="7531881" cy="21286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613872112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3600377559"/>
                    </a:ext>
                  </a:extLst>
                </a:gridCol>
                <a:gridCol w="2779353">
                  <a:extLst>
                    <a:ext uri="{9D8B030D-6E8A-4147-A177-3AD203B41FA5}">
                      <a16:colId xmlns:a16="http://schemas.microsoft.com/office/drawing/2014/main" val="4234086637"/>
                    </a:ext>
                  </a:extLst>
                </a:gridCol>
              </a:tblGrid>
              <a:tr h="46273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b="1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Sequencial</a:t>
                      </a:r>
                    </a:p>
                  </a:txBody>
                  <a:tcPr marL="44450" marR="4445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b="1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Localização</a:t>
                      </a:r>
                    </a:p>
                  </a:txBody>
                  <a:tcPr marL="44450" marR="4445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b="1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Etapa</a:t>
                      </a:r>
                    </a:p>
                  </a:txBody>
                  <a:tcPr marL="44450" marR="4445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924945"/>
                  </a:ext>
                </a:extLst>
              </a:tr>
              <a:tr h="27764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Portaria e campo de futebol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--- 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731084"/>
                  </a:ext>
                </a:extLst>
              </a:tr>
              <a:tr h="27764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02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Ao lado da casa 79 – (02 formas)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Pitangueiras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120377"/>
                  </a:ext>
                </a:extLst>
              </a:tr>
              <a:tr h="27764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Ao lado da casa 65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Pitangueiras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181035"/>
                  </a:ext>
                </a:extLst>
              </a:tr>
              <a:tr h="27764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04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Ao fundo da casa 25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Pitangueiras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238391"/>
                  </a:ext>
                </a:extLst>
              </a:tr>
              <a:tr h="27764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05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Ao lado da casa 01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Pitangueiras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034091"/>
                  </a:ext>
                </a:extLst>
              </a:tr>
              <a:tr h="277644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Ao lado da casa 90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Pitangueiras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433372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793C7837-0637-41BC-8786-089987BD7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330840"/>
              </p:ext>
            </p:extLst>
          </p:nvPr>
        </p:nvGraphicFramePr>
        <p:xfrm>
          <a:off x="763454" y="5341580"/>
          <a:ext cx="7531881" cy="10397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2282">
                  <a:extLst>
                    <a:ext uri="{9D8B030D-6E8A-4147-A177-3AD203B41FA5}">
                      <a16:colId xmlns:a16="http://schemas.microsoft.com/office/drawing/2014/main" val="1045390873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760316893"/>
                    </a:ext>
                  </a:extLst>
                </a:gridCol>
                <a:gridCol w="2787231">
                  <a:extLst>
                    <a:ext uri="{9D8B030D-6E8A-4147-A177-3AD203B41FA5}">
                      <a16:colId xmlns:a16="http://schemas.microsoft.com/office/drawing/2014/main" val="4279567862"/>
                    </a:ext>
                  </a:extLst>
                </a:gridCol>
              </a:tblGrid>
              <a:tr h="25993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07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Ao lado da casa 80 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Pitangueiras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745872"/>
                  </a:ext>
                </a:extLst>
              </a:tr>
              <a:tr h="25993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08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Ao lado da casa 06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Orquídeas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8411304"/>
                  </a:ext>
                </a:extLst>
              </a:tr>
              <a:tr h="25993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09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Ao lado da casa 34 e do bosque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Orquídeas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942841"/>
                  </a:ext>
                </a:extLst>
              </a:tr>
              <a:tr h="25993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Ao lado da casa 27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Orquídeas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779668"/>
                  </a:ext>
                </a:extLst>
              </a:tr>
            </a:tbl>
          </a:graphicData>
        </a:graphic>
      </p:graphicFrame>
      <p:sp>
        <p:nvSpPr>
          <p:cNvPr id="12" name="CaixaDeTexto 11">
            <a:extLst>
              <a:ext uri="{FF2B5EF4-FFF2-40B4-BE49-F238E27FC236}">
                <a16:creationId xmlns:a16="http://schemas.microsoft.com/office/drawing/2014/main" id="{BAE8B248-A23B-44A2-9BEB-A008498431D8}"/>
              </a:ext>
            </a:extLst>
          </p:cNvPr>
          <p:cNvSpPr txBox="1"/>
          <p:nvPr/>
        </p:nvSpPr>
        <p:spPr>
          <a:xfrm>
            <a:off x="400525" y="2780928"/>
            <a:ext cx="831411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Existem atualmente, 36 fossas, conforme mapeamento abaixo: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8479311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59" name="AutoShape 27"/>
          <p:cNvSpPr>
            <a:spLocks noChangeArrowheads="1"/>
          </p:cNvSpPr>
          <p:nvPr/>
        </p:nvSpPr>
        <p:spPr bwMode="auto">
          <a:xfrm>
            <a:off x="301625" y="1773238"/>
            <a:ext cx="7223125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14350" indent="-514350" algn="l" defTabSz="914400" eaLnBrk="1" hangingPunct="1">
              <a:buClrTx/>
              <a:buSzTx/>
              <a:buFont typeface="+mj-lt"/>
              <a:buAutoNum type="arabicPeriod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Mapa da quantidade de fossas e sua localização</a:t>
            </a:r>
            <a:endParaRPr lang="pt-BR" altLang="pt-BR" sz="2000" dirty="0">
              <a:solidFill>
                <a:srgbClr val="0033CC"/>
              </a:solidFill>
              <a:ea typeface="Batang" panose="02030600000101010101" pitchFamily="18" charset="-127"/>
            </a:endParaRPr>
          </a:p>
        </p:txBody>
      </p:sp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273050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  <a:buFont typeface="Arial" panose="020B0604020202020204" pitchFamily="34" charset="0"/>
              <a:buChar char="►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 Mapeamento</a:t>
            </a: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F7697F1-CE9C-4D02-91A0-C01C9CBED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2417718"/>
            <a:ext cx="8424863" cy="424842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F9B461AD-4B21-4018-8131-1C99C06B4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611061"/>
              </p:ext>
            </p:extLst>
          </p:nvPr>
        </p:nvGraphicFramePr>
        <p:xfrm>
          <a:off x="899592" y="2574881"/>
          <a:ext cx="6840760" cy="39504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02850">
                  <a:extLst>
                    <a:ext uri="{9D8B030D-6E8A-4147-A177-3AD203B41FA5}">
                      <a16:colId xmlns:a16="http://schemas.microsoft.com/office/drawing/2014/main" val="2659085265"/>
                    </a:ext>
                  </a:extLst>
                </a:gridCol>
                <a:gridCol w="3749690">
                  <a:extLst>
                    <a:ext uri="{9D8B030D-6E8A-4147-A177-3AD203B41FA5}">
                      <a16:colId xmlns:a16="http://schemas.microsoft.com/office/drawing/2014/main" val="1262662399"/>
                    </a:ext>
                  </a:extLst>
                </a:gridCol>
                <a:gridCol w="1988220">
                  <a:extLst>
                    <a:ext uri="{9D8B030D-6E8A-4147-A177-3AD203B41FA5}">
                      <a16:colId xmlns:a16="http://schemas.microsoft.com/office/drawing/2014/main" val="417201946"/>
                    </a:ext>
                  </a:extLst>
                </a:gridCol>
              </a:tblGrid>
              <a:tr h="2633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Ao lado da casa 64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Orquídeas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860927"/>
                  </a:ext>
                </a:extLst>
              </a:tr>
              <a:tr h="2633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Ao lado da casa </a:t>
                      </a: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65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Orquídeas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01186"/>
                  </a:ext>
                </a:extLst>
              </a:tr>
              <a:tr h="2633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 área comum, próximo a casa 99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Orquídeas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862724"/>
                  </a:ext>
                </a:extLst>
              </a:tr>
              <a:tr h="2633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Próximo a casa 17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Jacarandás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021199"/>
                  </a:ext>
                </a:extLst>
              </a:tr>
              <a:tr h="2633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Próximo a casa 35 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Jacarandás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256711"/>
                  </a:ext>
                </a:extLst>
              </a:tr>
              <a:tr h="2633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 área verde, próximo a casa 53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Jacarandás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93039"/>
                  </a:ext>
                </a:extLst>
              </a:tr>
              <a:tr h="2633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 área comum, próximo a casa 07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Bougainville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129559"/>
                  </a:ext>
                </a:extLst>
              </a:tr>
              <a:tr h="2633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No fundo da casa 16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kumimoji="0" lang="pt-B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 Unicode MS"/>
                        </a:rPr>
                        <a:t>Bougainville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865735"/>
                  </a:ext>
                </a:extLst>
              </a:tr>
              <a:tr h="2633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 divisa, próximo as casa 31 e 28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kumimoji="0" lang="pt-B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 Unicode MS"/>
                        </a:rPr>
                        <a:t>Bougainville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113199"/>
                  </a:ext>
                </a:extLst>
              </a:tr>
              <a:tr h="2633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 divisa, próximo a casa 40 e 43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kumimoji="0" lang="pt-B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 Unicode MS"/>
                        </a:rPr>
                        <a:t>Bougainville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939809"/>
                  </a:ext>
                </a:extLst>
              </a:tr>
              <a:tr h="2633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 divisa, próximo a casa 59 e 48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kumimoji="0" lang="pt-B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 Unicode MS"/>
                        </a:rPr>
                        <a:t>Bougainville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258199"/>
                  </a:ext>
                </a:extLst>
              </a:tr>
              <a:tr h="2633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No fundo da casa 75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kumimoji="0" lang="pt-B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 Unicode MS"/>
                        </a:rPr>
                        <a:t>Bougainville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97110"/>
                  </a:ext>
                </a:extLst>
              </a:tr>
              <a:tr h="2633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 divisa de lotes, próximo a casa 91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kumimoji="0" lang="pt-B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 Unicode MS"/>
                        </a:rPr>
                        <a:t>Bougainville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814320"/>
                  </a:ext>
                </a:extLst>
              </a:tr>
              <a:tr h="2633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24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 divisa de lotes, próximo a casa </a:t>
                      </a: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106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kumimoji="0" lang="pt-B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 Unicode MS"/>
                        </a:rPr>
                        <a:t>Bougainville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465888"/>
                  </a:ext>
                </a:extLst>
              </a:tr>
              <a:tr h="2633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Próximo a padaria</a:t>
                      </a:r>
                      <a:endParaRPr lang="pt-BR" sz="16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kumimoji="0" lang="pt-B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Arial Unicode MS"/>
                        </a:rPr>
                        <a:t>Bougainville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727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62440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59" name="AutoShape 27"/>
          <p:cNvSpPr>
            <a:spLocks noChangeArrowheads="1"/>
          </p:cNvSpPr>
          <p:nvPr/>
        </p:nvSpPr>
        <p:spPr bwMode="auto">
          <a:xfrm>
            <a:off x="301625" y="1773238"/>
            <a:ext cx="7223125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14350" indent="-514350" algn="l" defTabSz="914400" eaLnBrk="1" hangingPunct="1">
              <a:buClrTx/>
              <a:buSzTx/>
              <a:buFont typeface="+mj-lt"/>
              <a:buAutoNum type="arabicPeriod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Mapa da quantidade de fossas e sua localização</a:t>
            </a:r>
            <a:endParaRPr lang="pt-BR" altLang="pt-BR" sz="2000" dirty="0">
              <a:solidFill>
                <a:srgbClr val="0033CC"/>
              </a:solidFill>
              <a:ea typeface="Batang" panose="02030600000101010101" pitchFamily="18" charset="-127"/>
            </a:endParaRPr>
          </a:p>
        </p:txBody>
      </p:sp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273050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  <a:buFont typeface="Arial" panose="020B0604020202020204" pitchFamily="34" charset="0"/>
              <a:buChar char="►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 Mapeamento</a:t>
            </a: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F7697F1-CE9C-4D02-91A0-C01C9CBED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2417718"/>
            <a:ext cx="8424863" cy="424842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458BBE4-28DF-4AF5-A168-8CDABCA357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563234"/>
              </p:ext>
            </p:extLst>
          </p:nvPr>
        </p:nvGraphicFramePr>
        <p:xfrm>
          <a:off x="863096" y="2655766"/>
          <a:ext cx="7344814" cy="35184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7144">
                  <a:extLst>
                    <a:ext uri="{9D8B030D-6E8A-4147-A177-3AD203B41FA5}">
                      <a16:colId xmlns:a16="http://schemas.microsoft.com/office/drawing/2014/main" val="731825077"/>
                    </a:ext>
                  </a:extLst>
                </a:gridCol>
                <a:gridCol w="3989439">
                  <a:extLst>
                    <a:ext uri="{9D8B030D-6E8A-4147-A177-3AD203B41FA5}">
                      <a16:colId xmlns:a16="http://schemas.microsoft.com/office/drawing/2014/main" val="949102111"/>
                    </a:ext>
                  </a:extLst>
                </a:gridCol>
                <a:gridCol w="2088231">
                  <a:extLst>
                    <a:ext uri="{9D8B030D-6E8A-4147-A177-3AD203B41FA5}">
                      <a16:colId xmlns:a16="http://schemas.microsoft.com/office/drawing/2014/main" val="2070967791"/>
                    </a:ext>
                  </a:extLst>
                </a:gridCol>
              </a:tblGrid>
              <a:tr h="3198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26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Ao fundo da casa 23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Azaleia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70805"/>
                  </a:ext>
                </a:extLst>
              </a:tr>
              <a:tr h="3198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 divisa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Azaleia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17955"/>
                  </a:ext>
                </a:extLst>
              </a:tr>
              <a:tr h="3198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 divisa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Azaleia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604168"/>
                  </a:ext>
                </a:extLst>
              </a:tr>
              <a:tr h="3198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No quintal da casa 56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Azaleia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657632"/>
                  </a:ext>
                </a:extLst>
              </a:tr>
              <a:tr h="3198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 divisa do Azaleias com Jacarandás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Jacarandás/Azaleia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917324"/>
                  </a:ext>
                </a:extLst>
              </a:tr>
              <a:tr h="3198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No bosque Jacarandás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Jacarandás</a:t>
                      </a: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838952"/>
                  </a:ext>
                </a:extLst>
              </a:tr>
              <a:tr h="3198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 área comum ao lado do lote 04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Gardênia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625789"/>
                  </a:ext>
                </a:extLst>
              </a:tr>
              <a:tr h="3198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Ao dado do lote 15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Gardênia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322790"/>
                  </a:ext>
                </a:extLst>
              </a:tr>
              <a:tr h="3198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 área comum, próximo ao lote 42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Gardênia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392609"/>
                  </a:ext>
                </a:extLst>
              </a:tr>
              <a:tr h="3198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 área comum, próximo ao lote 43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Gardênia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821049"/>
                  </a:ext>
                </a:extLst>
              </a:tr>
              <a:tr h="31985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</a:t>
                      </a: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 área comum, próximo ao lote 72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Gardênia</a:t>
                      </a:r>
                      <a:endParaRPr lang="pt-BR" sz="1600" b="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890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985466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59" name="AutoShape 27"/>
          <p:cNvSpPr>
            <a:spLocks noChangeArrowheads="1"/>
          </p:cNvSpPr>
          <p:nvPr/>
        </p:nvSpPr>
        <p:spPr bwMode="auto">
          <a:xfrm>
            <a:off x="301625" y="1773238"/>
            <a:ext cx="7223125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14350" indent="-514350" algn="l" defTabSz="914400" eaLnBrk="1" hangingPunct="1">
              <a:buClrTx/>
              <a:buSzTx/>
              <a:buFont typeface="+mj-lt"/>
              <a:buAutoNum type="arabicPeriod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Mapa da quantidade de fossas e sua localização</a:t>
            </a:r>
            <a:endParaRPr lang="pt-BR" altLang="pt-BR" sz="2000" dirty="0">
              <a:solidFill>
                <a:srgbClr val="0033CC"/>
              </a:solidFill>
              <a:ea typeface="Batang" panose="02030600000101010101" pitchFamily="18" charset="-127"/>
            </a:endParaRPr>
          </a:p>
        </p:txBody>
      </p:sp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273050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  <a:buFont typeface="Arial" panose="020B0604020202020204" pitchFamily="34" charset="0"/>
              <a:buChar char="►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 Mapeamento</a:t>
            </a: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F7697F1-CE9C-4D02-91A0-C01C9CBED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2348880"/>
            <a:ext cx="8424863" cy="424842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50BC2CF-D6A9-4746-8762-0BA29FD8B56B}"/>
              </a:ext>
            </a:extLst>
          </p:cNvPr>
          <p:cNvSpPr txBox="1"/>
          <p:nvPr/>
        </p:nvSpPr>
        <p:spPr>
          <a:xfrm>
            <a:off x="506353" y="2564904"/>
            <a:ext cx="8314119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000" dirty="0"/>
              <a:t>Totais</a:t>
            </a:r>
          </a:p>
          <a:p>
            <a:pPr marL="1085850" lvl="1" indent="-342900">
              <a:buFont typeface="Wingdings" panose="05000000000000000000" pitchFamily="2" charset="2"/>
              <a:buChar char="ü"/>
            </a:pPr>
            <a:r>
              <a:rPr lang="pt-BR" sz="2000" dirty="0"/>
              <a:t>Azaleia: 04 fossas;</a:t>
            </a:r>
          </a:p>
          <a:p>
            <a:pPr marL="1085850" lvl="1" indent="-342900">
              <a:buFont typeface="Wingdings" panose="05000000000000000000" pitchFamily="2" charset="2"/>
              <a:buChar char="ü"/>
            </a:pPr>
            <a:r>
              <a:rPr lang="pt-BR" sz="2000" dirty="0"/>
              <a:t>Bougainville: 09 fossas;</a:t>
            </a:r>
          </a:p>
          <a:p>
            <a:pPr marL="1085850" lvl="1" indent="-342900">
              <a:buFont typeface="Wingdings" panose="05000000000000000000" pitchFamily="2" charset="2"/>
              <a:buChar char="ü"/>
            </a:pPr>
            <a:r>
              <a:rPr lang="pt-BR" sz="2000" dirty="0"/>
              <a:t>Gardênia: 05 fossas;</a:t>
            </a:r>
          </a:p>
          <a:p>
            <a:pPr marL="1085850" lvl="1" indent="-342900">
              <a:buFont typeface="Wingdings" panose="05000000000000000000" pitchFamily="2" charset="2"/>
              <a:buChar char="ü"/>
            </a:pPr>
            <a:r>
              <a:rPr lang="pt-BR" sz="2000" dirty="0"/>
              <a:t>Jacarandás: 05 fossas;</a:t>
            </a:r>
          </a:p>
          <a:p>
            <a:pPr marL="1085850" lvl="1" indent="-342900">
              <a:buFont typeface="Wingdings" panose="05000000000000000000" pitchFamily="2" charset="2"/>
              <a:buChar char="ü"/>
            </a:pPr>
            <a:r>
              <a:rPr lang="pt-BR" sz="2000" dirty="0"/>
              <a:t>Orquídeas: 06 fossas;</a:t>
            </a:r>
          </a:p>
          <a:p>
            <a:pPr marL="1085850" lvl="1" indent="-342900">
              <a:buFont typeface="Wingdings" panose="05000000000000000000" pitchFamily="2" charset="2"/>
              <a:buChar char="ü"/>
            </a:pPr>
            <a:r>
              <a:rPr lang="pt-BR" sz="2000" dirty="0"/>
              <a:t>Pitangueiras: 06 fossas;</a:t>
            </a:r>
          </a:p>
          <a:p>
            <a:pPr marL="1085850" lvl="1" indent="-342900">
              <a:buFont typeface="Wingdings" panose="05000000000000000000" pitchFamily="2" charset="2"/>
              <a:buChar char="ü"/>
            </a:pPr>
            <a:r>
              <a:rPr lang="pt-BR" sz="2000" dirty="0"/>
              <a:t>Portaria/Campo de futebol: 01 fossa.</a:t>
            </a:r>
          </a:p>
          <a:p>
            <a:endParaRPr lang="pt-BR" dirty="0"/>
          </a:p>
          <a:p>
            <a:pPr lvl="1" indent="0"/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5706402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59" name="AutoShape 27"/>
          <p:cNvSpPr>
            <a:spLocks noChangeArrowheads="1"/>
          </p:cNvSpPr>
          <p:nvPr/>
        </p:nvSpPr>
        <p:spPr bwMode="auto">
          <a:xfrm>
            <a:off x="301625" y="1773238"/>
            <a:ext cx="7223125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14350" indent="-514350" algn="l" defTabSz="914400" eaLnBrk="1" hangingPunct="1">
              <a:buClrTx/>
              <a:buSzTx/>
              <a:buFont typeface="+mj-lt"/>
              <a:buAutoNum type="arabicPeriod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Problemas identificados</a:t>
            </a:r>
            <a:endParaRPr lang="pt-BR" altLang="pt-BR" sz="2000" dirty="0">
              <a:solidFill>
                <a:srgbClr val="0033CC"/>
              </a:solidFill>
              <a:ea typeface="Batang" panose="02030600000101010101" pitchFamily="18" charset="-127"/>
            </a:endParaRPr>
          </a:p>
        </p:txBody>
      </p:sp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273050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  <a:buFont typeface="Arial" panose="020B0604020202020204" pitchFamily="34" charset="0"/>
              <a:buChar char="►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 Mapeamento</a:t>
            </a: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F7697F1-CE9C-4D02-91A0-C01C9CBED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81" y="2420938"/>
            <a:ext cx="8424863" cy="424842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C932DC5-C197-42AA-A870-562E0E100398}"/>
              </a:ext>
            </a:extLst>
          </p:cNvPr>
          <p:cNvSpPr txBox="1"/>
          <p:nvPr/>
        </p:nvSpPr>
        <p:spPr>
          <a:xfrm>
            <a:off x="400525" y="2780928"/>
            <a:ext cx="831411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Foram identificada diversas fossas em estado de saturação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Foram identificadas ligações da drenagem de águas pluviais para a rede de esgoto, sobrecarregando o sistema: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dirty="0"/>
              <a:t>A rede de esgoto não possui estrutura para receber o volume das águas de chuva e, com a sobrecarga, o material coletado não tem por onde sair, retornando para as residências ou rompendo a rede.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Foi verificado que o terreno na parte inferior (próximo ao riacho) da etapa Gardênia já atingiu a sua capacidade de drenagem, estando assim também saturado em razão da quantidade de chuvas, não conseguindo absorver e filtrar a água que, em teoria, deveria fluir nos sumidouros.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  <a:p>
            <a:pPr lvl="1" indent="0"/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59" name="AutoShape 27"/>
          <p:cNvSpPr>
            <a:spLocks noChangeArrowheads="1"/>
          </p:cNvSpPr>
          <p:nvPr/>
        </p:nvSpPr>
        <p:spPr bwMode="auto">
          <a:xfrm>
            <a:off x="301625" y="1773238"/>
            <a:ext cx="7223125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514350" indent="-514350" algn="l" defTabSz="914400" eaLnBrk="1" hangingPunct="1">
              <a:buClrTx/>
              <a:buSzTx/>
              <a:buFont typeface="Wingdings" panose="05000000000000000000" pitchFamily="2" charset="2"/>
              <a:buChar char="§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Objetivo</a:t>
            </a:r>
            <a:endParaRPr lang="pt-BR" altLang="pt-BR" sz="2000" dirty="0">
              <a:solidFill>
                <a:srgbClr val="0033CC"/>
              </a:solidFill>
              <a:ea typeface="Batang" panose="02030600000101010101" pitchFamily="18" charset="-127"/>
            </a:endParaRPr>
          </a:p>
        </p:txBody>
      </p:sp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273050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  <a:buFont typeface="Arial" panose="020B0604020202020204" pitchFamily="34" charset="0"/>
              <a:buChar char="►"/>
            </a:pPr>
            <a:r>
              <a:rPr lang="pt-BR" altLang="pt-BR" sz="2000" dirty="0">
                <a:solidFill>
                  <a:schemeClr val="tx1"/>
                </a:solidFill>
                <a:ea typeface="Batang" panose="02030600000101010101" pitchFamily="18" charset="-127"/>
              </a:rPr>
              <a:t> Apresentação dos fornecedores</a:t>
            </a: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F7697F1-CE9C-4D02-91A0-C01C9CBED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81" y="2420888"/>
            <a:ext cx="8424863" cy="439248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C932DC5-C197-42AA-A870-562E0E100398}"/>
              </a:ext>
            </a:extLst>
          </p:cNvPr>
          <p:cNvSpPr txBox="1"/>
          <p:nvPr/>
        </p:nvSpPr>
        <p:spPr>
          <a:xfrm>
            <a:off x="395609" y="2636912"/>
            <a:ext cx="8424863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Foram contatos fornecedores para analisar situação atual, objetivando propor soluções, para: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dirty="0"/>
              <a:t>Mapear os problemas.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dirty="0"/>
              <a:t>Apresentar soluções e propostas orçamentárias.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Fornecedores contatados: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dirty="0" err="1"/>
              <a:t>Inset</a:t>
            </a:r>
            <a:r>
              <a:rPr lang="pt-BR" dirty="0"/>
              <a:t> Lar – Dedetizadora e desentupidora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dirty="0"/>
              <a:t>Sr. Lindolfo (que já fez fossas aqui no condomínio)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dirty="0"/>
              <a:t>DCO – Engenharia de processos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dirty="0"/>
              <a:t>Sr. Maicon  - Técnico (DCO)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pt-BR" dirty="0"/>
              <a:t>Sr. Danillo Souza Santos – Engenheiro Civil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8318839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sign padrão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uebusiness02">
  <a:themeElements>
    <a:clrScheme name="bluebusiness02 4">
      <a:dk1>
        <a:srgbClr val="000000"/>
      </a:dk1>
      <a:lt1>
        <a:srgbClr val="FFFFFF"/>
      </a:lt1>
      <a:dk2>
        <a:srgbClr val="000000"/>
      </a:dk2>
      <a:lt2>
        <a:srgbClr val="CCFFFF"/>
      </a:lt2>
      <a:accent1>
        <a:srgbClr val="003399"/>
      </a:accent1>
      <a:accent2>
        <a:srgbClr val="FF9933"/>
      </a:accent2>
      <a:accent3>
        <a:srgbClr val="FFFFFF"/>
      </a:accent3>
      <a:accent4>
        <a:srgbClr val="000000"/>
      </a:accent4>
      <a:accent5>
        <a:srgbClr val="AAADCA"/>
      </a:accent5>
      <a:accent6>
        <a:srgbClr val="E78A2D"/>
      </a:accent6>
      <a:hlink>
        <a:srgbClr val="6699FF"/>
      </a:hlink>
      <a:folHlink>
        <a:srgbClr val="83A6A7"/>
      </a:folHlink>
    </a:clrScheme>
    <a:fontScheme name="bluebusiness02">
      <a:majorFont>
        <a:latin typeface="Verdana"/>
        <a:ea typeface="Batang"/>
        <a:cs typeface=""/>
      </a:majorFont>
      <a:minorFont>
        <a:latin typeface="Verdana"/>
        <a:ea typeface="Batang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uebusiness02 1">
        <a:dk1>
          <a:srgbClr val="000000"/>
        </a:dk1>
        <a:lt1>
          <a:srgbClr val="FFFFFF"/>
        </a:lt1>
        <a:dk2>
          <a:srgbClr val="000066"/>
        </a:dk2>
        <a:lt2>
          <a:srgbClr val="FFFFCC"/>
        </a:lt2>
        <a:accent1>
          <a:srgbClr val="00CC99"/>
        </a:accent1>
        <a:accent2>
          <a:srgbClr val="00FF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00E7B9"/>
        </a:accent6>
        <a:hlink>
          <a:srgbClr val="0099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business02 2">
        <a:dk1>
          <a:srgbClr val="000000"/>
        </a:dk1>
        <a:lt1>
          <a:srgbClr val="FFFFFF"/>
        </a:lt1>
        <a:dk2>
          <a:srgbClr val="000066"/>
        </a:dk2>
        <a:lt2>
          <a:srgbClr val="CCFFFF"/>
        </a:lt2>
        <a:accent1>
          <a:srgbClr val="0066CC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E78A00"/>
        </a:accent6>
        <a:hlink>
          <a:srgbClr val="66CC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business02 3">
        <a:dk1>
          <a:srgbClr val="000000"/>
        </a:dk1>
        <a:lt1>
          <a:srgbClr val="FFFFFF"/>
        </a:lt1>
        <a:dk2>
          <a:srgbClr val="000000"/>
        </a:dk2>
        <a:lt2>
          <a:srgbClr val="CCFFCC"/>
        </a:lt2>
        <a:accent1>
          <a:srgbClr val="006666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AAB8B8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business02 4">
        <a:dk1>
          <a:srgbClr val="000000"/>
        </a:dk1>
        <a:lt1>
          <a:srgbClr val="FFFFFF"/>
        </a:lt1>
        <a:dk2>
          <a:srgbClr val="000000"/>
        </a:dk2>
        <a:lt2>
          <a:srgbClr val="CCFFFF"/>
        </a:lt2>
        <a:accent1>
          <a:srgbClr val="003399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E78A2D"/>
        </a:accent6>
        <a:hlink>
          <a:srgbClr val="6699FF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business02 5">
        <a:dk1>
          <a:srgbClr val="000000"/>
        </a:dk1>
        <a:lt1>
          <a:srgbClr val="FFFFFF"/>
        </a:lt1>
        <a:dk2>
          <a:srgbClr val="000000"/>
        </a:dk2>
        <a:lt2>
          <a:srgbClr val="CCCCFF"/>
        </a:lt2>
        <a:accent1>
          <a:srgbClr val="333399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ADADCA"/>
        </a:accent5>
        <a:accent6>
          <a:srgbClr val="E78A2D"/>
        </a:accent6>
        <a:hlink>
          <a:srgbClr val="CC99FF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bluebusiness02">
  <a:themeElements>
    <a:clrScheme name="1_bluebusiness02 4">
      <a:dk1>
        <a:srgbClr val="000000"/>
      </a:dk1>
      <a:lt1>
        <a:srgbClr val="FFFFFF"/>
      </a:lt1>
      <a:dk2>
        <a:srgbClr val="000000"/>
      </a:dk2>
      <a:lt2>
        <a:srgbClr val="CCFFFF"/>
      </a:lt2>
      <a:accent1>
        <a:srgbClr val="003399"/>
      </a:accent1>
      <a:accent2>
        <a:srgbClr val="FF9933"/>
      </a:accent2>
      <a:accent3>
        <a:srgbClr val="FFFFFF"/>
      </a:accent3>
      <a:accent4>
        <a:srgbClr val="000000"/>
      </a:accent4>
      <a:accent5>
        <a:srgbClr val="AAADCA"/>
      </a:accent5>
      <a:accent6>
        <a:srgbClr val="E78A2D"/>
      </a:accent6>
      <a:hlink>
        <a:srgbClr val="6699FF"/>
      </a:hlink>
      <a:folHlink>
        <a:srgbClr val="83A6A7"/>
      </a:folHlink>
    </a:clrScheme>
    <a:fontScheme name="1_bluebusiness02">
      <a:majorFont>
        <a:latin typeface="Verdana"/>
        <a:ea typeface="Batang"/>
        <a:cs typeface=""/>
      </a:majorFont>
      <a:minorFont>
        <a:latin typeface="Verdana"/>
        <a:ea typeface="Batang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luebusiness02 1">
        <a:dk1>
          <a:srgbClr val="000000"/>
        </a:dk1>
        <a:lt1>
          <a:srgbClr val="FFFFFF"/>
        </a:lt1>
        <a:dk2>
          <a:srgbClr val="000066"/>
        </a:dk2>
        <a:lt2>
          <a:srgbClr val="FFFFCC"/>
        </a:lt2>
        <a:accent1>
          <a:srgbClr val="00CC99"/>
        </a:accent1>
        <a:accent2>
          <a:srgbClr val="00FF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00E7B9"/>
        </a:accent6>
        <a:hlink>
          <a:srgbClr val="0099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business02 2">
        <a:dk1>
          <a:srgbClr val="000000"/>
        </a:dk1>
        <a:lt1>
          <a:srgbClr val="FFFFFF"/>
        </a:lt1>
        <a:dk2>
          <a:srgbClr val="000066"/>
        </a:dk2>
        <a:lt2>
          <a:srgbClr val="CCFFFF"/>
        </a:lt2>
        <a:accent1>
          <a:srgbClr val="0066CC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E78A00"/>
        </a:accent6>
        <a:hlink>
          <a:srgbClr val="66CC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business02 3">
        <a:dk1>
          <a:srgbClr val="000000"/>
        </a:dk1>
        <a:lt1>
          <a:srgbClr val="FFFFFF"/>
        </a:lt1>
        <a:dk2>
          <a:srgbClr val="000000"/>
        </a:dk2>
        <a:lt2>
          <a:srgbClr val="CCFFCC"/>
        </a:lt2>
        <a:accent1>
          <a:srgbClr val="006666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AAB8B8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business02 4">
        <a:dk1>
          <a:srgbClr val="000000"/>
        </a:dk1>
        <a:lt1>
          <a:srgbClr val="FFFFFF"/>
        </a:lt1>
        <a:dk2>
          <a:srgbClr val="000000"/>
        </a:dk2>
        <a:lt2>
          <a:srgbClr val="CCFFFF"/>
        </a:lt2>
        <a:accent1>
          <a:srgbClr val="003399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E78A2D"/>
        </a:accent6>
        <a:hlink>
          <a:srgbClr val="6699FF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business02 5">
        <a:dk1>
          <a:srgbClr val="000000"/>
        </a:dk1>
        <a:lt1>
          <a:srgbClr val="FFFFFF"/>
        </a:lt1>
        <a:dk2>
          <a:srgbClr val="000000"/>
        </a:dk2>
        <a:lt2>
          <a:srgbClr val="CCCCFF"/>
        </a:lt2>
        <a:accent1>
          <a:srgbClr val="333399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ADADCA"/>
        </a:accent5>
        <a:accent6>
          <a:srgbClr val="E78A2D"/>
        </a:accent6>
        <a:hlink>
          <a:srgbClr val="CC99FF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10438</TotalTime>
  <Words>1671</Words>
  <Application>Microsoft Office PowerPoint</Application>
  <PresentationFormat>Apresentação na tela (4:3)</PresentationFormat>
  <Paragraphs>329</Paragraphs>
  <Slides>21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21</vt:i4>
      </vt:variant>
    </vt:vector>
  </HeadingPairs>
  <TitlesOfParts>
    <vt:vector size="29" baseType="lpstr">
      <vt:lpstr>Arial</vt:lpstr>
      <vt:lpstr>Calibri</vt:lpstr>
      <vt:lpstr>Times New Roman</vt:lpstr>
      <vt:lpstr>Verdana</vt:lpstr>
      <vt:lpstr>Wingdings</vt:lpstr>
      <vt:lpstr>Design padrão</vt:lpstr>
      <vt:lpstr>bluebusiness02</vt:lpstr>
      <vt:lpstr>1_bluebusiness02</vt:lpstr>
      <vt:lpstr>CONDOMINIO RESIDENCIAL VILLAGE THERMAS DAS CALDAS  Fossas Sépticas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</dc:title>
  <dc:creator>Anderson Filipe</dc:creator>
  <cp:lastModifiedBy>Usuário</cp:lastModifiedBy>
  <cp:revision>1268</cp:revision>
  <cp:lastPrinted>2000-09-04T19:13:26Z</cp:lastPrinted>
  <dcterms:created xsi:type="dcterms:W3CDTF">2000-08-25T18:22:20Z</dcterms:created>
  <dcterms:modified xsi:type="dcterms:W3CDTF">2025-02-26T17:26:52Z</dcterms:modified>
</cp:coreProperties>
</file>