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7"/>
  </p:notesMasterIdLst>
  <p:handoutMasterIdLst>
    <p:handoutMasterId r:id="rId28"/>
  </p:handoutMasterIdLst>
  <p:sldIdLst>
    <p:sldId id="330" r:id="rId4"/>
    <p:sldId id="352" r:id="rId5"/>
    <p:sldId id="375" r:id="rId6"/>
    <p:sldId id="382" r:id="rId7"/>
    <p:sldId id="385" r:id="rId8"/>
    <p:sldId id="384" r:id="rId9"/>
    <p:sldId id="381" r:id="rId10"/>
    <p:sldId id="386" r:id="rId11"/>
    <p:sldId id="393" r:id="rId12"/>
    <p:sldId id="387" r:id="rId13"/>
    <p:sldId id="395" r:id="rId14"/>
    <p:sldId id="388" r:id="rId15"/>
    <p:sldId id="394" r:id="rId16"/>
    <p:sldId id="378" r:id="rId17"/>
    <p:sldId id="372" r:id="rId18"/>
    <p:sldId id="373" r:id="rId19"/>
    <p:sldId id="376" r:id="rId20"/>
    <p:sldId id="374" r:id="rId21"/>
    <p:sldId id="390" r:id="rId22"/>
    <p:sldId id="391" r:id="rId23"/>
    <p:sldId id="392" r:id="rId24"/>
    <p:sldId id="371" r:id="rId25"/>
    <p:sldId id="377" r:id="rId26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8">
          <p15:clr>
            <a:srgbClr val="A4A3A4"/>
          </p15:clr>
        </p15:guide>
        <p15:guide id="2" pos="23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E2"/>
    <a:srgbClr val="E41202"/>
    <a:srgbClr val="0000FF"/>
    <a:srgbClr val="FF9933"/>
    <a:srgbClr val="FF9900"/>
    <a:srgbClr val="000099"/>
    <a:srgbClr val="F8F8F8"/>
    <a:srgbClr val="0000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707" autoAdjust="0"/>
  </p:normalViewPr>
  <p:slideViewPr>
    <p:cSldViewPr>
      <p:cViewPr varScale="1">
        <p:scale>
          <a:sx n="98" d="100"/>
          <a:sy n="98" d="100"/>
        </p:scale>
        <p:origin x="252" y="26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98"/>
        <p:guide pos="23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5466523-159C-442A-B7E5-345A58DDF8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887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Times New Roman" pitchFamily="18" charset="0"/>
              <a:buNone/>
              <a:defRPr/>
            </a:pPr>
            <a:endParaRPr lang="pt-BR" sz="240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7738" y="4862513"/>
            <a:ext cx="5200650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3438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4A712946-8B7C-4974-8C68-9E5FCB6833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445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10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214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4793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777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1861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1065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4478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354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11056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89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549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35668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3326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0054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75032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D23E1-FD68-45D0-A9BD-3DB9FF3D8156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42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9A003-331A-4D8A-9F5A-E97BC996C08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14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6F975-CD46-4AA3-981F-E25114ED72BC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51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C30D5-D092-4286-988A-CD24C4A7405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17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3359E-AC3A-464A-B767-63F9D71622B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734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69CA7-B589-4266-947E-3F8F9FE0ECB1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748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C8233-B758-43FD-98C6-BF1A8900FE6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3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9703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75A07-D5A8-44D4-948C-6B830688D55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623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B41C0-3669-442E-9F94-3D371654269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154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F72FB-358E-4233-9913-C3A67621111B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42AC4-3EE3-4E68-843A-A56FEC59A703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162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74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15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23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404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pic>
        <p:nvPicPr>
          <p:cNvPr id="1028" name="Picture 16" descr="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900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:\Usuarios\Jokerpow\Desktop\lg_correios_original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40708" y="7186"/>
            <a:ext cx="2587764" cy="5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5188" y="6553200"/>
            <a:ext cx="658812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1" sz="1400" b="1" i="0">
                <a:solidFill>
                  <a:schemeClr val="bg1"/>
                </a:solidFill>
                <a:latin typeface="Verdana" panose="020B0604030504040204" pitchFamily="34" charset="0"/>
                <a:ea typeface="Batang" panose="02030600000101010101" pitchFamily="18" charset="-127"/>
              </a:defRPr>
            </a:lvl1pPr>
          </a:lstStyle>
          <a:p>
            <a:fld id="{6B0059F9-0210-45C2-9F71-AD16626A6741}" type="slidenum">
              <a:rPr lang="en-US" altLang="ko-KR"/>
              <a:pPr/>
              <a:t>‹nº›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8C9EBF-F9A2-49BD-8969-2E201E74B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97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635839"/>
            <a:ext cx="9144000" cy="2249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sz="1800" i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5199335"/>
            <a:ext cx="91440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de-DE" altLang="pt-BR" sz="40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Proposta de solução para Rede de Esgoto </a:t>
            </a: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de-DE" altLang="pt-BR" sz="18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altLang="pt-BR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CONDOMINIO RESIDENCIAL VILLAGE THERMAS DAS CALDAS</a:t>
            </a: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de-DE" altLang="pt-BR" sz="105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pt-BR" altLang="pt-BR" sz="36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CONSTRUIR FOSSAS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79388" y="1700808"/>
            <a:ext cx="8785225" cy="50059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35777-D7BA-4BFE-8021-8D8A4C028837}"/>
              </a:ext>
            </a:extLst>
          </p:cNvPr>
          <p:cNvSpPr txBox="1"/>
          <p:nvPr/>
        </p:nvSpPr>
        <p:spPr>
          <a:xfrm>
            <a:off x="384941" y="2100879"/>
            <a:ext cx="85468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sz="2400" b="1" dirty="0"/>
              <a:t>Mais fossas = mais custo, mais manutenção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sz="2400" b="1" dirty="0"/>
              <a:t> Pode mascarar o verdadeiro problema</a:t>
            </a:r>
          </a:p>
          <a:p>
            <a:r>
              <a:rPr lang="pt-BR" sz="2800" b="1" dirty="0"/>
              <a:t>Conclusão: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Construir mais fossas é paliativo, aumenta riscos sanitários e legais, e pode trazer mais prejuízos do que benefícios</a:t>
            </a:r>
            <a:r>
              <a:rPr lang="pt-BR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ideal é tratar a causa: demanda mal dimensionada, falta de manutenção, uso incorreto e ausência de planejamento técnico.</a:t>
            </a:r>
          </a:p>
        </p:txBody>
      </p:sp>
    </p:spTree>
    <p:extLst>
      <p:ext uri="{BB962C8B-B14F-4D97-AF65-F5344CB8AC3E}">
        <p14:creationId xmlns:p14="http://schemas.microsoft.com/office/powerpoint/2010/main" val="246545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CONSTRUIR FOSSAS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79388" y="1700808"/>
            <a:ext cx="8785225" cy="50059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35777-D7BA-4BFE-8021-8D8A4C028837}"/>
              </a:ext>
            </a:extLst>
          </p:cNvPr>
          <p:cNvSpPr txBox="1"/>
          <p:nvPr/>
        </p:nvSpPr>
        <p:spPr>
          <a:xfrm>
            <a:off x="131763" y="2117943"/>
            <a:ext cx="8616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pt-BR" sz="4400" b="1" dirty="0"/>
              <a:t>Construir Fossas </a:t>
            </a:r>
          </a:p>
          <a:p>
            <a:pPr algn="ctr">
              <a:spcBef>
                <a:spcPts val="1200"/>
              </a:spcBef>
            </a:pPr>
            <a:r>
              <a:rPr lang="pt-BR" sz="4400" b="1" dirty="0"/>
              <a:t>Individuais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9749BC-2AE1-4DF6-8030-41DB83E60D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5"/>
          <a:stretch/>
        </p:blipFill>
        <p:spPr>
          <a:xfrm>
            <a:off x="1788354" y="4347251"/>
            <a:ext cx="5303520" cy="21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73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FOSSAS INDIVIDUAIS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79388" y="1700808"/>
            <a:ext cx="8785225" cy="50059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0D0B007-AFD2-4879-AF75-4C5EFB46AC43}"/>
              </a:ext>
            </a:extLst>
          </p:cNvPr>
          <p:cNvSpPr txBox="1"/>
          <p:nvPr/>
        </p:nvSpPr>
        <p:spPr>
          <a:xfrm>
            <a:off x="465430" y="1844824"/>
            <a:ext cx="85468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b="1" dirty="0"/>
              <a:t> Fragmenta a responsabilidade e dificulta o controle sanitário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dirty="0"/>
              <a:t>Em vez de um sistema centralizado e gerido pelo condomínio, cada unidade passa a cuidar (ou não) da sua própria fossa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pt-BR" sz="2000" b="1" dirty="0"/>
              <a:t>Aumenta o risco de contaminação do solo e da água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pt-BR" sz="2000" b="1" dirty="0"/>
              <a:t>Vai contra o conceito de coletividade condominial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pt-BR" sz="2000" b="1" dirty="0"/>
              <a:t>Dificulta ou inviabiliza o licenciamento ambiental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pt-BR" sz="2000" b="1" dirty="0"/>
              <a:t>Pode sair mais caro e dar mais trabalho no médio prazo</a:t>
            </a:r>
          </a:p>
          <a:p>
            <a:pPr marL="685800"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b="1" dirty="0"/>
              <a:t>Custo por unidade</a:t>
            </a:r>
            <a:r>
              <a:rPr lang="pt-BR" sz="2000" dirty="0"/>
              <a:t>: Construção de fossa, filtro, sumidouro: R$ 3 mil a R$ 6 mil por casa;</a:t>
            </a:r>
          </a:p>
          <a:p>
            <a:pPr marL="685800"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b="1" dirty="0"/>
              <a:t>Manutenção periódica individual</a:t>
            </a:r>
            <a:r>
              <a:rPr lang="pt-BR" sz="2000" dirty="0"/>
              <a:t>: R$ 300 a R$ 500 por limpeza;</a:t>
            </a:r>
          </a:p>
          <a:p>
            <a:pPr marL="685800"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Fiscalização ou reparos emergenciais: responsabilidade individual, mas </a:t>
            </a:r>
            <a:r>
              <a:rPr lang="pt-BR" sz="2000" b="1" dirty="0"/>
              <a:t>impacto coletivo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175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CONSTRUIR FOSSAS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79388" y="1700808"/>
            <a:ext cx="8785225" cy="50059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35777-D7BA-4BFE-8021-8D8A4C028837}"/>
              </a:ext>
            </a:extLst>
          </p:cNvPr>
          <p:cNvSpPr txBox="1"/>
          <p:nvPr/>
        </p:nvSpPr>
        <p:spPr>
          <a:xfrm>
            <a:off x="179387" y="1867223"/>
            <a:ext cx="86167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Estação de Tratamento de Esgoto - ETE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2FA2B0-B27E-421C-BE22-06C523077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85508"/>
            <a:ext cx="5832648" cy="33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1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INSTALAÇÃO DE ETE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772816"/>
            <a:ext cx="8568631" cy="466815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059907" cy="300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400" b="1" dirty="0"/>
              <a:t>Definição:</a:t>
            </a:r>
          </a:p>
          <a:p>
            <a:pPr algn="just" defTabSz="914400" eaLnBrk="1" hangingPunct="1">
              <a:lnSpc>
                <a:spcPct val="125000"/>
              </a:lnSpc>
              <a:buClrTx/>
              <a:buSzTx/>
            </a:pPr>
            <a:r>
              <a:rPr lang="pt-BR" sz="2400" dirty="0"/>
              <a:t>A Estação de Tratamento de Esgoto (ETE) é um sistema que tem como objetivo remover os poluentes presentes no esgoto sanitário, tornando-o adequado para devolução ao meio ambiente ou </a:t>
            </a:r>
            <a:r>
              <a:rPr lang="pt-BR" sz="2400" dirty="0" err="1"/>
              <a:t>reúso</a:t>
            </a:r>
            <a:r>
              <a:rPr lang="pt-BR" sz="2400" dirty="0"/>
              <a:t>, dentro dos padrões ambientais exigidos.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5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INSTALAÇÃO DE ETE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772816"/>
            <a:ext cx="8568631" cy="466815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2046" y="2060848"/>
            <a:ext cx="8059907" cy="305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400" b="1" dirty="0"/>
              <a:t>Funcionamento básico: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Coleta do esgoto doméstico.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Tratamento físico, químico e/ou biológico.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Redução de matéria orgânica, patógenos e sólidos.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b="1" dirty="0"/>
              <a:t>Lançamento do efluente tratado no solo, rios ou para reuso não potável.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47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785" y="1028462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630363"/>
            <a:ext cx="8737757" cy="48106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2046" y="1738565"/>
            <a:ext cx="8422567" cy="420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b="1" dirty="0"/>
              <a:t>Benefícios:</a:t>
            </a:r>
            <a:endParaRPr lang="pt-BR" sz="2000" dirty="0"/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Solução ambientalmente sustentável.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Elimina a dependência de fossas sépticas.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Reduz riscos de contaminação do solo, lençol freático e aquíferos.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Melhoria na qualidade de vida, higiene e saúde pública.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Atende às exigências ambientais e evita sanções.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Reduz odores e contaminação do ambiente.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Menor impacto ambiental comparado às fossas tradicionais.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9" name="AutoShape 29">
            <a:extLst>
              <a:ext uri="{FF2B5EF4-FFF2-40B4-BE49-F238E27FC236}">
                <a16:creationId xmlns:a16="http://schemas.microsoft.com/office/drawing/2014/main" id="{F32C7DF4-94B3-4834-8317-A1662A7A1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INSTALAÇÃO DE ETE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37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31762" y="1630364"/>
            <a:ext cx="8832851" cy="507639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3088" y="1916832"/>
            <a:ext cx="8195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💧 Solução definitiva e sustentável para o tratamento de esgoto.</a:t>
            </a:r>
          </a:p>
          <a:p>
            <a:pPr algn="just"/>
            <a:r>
              <a:rPr lang="pt-BR" sz="2400" dirty="0"/>
              <a:t>💰 Reduz custos operacionais a médio e longo prazo.</a:t>
            </a:r>
          </a:p>
          <a:p>
            <a:pPr algn="just"/>
            <a:r>
              <a:rPr lang="pt-BR" sz="2400" dirty="0"/>
              <a:t>🌱 Protege o meio ambiente, o solo, a água e a saúde dos moradores.</a:t>
            </a:r>
          </a:p>
          <a:p>
            <a:pPr algn="just"/>
            <a:r>
              <a:rPr lang="pt-BR" sz="2400" dirty="0"/>
              <a:t>✅ Atende às normas ambientais, sanitárias e urbanísticas.</a:t>
            </a:r>
          </a:p>
          <a:p>
            <a:pPr algn="just"/>
            <a:r>
              <a:rPr lang="pt-BR" sz="2400" dirty="0"/>
              <a:t>🏠 Garante qualidade de vida e valorização patrimonial do condomínio.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9" name="AutoShape 29">
            <a:extLst>
              <a:ext uri="{FF2B5EF4-FFF2-40B4-BE49-F238E27FC236}">
                <a16:creationId xmlns:a16="http://schemas.microsoft.com/office/drawing/2014/main" id="{6C4E8107-A7E0-4091-A3D1-0F9CF429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INSTALAÇÃO DE ETE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30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785" y="1028462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D5306411-00C8-48BE-B1EF-96C7F362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9" y="1602169"/>
            <a:ext cx="8857109" cy="521120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57E5405-33D4-4899-BF5B-879B0C6BB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10175"/>
              </p:ext>
            </p:extLst>
          </p:nvPr>
        </p:nvGraphicFramePr>
        <p:xfrm>
          <a:off x="416497" y="1916832"/>
          <a:ext cx="8331967" cy="4325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256">
                  <a:extLst>
                    <a:ext uri="{9D8B030D-6E8A-4147-A177-3AD203B41FA5}">
                      <a16:colId xmlns:a16="http://schemas.microsoft.com/office/drawing/2014/main" val="261387211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600377559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4234086637"/>
                    </a:ext>
                  </a:extLst>
                </a:gridCol>
              </a:tblGrid>
              <a:tr h="8296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Aspecto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Fossas Sépticas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ETE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24945"/>
                  </a:ext>
                </a:extLst>
              </a:tr>
              <a:tr h="497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Capacidade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Limitada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Alta, atende grandes demandas (condomínios)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31084"/>
                  </a:ext>
                </a:extLst>
              </a:tr>
              <a:tr h="497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Manutenção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Limpa fossa periódico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Manutenção técnica programada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20377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 operacional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Alto custo com limpezas constantes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Reduzido após implantação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81035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Risco ambiental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Alto (infiltração, contaminação)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Baixo, com tratamento adequado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8391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Eficiência Sanitária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Baixa em alta demanda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34091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Atendimento as nomas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Parcial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33372"/>
                  </a:ext>
                </a:extLst>
              </a:tr>
            </a:tbl>
          </a:graphicData>
        </a:graphic>
      </p:graphicFrame>
      <p:sp>
        <p:nvSpPr>
          <p:cNvPr id="9" name="AutoShape 29">
            <a:extLst>
              <a:ext uri="{FF2B5EF4-FFF2-40B4-BE49-F238E27FC236}">
                <a16:creationId xmlns:a16="http://schemas.microsoft.com/office/drawing/2014/main" id="{F7163E90-EA37-4E2F-BF11-AA21EB699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COMPARATIVO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8526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VALORES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772816"/>
            <a:ext cx="8568631" cy="466815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055979"/>
            <a:ext cx="8059907" cy="410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400" b="1" dirty="0"/>
              <a:t>Construir mais fossas e contratar serviços e Manutenção preventiva</a:t>
            </a:r>
          </a:p>
          <a:p>
            <a:pPr marL="342900" indent="-342900" defTabSz="914400" eaLnBrk="1" hangingPunct="1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2000" b="1" dirty="0"/>
              <a:t>Estimativa de custo – Sistema coletivo para 16 unidades:</a:t>
            </a:r>
          </a:p>
          <a:p>
            <a:pPr marL="342900" indent="-342900" defTabSz="914400" eaLnBrk="1" hangingPunct="1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2000" b="1" dirty="0"/>
              <a:t>Capacidade estimada de esgoto:</a:t>
            </a:r>
          </a:p>
          <a:p>
            <a:pPr marL="1085850" lvl="1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Consumo médio: </a:t>
            </a:r>
            <a:r>
              <a:rPr lang="pt-BR" sz="1800" b="1" dirty="0"/>
              <a:t>200 L/dia por pessoa x </a:t>
            </a:r>
            <a:r>
              <a:rPr lang="pt-BR" sz="1800" dirty="0"/>
              <a:t>4 pessoas por casa → Volume diário: </a:t>
            </a:r>
            <a:r>
              <a:rPr lang="pt-BR" sz="1800" b="1" dirty="0"/>
              <a:t>~12.800 litros/dia (12,8 m³/dia)</a:t>
            </a:r>
          </a:p>
          <a:p>
            <a:pPr marL="1085850" lvl="1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Custo total estimado: R$ 45.000,00 a R$ 70.000,00</a:t>
            </a:r>
          </a:p>
          <a:p>
            <a:pPr marL="1085850" lvl="1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Individual: R$ 2.812,50 a R$ 4.375,00</a:t>
            </a:r>
          </a:p>
          <a:p>
            <a:pPr marL="1085850" lvl="1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Link do calculo disponível em: 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Arial" panose="020B0604020202020204" pitchFamily="34" charset="0"/>
              <a:buChar char="•"/>
            </a:pPr>
            <a:endParaRPr lang="pt-BR"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8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1. OBJETIVOS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1522" y="2387808"/>
            <a:ext cx="8059907" cy="3486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pt-BR" sz="3600" dirty="0"/>
              <a:t>Apresentar </a:t>
            </a:r>
            <a:r>
              <a:rPr lang="pt-BR" sz="3600" b="1" dirty="0"/>
              <a:t>propostas</a:t>
            </a:r>
            <a:r>
              <a:rPr lang="pt-BR" sz="3600" dirty="0"/>
              <a:t> de soluções para o </a:t>
            </a:r>
            <a:r>
              <a:rPr lang="pt-BR" sz="3600" b="1" dirty="0"/>
              <a:t>problema recorrente </a:t>
            </a:r>
            <a:r>
              <a:rPr lang="pt-BR" sz="3600" dirty="0"/>
              <a:t>da rede de esgoto do Condomínio Residencial Village </a:t>
            </a:r>
            <a:r>
              <a:rPr lang="pt-BR" sz="3600" dirty="0" err="1"/>
              <a:t>Thermas</a:t>
            </a:r>
            <a:r>
              <a:rPr lang="pt-BR" sz="3600" dirty="0"/>
              <a:t> das Caldas.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98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VALORES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31762" y="1772816"/>
            <a:ext cx="8663725" cy="466815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3421" y="2055979"/>
            <a:ext cx="8663724" cy="493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400" b="1" dirty="0"/>
              <a:t>Implantar ETE</a:t>
            </a:r>
          </a:p>
          <a:p>
            <a:pPr marL="342900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2000" b="1" dirty="0"/>
              <a:t>Processo de Lodos Ativados com Sistema de </a:t>
            </a:r>
            <a:r>
              <a:rPr lang="pt-BR" sz="2000" b="1" dirty="0" err="1"/>
              <a:t>Reúso</a:t>
            </a:r>
            <a:r>
              <a:rPr lang="pt-BR" sz="2000" b="1" dirty="0"/>
              <a:t>, abrange: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Gradeamento e </a:t>
            </a:r>
            <a:r>
              <a:rPr lang="pt-BR" sz="2000" dirty="0" err="1"/>
              <a:t>Desanarador</a:t>
            </a:r>
            <a:r>
              <a:rPr lang="pt-BR" sz="2000" dirty="0"/>
              <a:t>, Tanque, Reator Biológico, Desinfecção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R$ 1.194.600,00</a:t>
            </a:r>
          </a:p>
          <a:p>
            <a:pPr marL="342900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2000" b="1" dirty="0"/>
              <a:t>Implantação de Rede Coletora de Esgoto: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Extensão Aproximada: 3.337 metros lineares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R$ 1.082,757,00</a:t>
            </a:r>
          </a:p>
          <a:p>
            <a:pPr marL="34290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2000" b="1" dirty="0"/>
              <a:t>Construção de estações elevatórias: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R$ 130.000,00</a:t>
            </a:r>
          </a:p>
          <a:p>
            <a:pPr lvl="1" indent="0">
              <a:spcBef>
                <a:spcPts val="400"/>
              </a:spcBef>
              <a:spcAft>
                <a:spcPts val="400"/>
              </a:spcAft>
            </a:pPr>
            <a:endParaRPr lang="pt-BR" sz="1800" dirty="0"/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Arial" panose="020B0604020202020204" pitchFamily="34" charset="0"/>
              <a:buChar char="•"/>
            </a:pPr>
            <a:endParaRPr lang="pt-BR"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4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VALORES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31762" y="1772816"/>
            <a:ext cx="8663725" cy="49339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00764" y="1916832"/>
            <a:ext cx="8663724" cy="544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400" b="1" dirty="0"/>
              <a:t>Implantar ETE</a:t>
            </a:r>
          </a:p>
          <a:p>
            <a:pPr marL="342900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pt-BR" sz="2000" b="1" dirty="0"/>
              <a:t>Resumo: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Parcelamento em 26 vezes: R$ 92.590,65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Valor por unidade: R$ 4.384,99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Valor mensal por unidade: R$ 168,65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Valor total: R$ 2.407.357,00</a:t>
            </a:r>
          </a:p>
          <a:p>
            <a:pPr marL="34290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pt-BR" sz="2000" b="1" dirty="0"/>
              <a:t>Manutenção pós-implantação: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Será o valor da taxa de água de cada unidade</a:t>
            </a:r>
          </a:p>
          <a:p>
            <a:pPr lvl="1" indent="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</a:pPr>
            <a:r>
              <a:rPr lang="pt-BR" sz="2000" dirty="0"/>
              <a:t>Exemplo:</a:t>
            </a:r>
          </a:p>
          <a:p>
            <a:pPr marL="1485900" lvl="2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pt-BR" sz="2000" dirty="0"/>
              <a:t>Consumo de R$ 30,00 – taxa de manutenção R$ 30,00</a:t>
            </a:r>
          </a:p>
          <a:p>
            <a:pPr marL="1485900" lvl="2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pt-BR" sz="2000" dirty="0"/>
              <a:t>Consumo de R$ 5,00 – taxa de manutenção R$ 5,00</a:t>
            </a:r>
          </a:p>
          <a:p>
            <a:pPr lvl="1" indent="0">
              <a:spcBef>
                <a:spcPts val="400"/>
              </a:spcBef>
              <a:spcAft>
                <a:spcPts val="400"/>
              </a:spcAft>
            </a:pPr>
            <a:endParaRPr lang="pt-BR" sz="1800" dirty="0"/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Arial" panose="020B0604020202020204" pitchFamily="34" charset="0"/>
              <a:buChar char="•"/>
            </a:pPr>
            <a:endParaRPr lang="pt-BR"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7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194EAE-ACC3-4E7D-89F6-7BC424B2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6E07CB-CF8C-4083-A803-CC7DD9564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975345"/>
            <a:ext cx="8785225" cy="5898417"/>
          </a:xfrm>
          <a:prstGeom prst="rect">
            <a:avLst/>
          </a:prstGeom>
          <a:effectLst>
            <a:glow>
              <a:schemeClr val="accent1"/>
            </a:glow>
            <a:outerShdw blurRad="1270000" dist="88900" dir="6000000" sx="200000" sy="200000" algn="ctr" rotWithShape="0">
              <a:srgbClr val="000000">
                <a:alpha val="0"/>
              </a:srgbClr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374827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1196752"/>
            <a:ext cx="8424863" cy="5605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1194177" y="3068960"/>
            <a:ext cx="63704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sz="8000" b="1" dirty="0"/>
              <a:t>Obrigado!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194EAE-ACC3-4E7D-89F6-7BC424B2F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SITUAÇÃO ATUAL DO CONDOMÍNIO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844824"/>
            <a:ext cx="8568631" cy="48619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11560" y="1924084"/>
            <a:ext cx="8195238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/>
              <a:t>Uso de fossas sépticas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/>
              <a:t>Rede de drenagem antiga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/>
              <a:t>Não aderente a norma NBR 7229 </a:t>
            </a:r>
            <a:r>
              <a:rPr lang="pt-BR" sz="2000" dirty="0"/>
              <a:t>- Projeto, construção e operação de sistemas de tanques sépticos</a:t>
            </a:r>
            <a:endParaRPr lang="pt-BR" sz="24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/>
              <a:t>Mapeamento: total de 37 fossas sépticas no território do condomínio, sendo: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b="1" dirty="0"/>
              <a:t>Pitangueiras</a:t>
            </a:r>
            <a:r>
              <a:rPr lang="pt-BR" sz="1800" dirty="0"/>
              <a:t>: 06 fossas – 94 unidades (01 x 16)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b="1" dirty="0"/>
              <a:t>Orquídeas</a:t>
            </a:r>
            <a:r>
              <a:rPr lang="pt-BR" sz="1800" dirty="0"/>
              <a:t>: 06 fossas – 99 unidades (01 x 17)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b="1" dirty="0" err="1"/>
              <a:t>Bougainvilles</a:t>
            </a:r>
            <a:r>
              <a:rPr lang="pt-BR" sz="1800" dirty="0"/>
              <a:t>: 09 fossas – 106 unidades (01 x 12)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b="1" dirty="0"/>
              <a:t>Jacarandás</a:t>
            </a:r>
            <a:r>
              <a:rPr lang="pt-BR" sz="1800" dirty="0"/>
              <a:t>: 03 fossas – 58 unidades (01 x 19)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b="1" dirty="0"/>
              <a:t>Azaléias</a:t>
            </a:r>
            <a:r>
              <a:rPr lang="pt-BR" sz="1800" dirty="0"/>
              <a:t>: 8 fossas – 114 unidades (01 x 14)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b="1" dirty="0"/>
              <a:t>Gardênias</a:t>
            </a:r>
            <a:r>
              <a:rPr lang="pt-BR" sz="1800" dirty="0"/>
              <a:t>: 5 fossas – 78 unidades (01 x 16)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88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SITUAÇÃO ATUAL DO CONDOMÍNIO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844824"/>
            <a:ext cx="8568631" cy="48619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4381" y="1966053"/>
            <a:ext cx="832110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/>
              <a:t>Necessidade constante de serviços de esvaziamento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 </a:t>
            </a:r>
            <a:r>
              <a:rPr lang="pt-BR" sz="2000" b="1" dirty="0"/>
              <a:t>Problema</a:t>
            </a:r>
            <a:r>
              <a:rPr lang="pt-BR" sz="2000" dirty="0"/>
              <a:t>: Entupimentos, vazamentos, mau cheiro e transbordamentos.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/>
              <a:t>Soluções</a:t>
            </a:r>
            <a:r>
              <a:rPr lang="pt-BR" sz="2000" dirty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Limpeza periódica </a:t>
            </a:r>
            <a:r>
              <a:rPr lang="pt-BR" sz="2000" dirty="0"/>
              <a:t>por empresa autorizada (recomendado: a cada 1 a 3 anos, conforme uso).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Inspeções técnicas regulares </a:t>
            </a:r>
            <a:r>
              <a:rPr lang="pt-BR" sz="2000" dirty="0"/>
              <a:t>(verificação de rachaduras, obstruções, nível de lodo).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pt-BR" sz="2000" b="1" dirty="0"/>
              <a:t>Contrato de manutenção </a:t>
            </a:r>
            <a:r>
              <a:rPr lang="pt-BR" sz="2000" dirty="0"/>
              <a:t>preventiva com empresa especializada.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63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SITUAÇÃO ATUAL DO CONDOMÍNIO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844824"/>
            <a:ext cx="8568631" cy="48619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4381" y="1966053"/>
            <a:ext cx="832110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/>
              <a:t>Das soluções, o que tem sido aplicado?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/>
              <a:t>Limpeza periódica </a:t>
            </a:r>
            <a:r>
              <a:rPr lang="pt-BR" sz="2000" dirty="0"/>
              <a:t>por empresa autorizada (recomendado: a cada 1 a 3 anos, conforme uso).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/>
              <a:t>Inspeções técnicas regulares </a:t>
            </a:r>
            <a:r>
              <a:rPr lang="pt-BR" sz="2000" dirty="0"/>
              <a:t>(verificação de rachaduras, obstruções, nível de lodo).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/>
              <a:t>Contrato de manutenção preventiva </a:t>
            </a:r>
            <a:r>
              <a:rPr lang="pt-BR" sz="2000" dirty="0"/>
              <a:t>com empresa especializada.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C04AF8EB-8969-45E7-9EC8-FEDD1887CA50}"/>
              </a:ext>
            </a:extLst>
          </p:cNvPr>
          <p:cNvGrpSpPr/>
          <p:nvPr/>
        </p:nvGrpSpPr>
        <p:grpSpPr>
          <a:xfrm>
            <a:off x="1187624" y="2708920"/>
            <a:ext cx="7183044" cy="288032"/>
            <a:chOff x="1187624" y="2708920"/>
            <a:chExt cx="7183044" cy="288032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08F70ADF-66C0-4693-96F1-1E23275497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0754" y="2708920"/>
              <a:ext cx="711991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BC51D98D-65DA-44FC-90FF-1B2A0AB347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7624" y="2996952"/>
              <a:ext cx="381642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9199F51-BD36-4538-AB28-55F997CAE479}"/>
              </a:ext>
            </a:extLst>
          </p:cNvPr>
          <p:cNvGrpSpPr/>
          <p:nvPr/>
        </p:nvGrpSpPr>
        <p:grpSpPr>
          <a:xfrm>
            <a:off x="1340024" y="3501008"/>
            <a:ext cx="6688360" cy="288032"/>
            <a:chOff x="1187624" y="2708920"/>
            <a:chExt cx="7183044" cy="288032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DFB302C-94E2-4DA4-B869-D90F10936F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0754" y="2708920"/>
              <a:ext cx="711991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29B289D-666B-4D5D-98F6-1C9FCA5040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7624" y="2996952"/>
              <a:ext cx="381642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BB84690-206E-4FD8-A345-784C1F31FF5E}"/>
              </a:ext>
            </a:extLst>
          </p:cNvPr>
          <p:cNvGrpSpPr/>
          <p:nvPr/>
        </p:nvGrpSpPr>
        <p:grpSpPr>
          <a:xfrm>
            <a:off x="1250754" y="4246445"/>
            <a:ext cx="7183044" cy="288032"/>
            <a:chOff x="1187624" y="2708920"/>
            <a:chExt cx="7183044" cy="288032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D45D74DA-7261-4DCD-91FD-73FF64AA14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0754" y="2708920"/>
              <a:ext cx="711991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2359643-D618-41AD-9BE9-2AB025DC5E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7624" y="2996952"/>
              <a:ext cx="381642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86589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SITUAÇÃO ATUAL DO CONDOMÍNIO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772816"/>
            <a:ext cx="8568631" cy="493393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4381" y="1916832"/>
            <a:ext cx="832110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b="1" dirty="0"/>
              <a:t>Atualmente se tem o serviço de esvaziamento de fossas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O serviço de esvaziamento (limpa fossa) é um serviço necessário, que pode gerar: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1800" dirty="0"/>
              <a:t>Despesas excessivas. 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1800" dirty="0"/>
              <a:t>Ambiente insalubre.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1800" dirty="0"/>
              <a:t>Mau cheiro constante.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1800" dirty="0"/>
              <a:t>Alto risco de </a:t>
            </a:r>
            <a:r>
              <a:rPr lang="pt-BR" sz="1800" b="1" dirty="0"/>
              <a:t>dano ambiental</a:t>
            </a:r>
            <a:r>
              <a:rPr lang="pt-BR" sz="1800" dirty="0"/>
              <a:t>, com possibilidade de contaminação do solo (já existente) e do lençol freático.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1800" b="1" dirty="0"/>
              <a:t>Sujeitos a autuações </a:t>
            </a:r>
            <a:r>
              <a:rPr lang="pt-BR" sz="1800" dirty="0"/>
              <a:t>e sanções dos órgãos ambientais.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1800" b="1" dirty="0"/>
              <a:t>Não atende as necessidades do condomínio</a:t>
            </a:r>
            <a:r>
              <a:rPr lang="pt-BR" sz="1800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07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6"/>
            <a:ext cx="8568631" cy="47302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35777-D7BA-4BFE-8021-8D8A4C028837}"/>
              </a:ext>
            </a:extLst>
          </p:cNvPr>
          <p:cNvSpPr txBox="1"/>
          <p:nvPr/>
        </p:nvSpPr>
        <p:spPr>
          <a:xfrm>
            <a:off x="474381" y="2224603"/>
            <a:ext cx="8195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Construir mais fossas e contratar serviços e Manutenção preventiva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Individualmente, cada unidade construir sua própria fossa com uso de biodigestores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Instalar uma Estação de Tratamento de Esgoto – ETE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Não se fazer nada (também é uma solução)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0278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CONSTRUIR FOSSAS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79388" y="1700808"/>
            <a:ext cx="8785225" cy="50059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35777-D7BA-4BFE-8021-8D8A4C028837}"/>
              </a:ext>
            </a:extLst>
          </p:cNvPr>
          <p:cNvSpPr txBox="1"/>
          <p:nvPr/>
        </p:nvSpPr>
        <p:spPr>
          <a:xfrm>
            <a:off x="110641" y="1899446"/>
            <a:ext cx="86167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Construir mais fossas e contratar serviços e Manutenção preventiva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2E03A6-A9E4-4A10-85E0-0B4B6E93E4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5"/>
          <a:stretch/>
        </p:blipFill>
        <p:spPr>
          <a:xfrm>
            <a:off x="1788354" y="4347251"/>
            <a:ext cx="5303520" cy="21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56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CONSTRUIR FOSSAS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79388" y="1700808"/>
            <a:ext cx="8785225" cy="50059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35777-D7BA-4BFE-8021-8D8A4C028837}"/>
              </a:ext>
            </a:extLst>
          </p:cNvPr>
          <p:cNvSpPr txBox="1"/>
          <p:nvPr/>
        </p:nvSpPr>
        <p:spPr>
          <a:xfrm>
            <a:off x="395537" y="1772816"/>
            <a:ext cx="8616702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b="1" dirty="0"/>
              <a:t>Construir mais fossas e contratar serviços e Manutenção preventiva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b="1" dirty="0"/>
              <a:t>Não resolve o problema estrutural de tratamento e descarte</a:t>
            </a:r>
            <a:r>
              <a:rPr lang="pt-BR" sz="1800" dirty="0"/>
              <a:t>, apenas retêm sólidos e fazem tratamento parcial dos efluentes.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dirty="0"/>
              <a:t>O restante do esgoto líquido precisa ser absorvido pelo solo (sumidouro) ou tratado por outro sistema. Se a área do condomínio já tem várias fossas, o solo pode ficar saturado, causando mau cheiro, efluente retornando à superfície e contaminação do lençol freático.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pt-BR" sz="2000" b="1" dirty="0"/>
              <a:t>Permanece o alto risco de contaminação do solo e da água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pt-BR" sz="2000" b="1" dirty="0"/>
              <a:t>Legalmente pode ser inviável ou proibidos</a:t>
            </a:r>
          </a:p>
          <a:p>
            <a:pPr marL="400050" lvl="2" indent="0"/>
            <a:r>
              <a:rPr lang="pt-BR" sz="1800" dirty="0"/>
              <a:t>Segundo normas da ABNT (NBR 7229 e NBR 13969) e órgãos ambientais estaduais, a multiplicação de fossas </a:t>
            </a:r>
            <a:r>
              <a:rPr lang="pt-BR" sz="1800" b="1" dirty="0"/>
              <a:t>não pode ser feita sem licenciamento </a:t>
            </a:r>
            <a:r>
              <a:rPr lang="pt-BR" sz="1800" dirty="0"/>
              <a:t>ambiental, projeto técnico assinado por engenheiro e respeito a afastamentos mínimos entre fossas, edificações, poços, cursos d’água e divisas.</a:t>
            </a:r>
          </a:p>
        </p:txBody>
      </p:sp>
    </p:spTree>
    <p:extLst>
      <p:ext uri="{BB962C8B-B14F-4D97-AF65-F5344CB8AC3E}">
        <p14:creationId xmlns:p14="http://schemas.microsoft.com/office/powerpoint/2010/main" val="496266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business02">
  <a:themeElements>
    <a:clrScheme name="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business02">
  <a:themeElements>
    <a:clrScheme name="1_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1_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11005</TotalTime>
  <Words>1415</Words>
  <Application>Microsoft Office PowerPoint</Application>
  <PresentationFormat>Apresentação na tela (4:3)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Times New Roman</vt:lpstr>
      <vt:lpstr>Verdana</vt:lpstr>
      <vt:lpstr>Wingdings</vt:lpstr>
      <vt:lpstr>Design padrão</vt:lpstr>
      <vt:lpstr>bluebusiness02</vt:lpstr>
      <vt:lpstr>1_bluebusiness02</vt:lpstr>
      <vt:lpstr>Proposta de solução para Rede de Esgoto   CONDOMINIO RESIDENCIAL VILLAGE THERMAS DAS CALDAS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Anderson Filipe</dc:creator>
  <cp:lastModifiedBy>Usuário</cp:lastModifiedBy>
  <cp:revision>1302</cp:revision>
  <cp:lastPrinted>2025-06-07T20:13:59Z</cp:lastPrinted>
  <dcterms:created xsi:type="dcterms:W3CDTF">2000-08-25T18:22:20Z</dcterms:created>
  <dcterms:modified xsi:type="dcterms:W3CDTF">2025-06-19T21:31:54Z</dcterms:modified>
</cp:coreProperties>
</file>