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12"/>
  </p:notesMasterIdLst>
  <p:handoutMasterIdLst>
    <p:handoutMasterId r:id="rId13"/>
  </p:handoutMasterIdLst>
  <p:sldIdLst>
    <p:sldId id="330" r:id="rId4"/>
    <p:sldId id="352" r:id="rId5"/>
    <p:sldId id="372" r:id="rId6"/>
    <p:sldId id="373" r:id="rId7"/>
    <p:sldId id="374" r:id="rId8"/>
    <p:sldId id="375" r:id="rId9"/>
    <p:sldId id="376" r:id="rId10"/>
    <p:sldId id="371" r:id="rId11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98">
          <p15:clr>
            <a:srgbClr val="A4A3A4"/>
          </p15:clr>
        </p15:guide>
        <p15:guide id="2" pos="23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9933"/>
    <a:srgbClr val="FF9900"/>
    <a:srgbClr val="000099"/>
    <a:srgbClr val="F8F8F8"/>
    <a:srgbClr val="E41202"/>
    <a:srgbClr val="0000C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707" autoAdjust="0"/>
  </p:normalViewPr>
  <p:slideViewPr>
    <p:cSldViewPr>
      <p:cViewPr varScale="1">
        <p:scale>
          <a:sx n="108" d="100"/>
          <a:sy n="108" d="100"/>
        </p:scale>
        <p:origin x="1302" y="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98"/>
        <p:guide pos="23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itchFamily="18" charset="0"/>
              <a:buNone/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anose="02020603050405020304" pitchFamily="18" charset="0"/>
              <a:buNone/>
              <a:defRPr sz="1300" i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35466523-159C-442A-B7E5-345A58DDF81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28875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Times New Roman" pitchFamily="18" charset="0"/>
              <a:buNone/>
              <a:defRPr/>
            </a:pPr>
            <a:endParaRPr lang="pt-BR" sz="2400" i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t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t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47738" y="4862513"/>
            <a:ext cx="5200650" cy="4603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b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3438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b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anose="02020603050405020304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i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4A712946-8B7C-4974-8C68-9E5FCB6833F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74452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1109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5214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47937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97776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18610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10650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11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59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44783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3547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11056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89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5492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356685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3326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0054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62725" y="304800"/>
            <a:ext cx="2125663" cy="5867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82563" y="304800"/>
            <a:ext cx="6227762" cy="5867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750328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1D23E1-FD68-45D0-A9BD-3DB9FF3D8156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7420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9A003-331A-4D8A-9F5A-E97BC996C087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81494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6F975-CD46-4AA3-981F-E25114ED72BC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8514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11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59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3C30D5-D092-4286-988A-CD24C4A74055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817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23359E-AC3A-464A-B767-63F9D71622B8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77347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69CA7-B589-4266-947E-3F8F9FE0ECB1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47481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0C8233-B758-43FD-98C6-BF1A8900FE65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733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297037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F75A07-D5A8-44D4-948C-6B830688D557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16232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0B41C0-3669-442E-9F94-3D3716542698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6154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F72FB-358E-4233-9913-C3A67621111B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6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62725" y="304800"/>
            <a:ext cx="2125663" cy="5867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82563" y="304800"/>
            <a:ext cx="6227762" cy="5867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B42AC4-3EE3-4E68-843A-A56FEC59A703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50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51620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7475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152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28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2236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4048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Times New Roman" pitchFamily="18" charset="0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82563" y="304800"/>
            <a:ext cx="79708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954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Click to edit Master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pic>
        <p:nvPicPr>
          <p:cNvPr id="1028" name="Picture 16" descr="Log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2225"/>
            <a:ext cx="900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utoUpdateAnimBg="0"/>
    </p:bld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u"/>
        <a:defRPr kumimoji="1"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:\Usuarios\Jokerpow\Desktop\lg_correios_original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40708" y="7186"/>
            <a:ext cx="2587764" cy="578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82563" y="304800"/>
            <a:ext cx="79708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954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Click to edit Master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85188" y="6553200"/>
            <a:ext cx="658812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buClrTx/>
              <a:buSzTx/>
              <a:buFontTx/>
              <a:buNone/>
              <a:defRPr kumimoji="1" sz="1400" b="1" i="0">
                <a:solidFill>
                  <a:schemeClr val="bg1"/>
                </a:solidFill>
                <a:latin typeface="Verdana" panose="020B0604030504040204" pitchFamily="34" charset="0"/>
                <a:ea typeface="Batang" panose="02030600000101010101" pitchFamily="18" charset="-127"/>
              </a:defRPr>
            </a:lvl1pPr>
          </a:lstStyle>
          <a:p>
            <a:fld id="{6B0059F9-0210-45C2-9F71-AD16626A6741}" type="slidenum">
              <a:rPr lang="en-US" altLang="ko-KR"/>
              <a:pPr/>
              <a:t>‹nº›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u"/>
        <a:defRPr kumimoji="1"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68C9EBF-F9A2-49BD-8969-2E201E74B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973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4203791"/>
            <a:ext cx="9144000" cy="22495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pt-BR" sz="1800" i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199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6630" y="4653136"/>
            <a:ext cx="9144000" cy="1470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CONDOMINIO RESIDENCIAL VILLAGE THERMAS DAS CALDAS</a:t>
            </a:r>
            <a:b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de-DE" altLang="pt-BR" sz="105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Estação de tratamento de Esgoto</a:t>
            </a:r>
            <a:endParaRPr lang="pt-BR" altLang="pt-BR" sz="3600" i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84413" y="6423719"/>
            <a:ext cx="2160587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pt-BR" altLang="pt-B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1. O QUE É UMA ETE?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976477"/>
            <a:ext cx="8568631" cy="446449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81217" y="2332156"/>
            <a:ext cx="8059907" cy="3001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400" b="1" dirty="0"/>
              <a:t>Definição:</a:t>
            </a:r>
          </a:p>
          <a:p>
            <a:pPr algn="just" defTabSz="914400" eaLnBrk="1" hangingPunct="1">
              <a:lnSpc>
                <a:spcPct val="125000"/>
              </a:lnSpc>
              <a:buClrTx/>
              <a:buSzTx/>
            </a:pPr>
            <a:r>
              <a:rPr lang="pt-BR" sz="2400" dirty="0"/>
              <a:t>A Estação de Tratamento de Esgoto (ETE) é um sistema que tem como objetivo remover os poluentes presentes no esgoto sanitário, tornando-o adequado para devolução ao meio ambiente ou </a:t>
            </a:r>
            <a:r>
              <a:rPr lang="pt-BR" sz="2400" dirty="0" err="1"/>
              <a:t>reúso</a:t>
            </a:r>
            <a:r>
              <a:rPr lang="pt-BR" sz="2400" dirty="0"/>
              <a:t>, dentro dos padrões ambientais exigidos.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984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1. O QUE É UMA ETE?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976477"/>
            <a:ext cx="8568631" cy="446449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81217" y="2332156"/>
            <a:ext cx="8059907" cy="305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400" b="1" dirty="0"/>
              <a:t>Funcionamento básico:</a:t>
            </a:r>
          </a:p>
          <a:p>
            <a:pPr marL="342900" indent="-342900"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Coleta do esgoto doméstico.</a:t>
            </a:r>
          </a:p>
          <a:p>
            <a:pPr marL="342900" indent="-342900"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Tratamento físico, químico e/ou biológico.</a:t>
            </a:r>
          </a:p>
          <a:p>
            <a:pPr marL="342900" indent="-342900"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Redução de matéria orgânica, patógenos e sólidos.</a:t>
            </a:r>
          </a:p>
          <a:p>
            <a:pPr marL="342900" indent="-342900"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Lançamento do efluente tratado no solo, rios ou para reuso não potável.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47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785" y="1028462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64727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2. BENEFÍCIOS DA ETE PARA LOCAIS SEM REDE</a:t>
            </a:r>
          </a:p>
          <a:p>
            <a:pPr algn="l" defTabSz="914400" eaLnBrk="1" hangingPunct="1">
              <a:buClrTx/>
              <a:buSzTx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PÚBLICA DE ESGOTO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976477"/>
            <a:ext cx="8568631" cy="446449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16549" y="2204864"/>
            <a:ext cx="8059907" cy="405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Solução ambientalmente sustentável.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Elimina a dependência de fossas sépticas.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Reduz riscos de contaminação do solo, lençol freático e aquíferos.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Melhoria na qualidade de vida, higiene e saúde pública.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Atende às exigências ambientais e evita sanções.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Reduz odores e contaminação do ambiente.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Menor impacto ambiental comparado às fossas tradicionais.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37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785" y="1028462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287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3. COMPARATIVO: ETE X FOSSA SÉPTICA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757E5405-33D4-4899-BF5B-879B0C6BB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86795"/>
              </p:ext>
            </p:extLst>
          </p:nvPr>
        </p:nvGraphicFramePr>
        <p:xfrm>
          <a:off x="344488" y="2060848"/>
          <a:ext cx="8331967" cy="43255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3256">
                  <a:extLst>
                    <a:ext uri="{9D8B030D-6E8A-4147-A177-3AD203B41FA5}">
                      <a16:colId xmlns:a16="http://schemas.microsoft.com/office/drawing/2014/main" val="261387211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3600377559"/>
                    </a:ext>
                  </a:extLst>
                </a:gridCol>
                <a:gridCol w="3456383">
                  <a:extLst>
                    <a:ext uri="{9D8B030D-6E8A-4147-A177-3AD203B41FA5}">
                      <a16:colId xmlns:a16="http://schemas.microsoft.com/office/drawing/2014/main" val="4234086637"/>
                    </a:ext>
                  </a:extLst>
                </a:gridCol>
              </a:tblGrid>
              <a:tr h="82965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Aspecto</a:t>
                      </a:r>
                    </a:p>
                  </a:txBody>
                  <a:tcPr marL="44450" marR="4445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Fossas Sépticas</a:t>
                      </a:r>
                    </a:p>
                  </a:txBody>
                  <a:tcPr marL="44450" marR="4445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ETE</a:t>
                      </a:r>
                    </a:p>
                  </a:txBody>
                  <a:tcPr marL="44450" marR="4445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924945"/>
                  </a:ext>
                </a:extLst>
              </a:tr>
              <a:tr h="4977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Capacidade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Limitada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Alta, atende grandes demandas (condomínios)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31084"/>
                  </a:ext>
                </a:extLst>
              </a:tr>
              <a:tr h="4977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Manutenção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Limpa fossa periódico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Manutenção técnica programada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120377"/>
                  </a:ext>
                </a:extLst>
              </a:tr>
              <a:tr h="6238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 operacional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Alto custo com limpezas constantes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Reduzido após implantação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181035"/>
                  </a:ext>
                </a:extLst>
              </a:tr>
              <a:tr h="6238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Risco ambiental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Alto (infiltração, contaminação)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Baixo, com tratamento adequado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238391"/>
                  </a:ext>
                </a:extLst>
              </a:tr>
              <a:tr h="6238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Eficiência Sanitária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Baixa em alta demanda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Alta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034091"/>
                  </a:ext>
                </a:extLst>
              </a:tr>
              <a:tr h="6238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Atendimento as nomas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Parcial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433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48526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4. SITUAÇÃO ATUAL DO CONDOMÍNIO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976476"/>
            <a:ext cx="8568631" cy="473027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81217" y="2332156"/>
            <a:ext cx="81952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🚫 </a:t>
            </a:r>
            <a:r>
              <a:rPr lang="pt-BR" sz="2000" dirty="0"/>
              <a:t>O uso de fossas sépticas tornou-se </a:t>
            </a:r>
            <a:r>
              <a:rPr lang="pt-BR" sz="2000" b="1" dirty="0"/>
              <a:t>inviável</a:t>
            </a:r>
            <a:r>
              <a:rPr lang="pt-BR" sz="2000" dirty="0"/>
              <a:t> devido à alta demanda de esgoto.</a:t>
            </a:r>
          </a:p>
          <a:p>
            <a:r>
              <a:rPr lang="pt-BR" sz="2000" dirty="0"/>
              <a:t>🔴 O serviço de esvaziamento (limpa fossa) passou a ser </a:t>
            </a:r>
            <a:r>
              <a:rPr lang="pt-BR" sz="2000" b="1" dirty="0"/>
              <a:t>necessário diariamente</a:t>
            </a:r>
            <a:r>
              <a:rPr lang="pt-BR" sz="2000" dirty="0"/>
              <a:t>, gerando:</a:t>
            </a:r>
          </a:p>
          <a:p>
            <a:pPr marL="1028700" lvl="1">
              <a:buFont typeface="Wingdings" panose="05000000000000000000" pitchFamily="2" charset="2"/>
              <a:buChar char="ü"/>
            </a:pPr>
            <a:r>
              <a:rPr lang="pt-BR" sz="2000" dirty="0"/>
              <a:t>Despesas excessivas.</a:t>
            </a:r>
          </a:p>
          <a:p>
            <a:pPr marL="1028700" lvl="1">
              <a:buFont typeface="Wingdings" panose="05000000000000000000" pitchFamily="2" charset="2"/>
              <a:buChar char="ü"/>
            </a:pPr>
            <a:r>
              <a:rPr lang="pt-BR" sz="2000" dirty="0"/>
              <a:t>Ambiente insalubre.</a:t>
            </a:r>
          </a:p>
          <a:p>
            <a:pPr marL="1028700" lvl="1">
              <a:buFont typeface="Wingdings" panose="05000000000000000000" pitchFamily="2" charset="2"/>
              <a:buChar char="ü"/>
            </a:pPr>
            <a:r>
              <a:rPr lang="pt-BR" sz="2000" dirty="0"/>
              <a:t>Mau cheiro constante.</a:t>
            </a:r>
          </a:p>
          <a:p>
            <a:pPr marL="1028700" lvl="1">
              <a:buFont typeface="Wingdings" panose="05000000000000000000" pitchFamily="2" charset="2"/>
              <a:buChar char="ü"/>
            </a:pPr>
            <a:r>
              <a:rPr lang="pt-BR" sz="2000" dirty="0"/>
              <a:t>Alto risco de </a:t>
            </a:r>
            <a:r>
              <a:rPr lang="pt-BR" sz="2000" b="1" dirty="0"/>
              <a:t>dano ambiental</a:t>
            </a:r>
            <a:r>
              <a:rPr lang="pt-BR" sz="2000" dirty="0"/>
              <a:t>, com possibilidade de contaminação do solo e do lençol freático.</a:t>
            </a:r>
          </a:p>
          <a:p>
            <a:pPr marL="1028700" lvl="1">
              <a:buFont typeface="Wingdings" panose="05000000000000000000" pitchFamily="2" charset="2"/>
              <a:buChar char="ü"/>
            </a:pPr>
            <a:r>
              <a:rPr lang="pt-BR" sz="2000" dirty="0"/>
              <a:t>Potenciais autuações e sanções dos órgãos ambientais.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88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5. CONCLUSÃO: POR QUE IMPLANTAR UMA ETE?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976476"/>
            <a:ext cx="8568631" cy="473027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81217" y="2154336"/>
            <a:ext cx="81952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💧 Solução definitiva e sustentável para o tratamento de esgoto.</a:t>
            </a:r>
          </a:p>
          <a:p>
            <a:pPr algn="just"/>
            <a:r>
              <a:rPr lang="pt-BR" sz="2400" dirty="0"/>
              <a:t>💰 Reduz custos operacionais a médio e longo prazo.</a:t>
            </a:r>
          </a:p>
          <a:p>
            <a:pPr algn="just"/>
            <a:r>
              <a:rPr lang="pt-BR" sz="2400" dirty="0"/>
              <a:t>🌱 Protege o meio ambiente, o solo, a água e a saúde dos moradores.</a:t>
            </a:r>
          </a:p>
          <a:p>
            <a:pPr algn="just"/>
            <a:r>
              <a:rPr lang="pt-BR" sz="2400" dirty="0"/>
              <a:t>✅ Atende às normas ambientais, sanitárias e urbanísticas.</a:t>
            </a:r>
          </a:p>
          <a:p>
            <a:pPr algn="just"/>
            <a:r>
              <a:rPr lang="pt-BR" sz="2400" dirty="0"/>
              <a:t>🏠 Garante qualidade de vida e valorização patrimonial do condomínio.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30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1196752"/>
            <a:ext cx="8424863" cy="560559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1194177" y="3068960"/>
            <a:ext cx="6370451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/>
            <a:r>
              <a:rPr lang="pt-BR" sz="8000" b="1" dirty="0"/>
              <a:t>Obrigado!</a:t>
            </a:r>
          </a:p>
          <a:p>
            <a:pPr lvl="1" indent="0" algn="ctr"/>
            <a:endParaRPr lang="pt-BR" sz="1800" b="1" dirty="0"/>
          </a:p>
          <a:p>
            <a:pPr lvl="1" indent="0" algn="ctr">
              <a:spcBef>
                <a:spcPts val="0"/>
              </a:spcBef>
            </a:pPr>
            <a:r>
              <a:rPr lang="pt-BR" sz="1800" b="1"/>
              <a:t>Rogério </a:t>
            </a:r>
            <a:r>
              <a:rPr lang="pt-BR" sz="1800" b="1" dirty="0"/>
              <a:t>Wilson </a:t>
            </a:r>
            <a:r>
              <a:rPr lang="pt-BR" sz="1800" b="1" dirty="0" err="1"/>
              <a:t>Lélis</a:t>
            </a:r>
            <a:r>
              <a:rPr lang="pt-BR" sz="1800" b="1" dirty="0"/>
              <a:t> Caixeta </a:t>
            </a:r>
          </a:p>
          <a:p>
            <a:pPr lvl="1" indent="0" algn="ctr">
              <a:spcBef>
                <a:spcPts val="0"/>
              </a:spcBef>
            </a:pPr>
            <a:r>
              <a:rPr lang="pt-BR" sz="1200" b="1" dirty="0"/>
              <a:t>Responsável pelo levantamento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5194EAE-ACC3-4E7D-89F6-7BC424B2F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82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business02">
  <a:themeElements>
    <a:clrScheme name="bluebusiness02 4">
      <a:dk1>
        <a:srgbClr val="000000"/>
      </a:dk1>
      <a:lt1>
        <a:srgbClr val="FFFFFF"/>
      </a:lt1>
      <a:dk2>
        <a:srgbClr val="000000"/>
      </a:dk2>
      <a:lt2>
        <a:srgbClr val="CCFFFF"/>
      </a:lt2>
      <a:accent1>
        <a:srgbClr val="003399"/>
      </a:accent1>
      <a:accent2>
        <a:srgbClr val="FF9933"/>
      </a:accent2>
      <a:accent3>
        <a:srgbClr val="FFFFFF"/>
      </a:accent3>
      <a:accent4>
        <a:srgbClr val="000000"/>
      </a:accent4>
      <a:accent5>
        <a:srgbClr val="AAADCA"/>
      </a:accent5>
      <a:accent6>
        <a:srgbClr val="E78A2D"/>
      </a:accent6>
      <a:hlink>
        <a:srgbClr val="6699FF"/>
      </a:hlink>
      <a:folHlink>
        <a:srgbClr val="83A6A7"/>
      </a:folHlink>
    </a:clrScheme>
    <a:fontScheme name="bluebusiness02">
      <a:majorFont>
        <a:latin typeface="Verdana"/>
        <a:ea typeface="Batang"/>
        <a:cs typeface=""/>
      </a:majorFont>
      <a:minorFont>
        <a:latin typeface="Verdana"/>
        <a:ea typeface="Batang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business02 1">
        <a:dk1>
          <a:srgbClr val="000000"/>
        </a:dk1>
        <a:lt1>
          <a:srgbClr val="FFFFFF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E7B9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2">
        <a:dk1>
          <a:srgbClr val="000000"/>
        </a:dk1>
        <a:lt1>
          <a:srgbClr val="FFFFFF"/>
        </a:lt1>
        <a:dk2>
          <a:srgbClr val="000066"/>
        </a:dk2>
        <a:lt2>
          <a:srgbClr val="CCFFFF"/>
        </a:lt2>
        <a:accent1>
          <a:srgbClr val="0066CC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E78A00"/>
        </a:accent6>
        <a:hlink>
          <a:srgbClr val="66C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3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66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B8B8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4">
        <a:dk1>
          <a:srgbClr val="000000"/>
        </a:dk1>
        <a:lt1>
          <a:srgbClr val="FFFFFF"/>
        </a:lt1>
        <a:dk2>
          <a:srgbClr val="000000"/>
        </a:dk2>
        <a:lt2>
          <a:srgbClr val="CCFFFF"/>
        </a:lt2>
        <a:accent1>
          <a:srgbClr val="00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8A2D"/>
        </a:accent6>
        <a:hlink>
          <a:srgbClr val="66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5">
        <a:dk1>
          <a:srgbClr val="000000"/>
        </a:dk1>
        <a:lt1>
          <a:srgbClr val="FFFFFF"/>
        </a:lt1>
        <a:dk2>
          <a:srgbClr val="000000"/>
        </a:dk2>
        <a:lt2>
          <a:srgbClr val="CCCCFF"/>
        </a:lt2>
        <a:accent1>
          <a:srgbClr val="33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8A2D"/>
        </a:accent6>
        <a:hlink>
          <a:srgbClr val="CC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uebusiness02">
  <a:themeElements>
    <a:clrScheme name="1_bluebusiness02 4">
      <a:dk1>
        <a:srgbClr val="000000"/>
      </a:dk1>
      <a:lt1>
        <a:srgbClr val="FFFFFF"/>
      </a:lt1>
      <a:dk2>
        <a:srgbClr val="000000"/>
      </a:dk2>
      <a:lt2>
        <a:srgbClr val="CCFFFF"/>
      </a:lt2>
      <a:accent1>
        <a:srgbClr val="003399"/>
      </a:accent1>
      <a:accent2>
        <a:srgbClr val="FF9933"/>
      </a:accent2>
      <a:accent3>
        <a:srgbClr val="FFFFFF"/>
      </a:accent3>
      <a:accent4>
        <a:srgbClr val="000000"/>
      </a:accent4>
      <a:accent5>
        <a:srgbClr val="AAADCA"/>
      </a:accent5>
      <a:accent6>
        <a:srgbClr val="E78A2D"/>
      </a:accent6>
      <a:hlink>
        <a:srgbClr val="6699FF"/>
      </a:hlink>
      <a:folHlink>
        <a:srgbClr val="83A6A7"/>
      </a:folHlink>
    </a:clrScheme>
    <a:fontScheme name="1_bluebusiness02">
      <a:majorFont>
        <a:latin typeface="Verdana"/>
        <a:ea typeface="Batang"/>
        <a:cs typeface=""/>
      </a:majorFont>
      <a:minorFont>
        <a:latin typeface="Verdana"/>
        <a:ea typeface="Batang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uebusiness02 1">
        <a:dk1>
          <a:srgbClr val="000000"/>
        </a:dk1>
        <a:lt1>
          <a:srgbClr val="FFFFFF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E7B9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2">
        <a:dk1>
          <a:srgbClr val="000000"/>
        </a:dk1>
        <a:lt1>
          <a:srgbClr val="FFFFFF"/>
        </a:lt1>
        <a:dk2>
          <a:srgbClr val="000066"/>
        </a:dk2>
        <a:lt2>
          <a:srgbClr val="CCFFFF"/>
        </a:lt2>
        <a:accent1>
          <a:srgbClr val="0066CC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E78A00"/>
        </a:accent6>
        <a:hlink>
          <a:srgbClr val="66C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3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66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B8B8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4">
        <a:dk1>
          <a:srgbClr val="000000"/>
        </a:dk1>
        <a:lt1>
          <a:srgbClr val="FFFFFF"/>
        </a:lt1>
        <a:dk2>
          <a:srgbClr val="000000"/>
        </a:dk2>
        <a:lt2>
          <a:srgbClr val="CCFFFF"/>
        </a:lt2>
        <a:accent1>
          <a:srgbClr val="00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8A2D"/>
        </a:accent6>
        <a:hlink>
          <a:srgbClr val="66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5">
        <a:dk1>
          <a:srgbClr val="000000"/>
        </a:dk1>
        <a:lt1>
          <a:srgbClr val="FFFFFF"/>
        </a:lt1>
        <a:dk2>
          <a:srgbClr val="000000"/>
        </a:dk2>
        <a:lt2>
          <a:srgbClr val="CCCCFF"/>
        </a:lt2>
        <a:accent1>
          <a:srgbClr val="33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8A2D"/>
        </a:accent6>
        <a:hlink>
          <a:srgbClr val="CC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10543</TotalTime>
  <Words>446</Words>
  <Application>Microsoft Office PowerPoint</Application>
  <PresentationFormat>Apresentação na tela (4:3)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Calibri</vt:lpstr>
      <vt:lpstr>Times New Roman</vt:lpstr>
      <vt:lpstr>Verdana</vt:lpstr>
      <vt:lpstr>Wingdings</vt:lpstr>
      <vt:lpstr>Design padrão</vt:lpstr>
      <vt:lpstr>bluebusiness02</vt:lpstr>
      <vt:lpstr>1_bluebusiness02</vt:lpstr>
      <vt:lpstr>CONDOMINIO RESIDENCIAL VILLAGE THERMAS DAS CALDAS  Estação de tratamento de Esgoto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</dc:title>
  <dc:creator>Anderson Filipe</dc:creator>
  <cp:lastModifiedBy>Usuário</cp:lastModifiedBy>
  <cp:revision>1279</cp:revision>
  <cp:lastPrinted>2000-09-04T19:13:26Z</cp:lastPrinted>
  <dcterms:created xsi:type="dcterms:W3CDTF">2000-08-25T18:22:20Z</dcterms:created>
  <dcterms:modified xsi:type="dcterms:W3CDTF">2025-05-30T21:42:38Z</dcterms:modified>
</cp:coreProperties>
</file>