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5"/>
  </p:notesMasterIdLst>
  <p:handoutMasterIdLst>
    <p:handoutMasterId r:id="rId26"/>
  </p:handoutMasterIdLst>
  <p:sldIdLst>
    <p:sldId id="330" r:id="rId4"/>
    <p:sldId id="352" r:id="rId5"/>
    <p:sldId id="355" r:id="rId6"/>
    <p:sldId id="364" r:id="rId7"/>
    <p:sldId id="365" r:id="rId8"/>
    <p:sldId id="366" r:id="rId9"/>
    <p:sldId id="367" r:id="rId10"/>
    <p:sldId id="351" r:id="rId11"/>
    <p:sldId id="353" r:id="rId12"/>
    <p:sldId id="357" r:id="rId13"/>
    <p:sldId id="354" r:id="rId14"/>
    <p:sldId id="356" r:id="rId15"/>
    <p:sldId id="358" r:id="rId16"/>
    <p:sldId id="362" r:id="rId17"/>
    <p:sldId id="369" r:id="rId18"/>
    <p:sldId id="359" r:id="rId19"/>
    <p:sldId id="360" r:id="rId20"/>
    <p:sldId id="361" r:id="rId21"/>
    <p:sldId id="368" r:id="rId22"/>
    <p:sldId id="370" r:id="rId23"/>
    <p:sldId id="371" r:id="rId24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33"/>
    <a:srgbClr val="FF9900"/>
    <a:srgbClr val="000099"/>
    <a:srgbClr val="F8F8F8"/>
    <a:srgbClr val="E41202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359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0748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316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057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068415"/>
            <a:ext cx="9144000" cy="2482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3615159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Fossas Sépticas</a:t>
            </a: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588" y="5949950"/>
            <a:ext cx="216058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15377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596842"/>
            <a:ext cx="84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Revisão e otimização do contrato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C61FE8-11A1-46EF-8670-5B6A734C2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32590"/>
              </p:ext>
            </p:extLst>
          </p:nvPr>
        </p:nvGraphicFramePr>
        <p:xfrm>
          <a:off x="501724" y="3212976"/>
          <a:ext cx="7886700" cy="2194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522">
                  <a:extLst>
                    <a:ext uri="{9D8B030D-6E8A-4147-A177-3AD203B41FA5}">
                      <a16:colId xmlns:a16="http://schemas.microsoft.com/office/drawing/2014/main" val="1427615507"/>
                    </a:ext>
                  </a:extLst>
                </a:gridCol>
                <a:gridCol w="1342846">
                  <a:extLst>
                    <a:ext uri="{9D8B030D-6E8A-4147-A177-3AD203B41FA5}">
                      <a16:colId xmlns:a16="http://schemas.microsoft.com/office/drawing/2014/main" val="2667947747"/>
                    </a:ext>
                  </a:extLst>
                </a:gridCol>
                <a:gridCol w="2986611">
                  <a:extLst>
                    <a:ext uri="{9D8B030D-6E8A-4147-A177-3AD203B41FA5}">
                      <a16:colId xmlns:a16="http://schemas.microsoft.com/office/drawing/2014/main" val="4213404382"/>
                    </a:ext>
                  </a:extLst>
                </a:gridCol>
                <a:gridCol w="963617">
                  <a:extLst>
                    <a:ext uri="{9D8B030D-6E8A-4147-A177-3AD203B41FA5}">
                      <a16:colId xmlns:a16="http://schemas.microsoft.com/office/drawing/2014/main" val="97967983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18198018"/>
                    </a:ext>
                  </a:extLst>
                </a:gridCol>
              </a:tblGrid>
              <a:tr h="2103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Produto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Prazo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Local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Valor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 Excedente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26018"/>
                  </a:ext>
                </a:extLst>
              </a:tr>
              <a:tr h="1697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err="1">
                          <a:effectLst/>
                        </a:rPr>
                        <a:t>Termonebulizador</a:t>
                      </a:r>
                      <a:r>
                        <a:rPr lang="pt-BR" sz="1000" b="1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(</a:t>
                      </a:r>
                      <a:r>
                        <a:rPr lang="pt-BR" sz="1000" b="1" u="none" strike="noStrike" dirty="0" err="1">
                          <a:effectLst/>
                        </a:rPr>
                        <a:t>Fumace</a:t>
                      </a:r>
                      <a:r>
                        <a:rPr lang="pt-BR" sz="1000" b="1" u="none" strike="noStrike" dirty="0">
                          <a:effectLst/>
                        </a:rPr>
                        <a:t>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120 dias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comum, caixas de gordura e passagens em 510 unidades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R$ 2.744,56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---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48598"/>
                  </a:ext>
                </a:extLst>
              </a:tr>
              <a:tr h="169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3 x ao ano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27737"/>
                  </a:ext>
                </a:extLst>
              </a:tr>
              <a:tr h="169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4 em 4 meses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17084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Desratização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Mensal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A&amp;B, parque aquático, portaria e área administrativa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---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0875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Sucção de fossas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Limitado a 5 mensais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Não informado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R$ 2.600,00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pt-BR" sz="1000" u="none" strike="noStrike">
                          <a:effectLst/>
                        </a:rPr>
                        <a:t>R$ 520,00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95825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Caminhão toco (menor)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1782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Limpeza higienização caixa d’água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 x ao ano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A&amp;B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R$                  -  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---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21541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Caixas </a:t>
                      </a:r>
                      <a:r>
                        <a:rPr lang="pt-BR" sz="1000" b="1" u="none" strike="noStrike" dirty="0" err="1">
                          <a:effectLst/>
                        </a:rPr>
                        <a:t>PPI´s</a:t>
                      </a:r>
                      <a:r>
                        <a:rPr lang="pt-BR" sz="1000" b="1" u="none" strike="noStrike" dirty="0">
                          <a:effectLst/>
                        </a:rPr>
                        <a:t> porta ratos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Não informado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Conforme necessidade - Sem valor informado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---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39394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Valor mensal: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>
                          <a:effectLst/>
                        </a:rPr>
                        <a:t>R$ 5.344,56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70391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Valor Anual: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R$ 64.134,72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6123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00600D-6B23-40A0-8007-920786D1A26C}"/>
              </a:ext>
            </a:extLst>
          </p:cNvPr>
          <p:cNvSpPr txBox="1"/>
          <p:nvPr/>
        </p:nvSpPr>
        <p:spPr>
          <a:xfrm>
            <a:off x="467544" y="5621178"/>
            <a:ext cx="84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Sucção de fossa</a:t>
            </a:r>
            <a:r>
              <a:rPr lang="pt-BR" sz="2000" dirty="0"/>
              <a:t>: R$ 2.600,00 mensal ou R$ 31.200,00 anual</a:t>
            </a:r>
          </a:p>
        </p:txBody>
      </p:sp>
    </p:spTree>
    <p:extLst>
      <p:ext uri="{BB962C8B-B14F-4D97-AF65-F5344CB8AC3E}">
        <p14:creationId xmlns:p14="http://schemas.microsoft.com/office/powerpoint/2010/main" val="1474423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15377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474887"/>
            <a:ext cx="84248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Reunião com representante da empresa para configurar melhor as datas de coleta de escoto: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Mudanças: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De: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Contrato prevê 60 coletas anuais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São acionados pelo condomínio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Para</a:t>
            </a:r>
            <a:r>
              <a:rPr lang="pt-BR" dirty="0"/>
              <a:t>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Coletas semanais, sem necessidade de acionamento (cronograma).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baixa rotatividade</a:t>
            </a:r>
            <a:r>
              <a:rPr lang="pt-BR" sz="1400" dirty="0"/>
              <a:t>: 01 coleta semanal obrigatoriamente.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alta rotatividade</a:t>
            </a:r>
            <a:r>
              <a:rPr lang="pt-BR" sz="1400" dirty="0"/>
              <a:t>: 02 coletas semanais obrigatoriamente.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Maior controle: seguindo cronograma atualizado e maior fiscalização.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7590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Lindolfo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06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708920"/>
            <a:ext cx="8424863" cy="358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01</a:t>
            </a:r>
            <a:r>
              <a:rPr lang="pt-BR" dirty="0"/>
              <a:t>: Refazer a fossa, perfurando o terreno com as dimensões de 6m x 6m x 3m. Material: manilhas e pedras </a:t>
            </a:r>
            <a:r>
              <a:rPr lang="pt-BR" dirty="0" err="1"/>
              <a:t>tapiocan</a:t>
            </a:r>
            <a:r>
              <a:rPr lang="pt-BR" dirty="0"/>
              <a:t> – R$ 17.000,00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0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02</a:t>
            </a:r>
            <a:r>
              <a:rPr lang="pt-BR" dirty="0"/>
              <a:t>: Refazer a fossa, perfurando o terreno com as dimensões de 5m x 5m x 4m.   Material: manilhas e pedras </a:t>
            </a:r>
            <a:r>
              <a:rPr lang="pt-BR" dirty="0" err="1"/>
              <a:t>tapiocan</a:t>
            </a:r>
            <a:r>
              <a:rPr lang="pt-BR" dirty="0"/>
              <a:t> – R$ 18.400,00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0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03</a:t>
            </a:r>
            <a:r>
              <a:rPr lang="pt-BR" dirty="0"/>
              <a:t>: Refazer a fossa, perfurando o terreno com as dimensões de 1m x 5m x 4m. Material: perfuração manual com instalação de manilhas e pedras </a:t>
            </a:r>
            <a:r>
              <a:rPr lang="pt-BR" dirty="0" err="1"/>
              <a:t>tapiocan</a:t>
            </a:r>
            <a:r>
              <a:rPr lang="pt-BR" dirty="0"/>
              <a:t> – R$ 5.000,00</a:t>
            </a:r>
          </a:p>
          <a:p>
            <a:pPr lvl="1" indent="0"/>
            <a:r>
              <a:rPr lang="pt-BR" b="1" dirty="0"/>
              <a:t>Observação</a:t>
            </a:r>
            <a:r>
              <a:rPr lang="pt-BR" dirty="0"/>
              <a:t>: A perfuração com retroescavadeira não está inclusa no orçamento apresentados.</a:t>
            </a:r>
          </a:p>
        </p:txBody>
      </p:sp>
    </p:spTree>
    <p:extLst>
      <p:ext uri="{BB962C8B-B14F-4D97-AF65-F5344CB8AC3E}">
        <p14:creationId xmlns:p14="http://schemas.microsoft.com/office/powerpoint/2010/main" val="276926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852936"/>
            <a:ext cx="8424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R$ 1.900,00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anual: R$ 68.400,00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Tudo por conta da DCO, inclusive responsabilidade técnica.</a:t>
            </a:r>
          </a:p>
        </p:txBody>
      </p:sp>
    </p:spTree>
    <p:extLst>
      <p:ext uri="{BB962C8B-B14F-4D97-AF65-F5344CB8AC3E}">
        <p14:creationId xmlns:p14="http://schemas.microsoft.com/office/powerpoint/2010/main" val="387538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617" y="2912745"/>
            <a:ext cx="84248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Venda de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Instalação do Sistema completo com bombas e equipamentos utilizados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do investimento: R$ 120.000,00 </a:t>
            </a:r>
            <a:r>
              <a:rPr lang="pt-BR" b="1" dirty="0"/>
              <a:t>por unidade de estação de tratamento instalada nos sumidouros.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contrato de manutenção mensal, ou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equipe especializada em manutenção e responsável técnico capacitado.</a:t>
            </a:r>
          </a:p>
        </p:txBody>
      </p:sp>
    </p:spTree>
    <p:extLst>
      <p:ext uri="{BB962C8B-B14F-4D97-AF65-F5344CB8AC3E}">
        <p14:creationId xmlns:p14="http://schemas.microsoft.com/office/powerpoint/2010/main" val="105264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Automatiza Sistemas e manutenções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780928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de tratamento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R$ 1.270,00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anual: R$ 45.720,00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lvl="2" indent="0"/>
            <a:r>
              <a:rPr lang="pt-BR" b="1" dirty="0"/>
              <a:t>Observação</a:t>
            </a:r>
            <a:r>
              <a:rPr lang="pt-BR" dirty="0"/>
              <a:t>: Tudo por conta da Automatiza, inclusive responsabilidade técnica.</a:t>
            </a:r>
          </a:p>
        </p:txBody>
      </p:sp>
    </p:spTree>
    <p:extLst>
      <p:ext uri="{BB962C8B-B14F-4D97-AF65-F5344CB8AC3E}">
        <p14:creationId xmlns:p14="http://schemas.microsoft.com/office/powerpoint/2010/main" val="108053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5496" y="2420888"/>
            <a:ext cx="7632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endParaRPr lang="pt-BR" b="1" dirty="0"/>
          </a:p>
          <a:p>
            <a:pPr lvl="1" indent="0"/>
            <a:r>
              <a:rPr lang="pt-BR" b="1" dirty="0"/>
              <a:t>1) Proposta de execução de uma fossa Séptica com Sumidouro como complementar ao lado das já existentes: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 no Pitangueiras atrás da portaria de entrada: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no Pitangueiras ao lado da APP: R$ 10.930,24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Pitangueira 25: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Gardênia 24: R$ 4.372,10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TOTAL: R$ 24.046,52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796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944" y="2735174"/>
            <a:ext cx="8599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2) Proposta de execução de fossa individualizada do item 1 nas quadras criticas e construção de fossa complementar onde não apresenta saturação conforme vistoria realizada.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Unidades Remanescentes não atendidas pela proposta 01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total: R$ 1.068.977,23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as individualizações, sendo 20 mensais: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Deverá ser acrescido o valor de investimento do item 01: R$ 20.046,52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84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539552" y="2730400"/>
            <a:ext cx="76328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3) Proposta de individualização sanitária global do condomínio, confeccionando 01 fossa por unidade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Construção de unidades por mês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: R$ 1.224.186,630</a:t>
            </a:r>
          </a:p>
          <a:p>
            <a:pPr lvl="2" indent="0"/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as individualizações, sendo 20 mensais: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89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23528" y="2913906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4) Proposta  individualização sanitária global do condomínio com aquisição de biodigestor</a:t>
            </a:r>
            <a:endParaRPr lang="pt-BR" sz="900" b="1" dirty="0"/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Biodigestor 700L: R$ 1.420,00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Caixa de secagem do lodo: R$ 600,00 (valor unitário)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Sumidouro: R$ 800,00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Peças, matérias e mão de obra: R$ 1.050,00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Total: R$ 3.870,00</a:t>
            </a:r>
          </a:p>
          <a:p>
            <a:pPr lvl="2" indent="0"/>
            <a:endParaRPr lang="pt-BR" dirty="0"/>
          </a:p>
          <a:p>
            <a:pPr lvl="1" indent="0"/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Assuntos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Situação atual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Mapeamento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Apresentação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Propostas orçamentárias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Ações a serem realizadas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Definir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Ações a serem realizadas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07504" y="28529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Entrega das propostas e planilha financeira para a Administração</a:t>
            </a:r>
          </a:p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Entendimento pelos membros da administração</a:t>
            </a:r>
          </a:p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Agenda para convocação de Assembleia Geral Extraordinária</a:t>
            </a:r>
          </a:p>
          <a:p>
            <a:pPr marL="1485900" lvl="2" indent="-285750">
              <a:buFont typeface="Wingdings" panose="05000000000000000000" pitchFamily="2" charset="2"/>
              <a:buChar char="ü"/>
            </a:pPr>
            <a:r>
              <a:rPr lang="pt-BR" sz="1800" dirty="0"/>
              <a:t>Apresentação das propostas ao condôminos</a:t>
            </a:r>
          </a:p>
          <a:p>
            <a:pPr marL="1485900" lvl="2" indent="-285750">
              <a:buFont typeface="Wingdings" panose="05000000000000000000" pitchFamily="2" charset="2"/>
              <a:buChar char="ü"/>
            </a:pPr>
            <a:r>
              <a:rPr lang="pt-BR" sz="1800" dirty="0"/>
              <a:t>Definição de ações a serem realizadas: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Se contrata fornecedor (rateio de taxa extra);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Aguarda outras soluções;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Se mantem o cenário atual.</a:t>
            </a:r>
          </a:p>
          <a:p>
            <a:pPr lvl="2" indent="0"/>
            <a:endParaRPr lang="pt-BR" sz="1800" dirty="0"/>
          </a:p>
          <a:p>
            <a:pPr lvl="1" indent="0"/>
            <a:endParaRPr lang="pt-BR" sz="18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16962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  <a:p>
            <a:pPr lvl="1" indent="0" algn="ctr"/>
            <a:endParaRPr lang="pt-BR" sz="1800" b="1" dirty="0"/>
          </a:p>
          <a:p>
            <a:pPr lvl="1" indent="0" algn="ctr">
              <a:spcBef>
                <a:spcPts val="0"/>
              </a:spcBef>
            </a:pPr>
            <a:r>
              <a:rPr lang="pt-BR" sz="1800" b="1"/>
              <a:t>Rogério </a:t>
            </a:r>
            <a:r>
              <a:rPr lang="pt-BR" sz="1800" b="1" dirty="0"/>
              <a:t>Wilson </a:t>
            </a:r>
            <a:r>
              <a:rPr lang="pt-BR" sz="1800" b="1" dirty="0" err="1"/>
              <a:t>Lélis</a:t>
            </a:r>
            <a:r>
              <a:rPr lang="pt-BR" sz="1800" b="1" dirty="0"/>
              <a:t> Caixeta </a:t>
            </a:r>
          </a:p>
          <a:p>
            <a:pPr lvl="1" indent="0" algn="ctr">
              <a:spcBef>
                <a:spcPts val="0"/>
              </a:spcBef>
            </a:pPr>
            <a:r>
              <a:rPr lang="pt-BR" sz="1200" b="1" dirty="0"/>
              <a:t>Responsável pelo levantamento</a:t>
            </a:r>
          </a:p>
        </p:txBody>
      </p:sp>
    </p:spTree>
    <p:extLst>
      <p:ext uri="{BB962C8B-B14F-4D97-AF65-F5344CB8AC3E}">
        <p14:creationId xmlns:p14="http://schemas.microsoft.com/office/powerpoint/2010/main" val="253748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Cenário atual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Situação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95288" y="2349500"/>
            <a:ext cx="8424863" cy="403182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2979697"/>
            <a:ext cx="80599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Reclamação constante de moradores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Derrame do excedente de fossa em diversos pontos do condomínio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Odores e mal cheiro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88720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8AC86AF-7272-47A0-88BD-1662BAA2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6431"/>
              </p:ext>
            </p:extLst>
          </p:nvPr>
        </p:nvGraphicFramePr>
        <p:xfrm>
          <a:off x="755576" y="3212976"/>
          <a:ext cx="7531881" cy="2128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277935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462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Sequencial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Localização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Etapa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Portaria e campo de futebol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 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79 – (02 formas)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65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fundo da casa 25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01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90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93C7837-0637-41BC-8786-089987BD7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30840"/>
              </p:ext>
            </p:extLst>
          </p:nvPr>
        </p:nvGraphicFramePr>
        <p:xfrm>
          <a:off x="763454" y="5341580"/>
          <a:ext cx="7531881" cy="10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282">
                  <a:extLst>
                    <a:ext uri="{9D8B030D-6E8A-4147-A177-3AD203B41FA5}">
                      <a16:colId xmlns:a16="http://schemas.microsoft.com/office/drawing/2014/main" val="104539087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760316893"/>
                    </a:ext>
                  </a:extLst>
                </a:gridCol>
                <a:gridCol w="2787231">
                  <a:extLst>
                    <a:ext uri="{9D8B030D-6E8A-4147-A177-3AD203B41FA5}">
                      <a16:colId xmlns:a16="http://schemas.microsoft.com/office/drawing/2014/main" val="4279567862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80 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45872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06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11304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34 e do bosque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42841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27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7966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E8B248-A23B-44A2-9BEB-A008498431D8}"/>
              </a:ext>
            </a:extLst>
          </p:cNvPr>
          <p:cNvSpPr txBox="1"/>
          <p:nvPr/>
        </p:nvSpPr>
        <p:spPr>
          <a:xfrm>
            <a:off x="329240" y="2706305"/>
            <a:ext cx="84912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Existem atualmente, 36 fossas, conforme mapeamento abaixo: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47931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9B461AD-4B21-4018-8131-1C99C06B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11061"/>
              </p:ext>
            </p:extLst>
          </p:nvPr>
        </p:nvGraphicFramePr>
        <p:xfrm>
          <a:off x="899592" y="2574881"/>
          <a:ext cx="6840760" cy="395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850">
                  <a:extLst>
                    <a:ext uri="{9D8B030D-6E8A-4147-A177-3AD203B41FA5}">
                      <a16:colId xmlns:a16="http://schemas.microsoft.com/office/drawing/2014/main" val="2659085265"/>
                    </a:ext>
                  </a:extLst>
                </a:gridCol>
                <a:gridCol w="3749690">
                  <a:extLst>
                    <a:ext uri="{9D8B030D-6E8A-4147-A177-3AD203B41FA5}">
                      <a16:colId xmlns:a16="http://schemas.microsoft.com/office/drawing/2014/main" val="1262662399"/>
                    </a:ext>
                  </a:extLst>
                </a:gridCol>
                <a:gridCol w="1988220">
                  <a:extLst>
                    <a:ext uri="{9D8B030D-6E8A-4147-A177-3AD203B41FA5}">
                      <a16:colId xmlns:a16="http://schemas.microsoft.com/office/drawing/2014/main" val="417201946"/>
                    </a:ext>
                  </a:extLst>
                </a:gridCol>
              </a:tblGrid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lado da casa 64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0927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 lado da casa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1186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 casa 99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62724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casa 17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21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casa 35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56711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verde, próximo a casa 53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303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 casa 07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2955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fundo da casa 16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65735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as casa 31 e 28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13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 casa 40 e 43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3980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 casa 59 e 48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58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fundo da casa 75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7110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 de lotes, próximo a casa 91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814320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divisa de lotes, próximo a casa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106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65888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padaria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2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44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458BBE4-28DF-4AF5-A168-8CDABCA35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63234"/>
              </p:ext>
            </p:extLst>
          </p:nvPr>
        </p:nvGraphicFramePr>
        <p:xfrm>
          <a:off x="863096" y="2655766"/>
          <a:ext cx="7344814" cy="3518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144">
                  <a:extLst>
                    <a:ext uri="{9D8B030D-6E8A-4147-A177-3AD203B41FA5}">
                      <a16:colId xmlns:a16="http://schemas.microsoft.com/office/drawing/2014/main" val="731825077"/>
                    </a:ext>
                  </a:extLst>
                </a:gridCol>
                <a:gridCol w="3989439">
                  <a:extLst>
                    <a:ext uri="{9D8B030D-6E8A-4147-A177-3AD203B41FA5}">
                      <a16:colId xmlns:a16="http://schemas.microsoft.com/office/drawing/2014/main" val="949102111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70967791"/>
                    </a:ext>
                  </a:extLst>
                </a:gridCol>
              </a:tblGrid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fundo da casa 23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080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795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4168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quintal da casa 56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57632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 do Azaleias com 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Jacarandás/Azaleia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17324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bosque 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Jacarandás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38952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 ao lado do lote 04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2578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dado do lote 15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22790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42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9260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43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2104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72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9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546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348880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0BC2CF-D6A9-4746-8762-0BA29FD8B56B}"/>
              </a:ext>
            </a:extLst>
          </p:cNvPr>
          <p:cNvSpPr txBox="1"/>
          <p:nvPr/>
        </p:nvSpPr>
        <p:spPr>
          <a:xfrm>
            <a:off x="506353" y="2564904"/>
            <a:ext cx="831411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Totais: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Azaleia: 04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Bougainville: 09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Gardênia: 05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Jacarandás: 05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Orquídeas: 06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Pitangueiras: 06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Portaria/Campo de futebol: 01 fossa.</a:t>
            </a:r>
          </a:p>
          <a:p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70640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Problemas identificados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93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00525" y="2636912"/>
            <a:ext cx="8314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 diversas fossas em estado de </a:t>
            </a:r>
            <a:r>
              <a:rPr lang="pt-BR" sz="2000" b="1" dirty="0"/>
              <a:t>saturação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identificadas ligações da drenagem de águas pluviais para a rede de esgoto, </a:t>
            </a:r>
            <a:r>
              <a:rPr lang="pt-BR" sz="2000" b="1" dirty="0"/>
              <a:t>sobrecarregando o sistema</a:t>
            </a:r>
            <a:r>
              <a:rPr lang="pt-BR" sz="2000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b="1" dirty="0"/>
              <a:t>A rede de esgoto não possui estrutura</a:t>
            </a:r>
            <a:r>
              <a:rPr lang="pt-BR" dirty="0"/>
              <a:t> para receber o volume das águas de chuva e, com a sobrecarga, o material coletado não tem por onde sair, </a:t>
            </a:r>
            <a:r>
              <a:rPr lang="pt-BR" b="1" dirty="0"/>
              <a:t>retornando para as residências ou rompendo a rede</a:t>
            </a:r>
            <a:r>
              <a:rPr lang="pt-B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Foi verificado que o terreno (próximo ao riacho) da etapa Gardênia já </a:t>
            </a:r>
            <a:r>
              <a:rPr lang="pt-BR" sz="2000" b="1" dirty="0"/>
              <a:t>atingiu a sua capacidade de drenagem</a:t>
            </a:r>
            <a:r>
              <a:rPr lang="pt-BR" sz="2000" dirty="0"/>
              <a:t>, estando assim também </a:t>
            </a:r>
            <a:r>
              <a:rPr lang="pt-BR" sz="2000" b="1" dirty="0"/>
              <a:t>saturado</a:t>
            </a:r>
            <a:r>
              <a:rPr lang="pt-BR" sz="2000" dirty="0"/>
              <a:t> em razão da quantidade de chuvas, </a:t>
            </a:r>
            <a:r>
              <a:rPr lang="pt-BR" sz="2000" b="1" dirty="0"/>
              <a:t>não conseguindo </a:t>
            </a:r>
            <a:r>
              <a:rPr lang="pt-BR" sz="2000" dirty="0"/>
              <a:t>absorver e filtrar a água que, em teoria, deveria fluir nos sumidouros.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Objetivo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888"/>
            <a:ext cx="8424863" cy="43924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636912"/>
            <a:ext cx="84248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Foram contatos fornecedores para analisar situação atual, objetivando propor soluções, para: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Mapear os problemas.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Apresentar soluções e propostas orçamentárias.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Fornecedores contatados: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Inset</a:t>
            </a:r>
            <a:r>
              <a:rPr lang="pt-BR" dirty="0"/>
              <a:t> Lar – Dedetizadora e desentupidora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Lindolfo (que já fez fossas aqui no condomínio)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DCO – Engenharia de processos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Maicon  - Técnico (DCO)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Danillo Souza Santos – Engenheiro Civil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3188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10449</TotalTime>
  <Words>1695</Words>
  <Application>Microsoft Office PowerPoint</Application>
  <PresentationFormat>Apresentação na tela (4:3)</PresentationFormat>
  <Paragraphs>331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CONDOMINIO RESIDENCIAL VILLAGE THERMAS DAS CALDAS  Fossas Sépticas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1271</cp:revision>
  <cp:lastPrinted>2000-09-04T19:13:26Z</cp:lastPrinted>
  <dcterms:created xsi:type="dcterms:W3CDTF">2000-08-25T18:22:20Z</dcterms:created>
  <dcterms:modified xsi:type="dcterms:W3CDTF">2025-02-26T19:47:39Z</dcterms:modified>
</cp:coreProperties>
</file>