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</p:sldMasterIdLst>
  <p:notesMasterIdLst>
    <p:notesMasterId r:id="rId13"/>
  </p:notesMasterIdLst>
  <p:handoutMasterIdLst>
    <p:handoutMasterId r:id="rId14"/>
  </p:handoutMasterIdLst>
  <p:sldIdLst>
    <p:sldId id="330" r:id="rId4"/>
    <p:sldId id="352" r:id="rId5"/>
    <p:sldId id="372" r:id="rId6"/>
    <p:sldId id="373" r:id="rId7"/>
    <p:sldId id="374" r:id="rId8"/>
    <p:sldId id="375" r:id="rId9"/>
    <p:sldId id="376" r:id="rId10"/>
    <p:sldId id="371" r:id="rId11"/>
    <p:sldId id="377" r:id="rId12"/>
  </p:sldIdLst>
  <p:sldSz cx="9144000" cy="6858000" type="screen4x3"/>
  <p:notesSz cx="7099300" cy="10234613"/>
  <p:defaultTextStyle>
    <a:defPPr>
      <a:defRPr lang="en-GB"/>
    </a:defPPr>
    <a:lvl1pPr algn="l" defTabSz="449263" rtl="0" eaLnBrk="0" fontAlgn="base" hangingPunct="0">
      <a:spcBef>
        <a:spcPct val="50000"/>
      </a:spcBef>
      <a:spcAft>
        <a:spcPct val="0"/>
      </a:spcAft>
      <a:buClr>
        <a:srgbClr val="000000"/>
      </a:buClr>
      <a:buSzPct val="100000"/>
      <a:buFont typeface="Wingdings" panose="05000000000000000000" pitchFamily="2" charset="2"/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742950" indent="-285750" algn="l" defTabSz="449263" rtl="0" eaLnBrk="0" fontAlgn="base" hangingPunct="0">
      <a:spcBef>
        <a:spcPct val="50000"/>
      </a:spcBef>
      <a:spcAft>
        <a:spcPct val="0"/>
      </a:spcAft>
      <a:buClr>
        <a:srgbClr val="000000"/>
      </a:buClr>
      <a:buSzPct val="100000"/>
      <a:buFont typeface="Wingdings" panose="05000000000000000000" pitchFamily="2" charset="2"/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1143000" indent="-228600" algn="l" defTabSz="449263" rtl="0" eaLnBrk="0" fontAlgn="base" hangingPunct="0">
      <a:spcBef>
        <a:spcPct val="50000"/>
      </a:spcBef>
      <a:spcAft>
        <a:spcPct val="0"/>
      </a:spcAft>
      <a:buClr>
        <a:srgbClr val="000000"/>
      </a:buClr>
      <a:buSzPct val="100000"/>
      <a:buFont typeface="Wingdings" panose="05000000000000000000" pitchFamily="2" charset="2"/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600200" indent="-228600" algn="l" defTabSz="449263" rtl="0" eaLnBrk="0" fontAlgn="base" hangingPunct="0">
      <a:spcBef>
        <a:spcPct val="50000"/>
      </a:spcBef>
      <a:spcAft>
        <a:spcPct val="0"/>
      </a:spcAft>
      <a:buClr>
        <a:srgbClr val="000000"/>
      </a:buClr>
      <a:buSzPct val="100000"/>
      <a:buFont typeface="Wingdings" panose="05000000000000000000" pitchFamily="2" charset="2"/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2057400" indent="-228600" algn="l" defTabSz="449263" rtl="0" eaLnBrk="0" fontAlgn="base" hangingPunct="0">
      <a:spcBef>
        <a:spcPct val="50000"/>
      </a:spcBef>
      <a:spcAft>
        <a:spcPct val="0"/>
      </a:spcAft>
      <a:buClr>
        <a:srgbClr val="000000"/>
      </a:buClr>
      <a:buSzPct val="100000"/>
      <a:buFont typeface="Wingdings" panose="05000000000000000000" pitchFamily="2" charset="2"/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98">
          <p15:clr>
            <a:srgbClr val="A4A3A4"/>
          </p15:clr>
        </p15:guide>
        <p15:guide id="2" pos="23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04E2"/>
    <a:srgbClr val="E41202"/>
    <a:srgbClr val="0000FF"/>
    <a:srgbClr val="FF9933"/>
    <a:srgbClr val="FF9900"/>
    <a:srgbClr val="000099"/>
    <a:srgbClr val="F8F8F8"/>
    <a:srgbClr val="0000C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4707" autoAdjust="0"/>
  </p:normalViewPr>
  <p:slideViewPr>
    <p:cSldViewPr>
      <p:cViewPr>
        <p:scale>
          <a:sx n="75" d="100"/>
          <a:sy n="75" d="100"/>
        </p:scale>
        <p:origin x="828" y="44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998"/>
        <p:guide pos="23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5" tIns="48043" rIns="96085" bIns="48043" numCol="1" anchor="t" anchorCtr="0" compatLnSpc="1">
            <a:prstTxWarp prst="textNoShape">
              <a:avLst/>
            </a:prstTxWarp>
          </a:bodyPr>
          <a:lstStyle>
            <a:lvl1pPr algn="l" defTabSz="471488">
              <a:spcBef>
                <a:spcPct val="0"/>
              </a:spcBef>
              <a:buFont typeface="Times New Roman" pitchFamily="18" charset="0"/>
              <a:buNone/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5" tIns="48043" rIns="96085" bIns="48043" numCol="1" anchor="t" anchorCtr="0" compatLnSpc="1">
            <a:prstTxWarp prst="textNoShape">
              <a:avLst/>
            </a:prstTxWarp>
          </a:bodyPr>
          <a:lstStyle>
            <a:lvl1pPr algn="r" defTabSz="471488">
              <a:spcBef>
                <a:spcPct val="0"/>
              </a:spcBef>
              <a:buFont typeface="Times New Roman" pitchFamily="18" charset="0"/>
              <a:buNone/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5" tIns="48043" rIns="96085" bIns="48043" numCol="1" anchor="b" anchorCtr="0" compatLnSpc="1">
            <a:prstTxWarp prst="textNoShape">
              <a:avLst/>
            </a:prstTxWarp>
          </a:bodyPr>
          <a:lstStyle>
            <a:lvl1pPr algn="l" defTabSz="471488">
              <a:spcBef>
                <a:spcPct val="0"/>
              </a:spcBef>
              <a:buFont typeface="Times New Roman" pitchFamily="18" charset="0"/>
              <a:buNone/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5" tIns="48043" rIns="96085" bIns="48043" numCol="1" anchor="b" anchorCtr="0" compatLnSpc="1">
            <a:prstTxWarp prst="textNoShape">
              <a:avLst/>
            </a:prstTxWarp>
          </a:bodyPr>
          <a:lstStyle>
            <a:lvl1pPr algn="r" defTabSz="471488">
              <a:spcBef>
                <a:spcPct val="0"/>
              </a:spcBef>
              <a:buFont typeface="Times New Roman" panose="02020603050405020304" pitchFamily="18" charset="0"/>
              <a:buNone/>
              <a:defRPr sz="1300" i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35466523-159C-442A-B7E5-345A58DDF81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28875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 typeface="Times New Roman" pitchFamily="18" charset="0"/>
              <a:buNone/>
              <a:defRPr/>
            </a:pPr>
            <a:endParaRPr lang="pt-BR" sz="2400" i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572" tIns="49177" rIns="94572" bIns="49177" numCol="1" anchor="t" anchorCtr="0" compatLnSpc="1">
            <a:prstTxWarp prst="textNoShape">
              <a:avLst/>
            </a:prstTxWarp>
          </a:bodyPr>
          <a:lstStyle>
            <a:lvl1pPr algn="l" defTabSz="471488">
              <a:spcBef>
                <a:spcPct val="0"/>
              </a:spcBef>
              <a:buFont typeface="Times New Roman" pitchFamily="18" charset="0"/>
              <a:buNone/>
              <a:tabLst>
                <a:tab pos="0" algn="l"/>
                <a:tab pos="960438" algn="l"/>
                <a:tab pos="1922463" algn="l"/>
                <a:tab pos="2882900" algn="l"/>
                <a:tab pos="3843338" algn="l"/>
                <a:tab pos="4803775" algn="l"/>
                <a:tab pos="5765800" algn="l"/>
                <a:tab pos="6726238" algn="l"/>
                <a:tab pos="7686675" algn="l"/>
                <a:tab pos="8647113" algn="l"/>
                <a:tab pos="9609138" algn="l"/>
                <a:tab pos="10569575" algn="l"/>
              </a:tabLst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21138" y="0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572" tIns="49177" rIns="94572" bIns="49177" numCol="1" anchor="t" anchorCtr="0" compatLnSpc="1">
            <a:prstTxWarp prst="textNoShape">
              <a:avLst/>
            </a:prstTxWarp>
          </a:bodyPr>
          <a:lstStyle>
            <a:lvl1pPr algn="r" defTabSz="471488">
              <a:spcBef>
                <a:spcPct val="0"/>
              </a:spcBef>
              <a:buFont typeface="Times New Roman" pitchFamily="18" charset="0"/>
              <a:buNone/>
              <a:tabLst>
                <a:tab pos="0" algn="l"/>
                <a:tab pos="960438" algn="l"/>
                <a:tab pos="1922463" algn="l"/>
                <a:tab pos="2882900" algn="l"/>
                <a:tab pos="3843338" algn="l"/>
                <a:tab pos="4803775" algn="l"/>
                <a:tab pos="5765800" algn="l"/>
                <a:tab pos="6726238" algn="l"/>
                <a:tab pos="7686675" algn="l"/>
                <a:tab pos="8647113" algn="l"/>
                <a:tab pos="9609138" algn="l"/>
                <a:tab pos="10569575" algn="l"/>
              </a:tabLst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7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3337" cy="3835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47738" y="4862513"/>
            <a:ext cx="5200650" cy="4603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572" tIns="49177" rIns="94572" bIns="49177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572" tIns="49177" rIns="94572" bIns="49177" numCol="1" anchor="b" anchorCtr="0" compatLnSpc="1">
            <a:prstTxWarp prst="textNoShape">
              <a:avLst/>
            </a:prstTxWarp>
          </a:bodyPr>
          <a:lstStyle>
            <a:lvl1pPr algn="l" defTabSz="471488">
              <a:spcBef>
                <a:spcPct val="0"/>
              </a:spcBef>
              <a:buFont typeface="Times New Roman" pitchFamily="18" charset="0"/>
              <a:buNone/>
              <a:tabLst>
                <a:tab pos="0" algn="l"/>
                <a:tab pos="960438" algn="l"/>
                <a:tab pos="1922463" algn="l"/>
                <a:tab pos="2882900" algn="l"/>
                <a:tab pos="3843338" algn="l"/>
                <a:tab pos="4803775" algn="l"/>
                <a:tab pos="5765800" algn="l"/>
                <a:tab pos="6726238" algn="l"/>
                <a:tab pos="7686675" algn="l"/>
                <a:tab pos="8647113" algn="l"/>
                <a:tab pos="9609138" algn="l"/>
                <a:tab pos="10569575" algn="l"/>
              </a:tabLst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3438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572" tIns="49177" rIns="94572" bIns="49177" numCol="1" anchor="b" anchorCtr="0" compatLnSpc="1">
            <a:prstTxWarp prst="textNoShape">
              <a:avLst/>
            </a:prstTxWarp>
          </a:bodyPr>
          <a:lstStyle>
            <a:lvl1pPr algn="r" defTabSz="471488">
              <a:spcBef>
                <a:spcPct val="0"/>
              </a:spcBef>
              <a:buFont typeface="Times New Roman" panose="02020603050405020304" pitchFamily="18" charset="0"/>
              <a:buNone/>
              <a:tabLst>
                <a:tab pos="0" algn="l"/>
                <a:tab pos="960438" algn="l"/>
                <a:tab pos="1922463" algn="l"/>
                <a:tab pos="2882900" algn="l"/>
                <a:tab pos="3843338" algn="l"/>
                <a:tab pos="4803775" algn="l"/>
                <a:tab pos="5765800" algn="l"/>
                <a:tab pos="6726238" algn="l"/>
                <a:tab pos="7686675" algn="l"/>
                <a:tab pos="8647113" algn="l"/>
                <a:tab pos="9609138" algn="l"/>
                <a:tab pos="10569575" algn="l"/>
              </a:tabLst>
              <a:defRPr sz="1300" i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4A712946-8B7C-4974-8C68-9E5FCB6833F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4744524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1109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55214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47937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97776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018610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010650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1188" y="1295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25988" y="1295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44783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03547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11056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289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5492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356685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933264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00545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62725" y="304800"/>
            <a:ext cx="2125663" cy="58674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82563" y="304800"/>
            <a:ext cx="6227762" cy="5867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5750328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1D23E1-FD68-45D0-A9BD-3DB9FF3D8156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74202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99A003-331A-4D8A-9F5A-E97BC996C087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81494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56F975-CD46-4AA3-981F-E25114ED72BC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28514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1188" y="1295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25988" y="1295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3C30D5-D092-4286-988A-CD24C4A74055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81725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23359E-AC3A-464A-B767-63F9D71622B8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77347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F69CA7-B589-4266-947E-3F8F9FE0ECB1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47481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0C8233-B758-43FD-98C6-BF1A8900FE65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733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6297037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F75A07-D5A8-44D4-948C-6B830688D557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16232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0B41C0-3669-442E-9F94-3D3716542698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61544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F72FB-358E-4233-9913-C3A67621111B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62061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62725" y="304800"/>
            <a:ext cx="2125663" cy="58674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82563" y="304800"/>
            <a:ext cx="6227762" cy="5867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B42AC4-3EE3-4E68-843A-A56FEC59A703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50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51620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7475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0152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28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42236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54048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Times New Roman" pitchFamily="18" charset="0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Times New Roman" pitchFamily="18" charset="0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82563" y="304800"/>
            <a:ext cx="797083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295400"/>
            <a:ext cx="8077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 Click to edit Master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pic>
        <p:nvPicPr>
          <p:cNvPr id="1028" name="Picture 16" descr="Logo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2225"/>
            <a:ext cx="9001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autoUpdateAnimBg="0"/>
    </p:bld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u"/>
        <a:defRPr kumimoji="1"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3pPr>
      <a:lvl4pPr marL="15621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000000"/>
          </a:solidFill>
          <a:latin typeface="+mn-lt"/>
          <a:ea typeface="+mn-ea"/>
        </a:defRPr>
      </a:lvl4pPr>
      <a:lvl5pPr marL="1981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5pPr>
      <a:lvl6pPr marL="24384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6pPr>
      <a:lvl7pPr marL="28956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7pPr>
      <a:lvl8pPr marL="33528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8pPr>
      <a:lvl9pPr marL="3810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C:\Usuarios\Jokerpow\Desktop\lg_correios_original.bm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540708" y="7186"/>
            <a:ext cx="2587764" cy="5788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90000" dir="5400000" sy="-100000" algn="bl" rotWithShape="0"/>
          </a:effec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82563" y="304800"/>
            <a:ext cx="797083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295400"/>
            <a:ext cx="8077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 Click to edit Master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85188" y="6553200"/>
            <a:ext cx="658812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spcBef>
                <a:spcPct val="0"/>
              </a:spcBef>
              <a:buClrTx/>
              <a:buSzTx/>
              <a:buFontTx/>
              <a:buNone/>
              <a:defRPr kumimoji="1" sz="1400" b="1" i="0">
                <a:solidFill>
                  <a:schemeClr val="bg1"/>
                </a:solidFill>
                <a:latin typeface="Verdana" panose="020B0604030504040204" pitchFamily="34" charset="0"/>
                <a:ea typeface="Batang" panose="02030600000101010101" pitchFamily="18" charset="-127"/>
              </a:defRPr>
            </a:lvl1pPr>
          </a:lstStyle>
          <a:p>
            <a:fld id="{6B0059F9-0210-45C2-9F71-AD16626A6741}" type="slidenum">
              <a:rPr lang="en-US" altLang="ko-KR"/>
              <a:pPr/>
              <a:t>‹nº›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u"/>
        <a:defRPr kumimoji="1"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3pPr>
      <a:lvl4pPr marL="15621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000000"/>
          </a:solidFill>
          <a:latin typeface="+mn-lt"/>
          <a:ea typeface="+mn-ea"/>
        </a:defRPr>
      </a:lvl4pPr>
      <a:lvl5pPr marL="1981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5pPr>
      <a:lvl6pPr marL="24384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6pPr>
      <a:lvl7pPr marL="28956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7pPr>
      <a:lvl8pPr marL="33528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8pPr>
      <a:lvl9pPr marL="3810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68C9EBF-F9A2-49BD-8969-2E201E74B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973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4203791"/>
            <a:ext cx="9144000" cy="224954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pt-BR" sz="1800" i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1990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6630" y="4653136"/>
            <a:ext cx="9144000" cy="14700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ctr"/>
          <a:lstStyle/>
          <a:p>
            <a:r>
              <a:rPr lang="de-DE" altLang="pt-BR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CONDOMINIO RESIDENCIAL VILLAGE THERMAS DAS CALDAS</a:t>
            </a:r>
            <a:br>
              <a:rPr lang="de-DE" altLang="pt-BR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de-DE" altLang="pt-BR" sz="105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de-DE" altLang="pt-BR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Estação de tratamento de Esgoto</a:t>
            </a:r>
            <a:endParaRPr lang="pt-BR" altLang="pt-BR" sz="3600" i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84413" y="6423719"/>
            <a:ext cx="2160587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pt-BR" altLang="pt-B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344488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</a:pPr>
            <a:r>
              <a:rPr lang="pt-BR" sz="18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1. O QUE É UMA ETE?</a:t>
            </a:r>
            <a:endParaRPr lang="pt-BR" sz="18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226856" y="1976477"/>
            <a:ext cx="8568631" cy="446449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81217" y="2332156"/>
            <a:ext cx="8059907" cy="3001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1" hangingPunct="1">
              <a:lnSpc>
                <a:spcPct val="125000"/>
              </a:lnSpc>
              <a:buClrTx/>
              <a:buSzTx/>
            </a:pPr>
            <a:r>
              <a:rPr lang="pt-BR" sz="2400" b="1" dirty="0"/>
              <a:t>Definição:</a:t>
            </a:r>
          </a:p>
          <a:p>
            <a:pPr algn="just" defTabSz="914400" eaLnBrk="1" hangingPunct="1">
              <a:lnSpc>
                <a:spcPct val="125000"/>
              </a:lnSpc>
              <a:buClrTx/>
              <a:buSzTx/>
            </a:pPr>
            <a:r>
              <a:rPr lang="pt-BR" sz="2400" dirty="0"/>
              <a:t>A Estação de Tratamento de Esgoto (ETE) é um sistema que tem como objetivo remover os poluentes presentes no esgoto sanitário, tornando-o adequado para devolução ao meio ambiente ou </a:t>
            </a:r>
            <a:r>
              <a:rPr lang="pt-BR" sz="2400" dirty="0" err="1"/>
              <a:t>reúso</a:t>
            </a:r>
            <a:r>
              <a:rPr lang="pt-BR" sz="2400" dirty="0"/>
              <a:t>, dentro dos padrões ambientais exigidos.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984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344488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</a:pPr>
            <a:r>
              <a:rPr lang="pt-BR" sz="18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1. O QUE É UMA ETE?</a:t>
            </a:r>
            <a:endParaRPr lang="pt-BR" sz="18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226856" y="1976477"/>
            <a:ext cx="8568631" cy="446449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81217" y="2332156"/>
            <a:ext cx="8059907" cy="3055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1" hangingPunct="1">
              <a:lnSpc>
                <a:spcPct val="125000"/>
              </a:lnSpc>
              <a:buClrTx/>
              <a:buSzTx/>
            </a:pPr>
            <a:r>
              <a:rPr lang="pt-BR" sz="2400" b="1" dirty="0"/>
              <a:t>Funcionamento básico:</a:t>
            </a:r>
          </a:p>
          <a:p>
            <a:pPr marL="342900" indent="-342900"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Char char="ü"/>
            </a:pPr>
            <a:r>
              <a:rPr lang="pt-BR" sz="2000" dirty="0"/>
              <a:t>Coleta do esgoto doméstico.</a:t>
            </a:r>
          </a:p>
          <a:p>
            <a:pPr marL="342900" indent="-342900"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Char char="ü"/>
            </a:pPr>
            <a:r>
              <a:rPr lang="pt-BR" sz="2000" dirty="0"/>
              <a:t>Tratamento físico, químico e/ou biológico.</a:t>
            </a:r>
          </a:p>
          <a:p>
            <a:pPr marL="342900" indent="-342900"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Char char="ü"/>
            </a:pPr>
            <a:r>
              <a:rPr lang="pt-BR" sz="2000" dirty="0"/>
              <a:t>Redução de matéria orgânica, patógenos e sólidos.</a:t>
            </a:r>
          </a:p>
          <a:p>
            <a:pPr marL="342900" indent="-342900"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Char char="ü"/>
            </a:pPr>
            <a:r>
              <a:rPr lang="pt-BR" sz="2000" dirty="0"/>
              <a:t>Lançamento do efluente tratado no solo, rios ou para reuso não potável.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47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785" y="1028462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344488" y="1125538"/>
            <a:ext cx="7251700" cy="64727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</a:pPr>
            <a:r>
              <a:rPr lang="pt-BR" sz="18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2. BENEFÍCIOS DA ETE PARA LOCAIS SEM REDE</a:t>
            </a:r>
          </a:p>
          <a:p>
            <a:pPr algn="l" defTabSz="914400" eaLnBrk="1" hangingPunct="1">
              <a:buClrTx/>
              <a:buSzTx/>
            </a:pPr>
            <a:r>
              <a:rPr lang="pt-BR" sz="18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PÚBLICA DE ESGOTO</a:t>
            </a:r>
            <a:endParaRPr lang="pt-BR" sz="18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226856" y="1976477"/>
            <a:ext cx="8568631" cy="446449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16549" y="2204864"/>
            <a:ext cx="8059907" cy="405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1" hangingPunct="1">
              <a:lnSpc>
                <a:spcPct val="125000"/>
              </a:lnSpc>
              <a:buClrTx/>
              <a:buSzTx/>
            </a:pPr>
            <a:r>
              <a:rPr lang="pt-BR" sz="2000" dirty="0"/>
              <a:t>✅ Solução ambientalmente sustentável.</a:t>
            </a:r>
          </a:p>
          <a:p>
            <a:pPr defTabSz="914400" eaLnBrk="1" hangingPunct="1">
              <a:lnSpc>
                <a:spcPct val="125000"/>
              </a:lnSpc>
              <a:buClrTx/>
              <a:buSzTx/>
            </a:pPr>
            <a:r>
              <a:rPr lang="pt-BR" sz="2000" dirty="0"/>
              <a:t>✅ Elimina a dependência de fossas sépticas.</a:t>
            </a:r>
          </a:p>
          <a:p>
            <a:pPr defTabSz="914400" eaLnBrk="1" hangingPunct="1">
              <a:lnSpc>
                <a:spcPct val="125000"/>
              </a:lnSpc>
              <a:buClrTx/>
              <a:buSzTx/>
            </a:pPr>
            <a:r>
              <a:rPr lang="pt-BR" sz="2000" dirty="0"/>
              <a:t>✅ Reduz riscos de contaminação do solo, lençol freático e aquíferos.</a:t>
            </a:r>
          </a:p>
          <a:p>
            <a:pPr defTabSz="914400" eaLnBrk="1" hangingPunct="1">
              <a:lnSpc>
                <a:spcPct val="125000"/>
              </a:lnSpc>
              <a:buClrTx/>
              <a:buSzTx/>
            </a:pPr>
            <a:r>
              <a:rPr lang="pt-BR" sz="2000" dirty="0"/>
              <a:t>✅ Melhoria na qualidade de vida, higiene e saúde pública.</a:t>
            </a:r>
          </a:p>
          <a:p>
            <a:pPr defTabSz="914400" eaLnBrk="1" hangingPunct="1">
              <a:lnSpc>
                <a:spcPct val="125000"/>
              </a:lnSpc>
              <a:buClrTx/>
              <a:buSzTx/>
            </a:pPr>
            <a:r>
              <a:rPr lang="pt-BR" sz="2000" dirty="0"/>
              <a:t>✅ Atende às exigências ambientais e evita sanções.</a:t>
            </a:r>
          </a:p>
          <a:p>
            <a:pPr defTabSz="914400" eaLnBrk="1" hangingPunct="1">
              <a:lnSpc>
                <a:spcPct val="125000"/>
              </a:lnSpc>
              <a:buClrTx/>
              <a:buSzTx/>
            </a:pPr>
            <a:r>
              <a:rPr lang="pt-BR" sz="2000" dirty="0"/>
              <a:t>✅ Reduz odores e contaminação do ambiente.</a:t>
            </a:r>
          </a:p>
          <a:p>
            <a:pPr defTabSz="914400" eaLnBrk="1" hangingPunct="1">
              <a:lnSpc>
                <a:spcPct val="125000"/>
              </a:lnSpc>
              <a:buClrTx/>
              <a:buSzTx/>
            </a:pPr>
            <a:r>
              <a:rPr lang="pt-BR" sz="2000" dirty="0"/>
              <a:t>✅ Menor impacto ambiental comparado às fossas tradicionais.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373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785" y="1028462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344488" y="1125538"/>
            <a:ext cx="7251700" cy="287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</a:pPr>
            <a:r>
              <a:rPr lang="pt-BR" sz="18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3. COMPARATIVO: ETE X FOSSA SÉPTICA</a:t>
            </a:r>
            <a:endParaRPr lang="pt-BR" sz="18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757E5405-33D4-4899-BF5B-879B0C6BB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786795"/>
              </p:ext>
            </p:extLst>
          </p:nvPr>
        </p:nvGraphicFramePr>
        <p:xfrm>
          <a:off x="344488" y="2060848"/>
          <a:ext cx="8331967" cy="43255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3256">
                  <a:extLst>
                    <a:ext uri="{9D8B030D-6E8A-4147-A177-3AD203B41FA5}">
                      <a16:colId xmlns:a16="http://schemas.microsoft.com/office/drawing/2014/main" val="2613872112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3600377559"/>
                    </a:ext>
                  </a:extLst>
                </a:gridCol>
                <a:gridCol w="3456383">
                  <a:extLst>
                    <a:ext uri="{9D8B030D-6E8A-4147-A177-3AD203B41FA5}">
                      <a16:colId xmlns:a16="http://schemas.microsoft.com/office/drawing/2014/main" val="4234086637"/>
                    </a:ext>
                  </a:extLst>
                </a:gridCol>
              </a:tblGrid>
              <a:tr h="82965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Aspecto</a:t>
                      </a:r>
                    </a:p>
                  </a:txBody>
                  <a:tcPr marL="44450" marR="4445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Fossas Sépticas</a:t>
                      </a:r>
                    </a:p>
                  </a:txBody>
                  <a:tcPr marL="44450" marR="4445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ETE</a:t>
                      </a:r>
                    </a:p>
                  </a:txBody>
                  <a:tcPr marL="44450" marR="4445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924945"/>
                  </a:ext>
                </a:extLst>
              </a:tr>
              <a:tr h="4977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Capacidade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Limitada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Alta, atende grandes demandas (condomínios)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731084"/>
                  </a:ext>
                </a:extLst>
              </a:tr>
              <a:tr h="4977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Manutenção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Limpa fossa periódico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Manutenção técnica programada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120377"/>
                  </a:ext>
                </a:extLst>
              </a:tr>
              <a:tr h="6238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 operacional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Alto custo com limpezas constantes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Reduzido após implantação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181035"/>
                  </a:ext>
                </a:extLst>
              </a:tr>
              <a:tr h="6238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Risco ambiental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Alto (infiltração, contaminação)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Baixo, com tratamento adequado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238391"/>
                  </a:ext>
                </a:extLst>
              </a:tr>
              <a:tr h="6238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Eficiência Sanitária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Baixa em alta demanda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Alta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034091"/>
                  </a:ext>
                </a:extLst>
              </a:tr>
              <a:tr h="6238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Atendimento as nomas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Parcial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433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48526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344488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4. SITUAÇÃO ATUAL DO CONDOMÍNIO</a:t>
            </a:r>
            <a:endParaRPr lang="pt-BR" sz="18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226856" y="1976476"/>
            <a:ext cx="8568631" cy="473027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81217" y="2332156"/>
            <a:ext cx="819523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🚫 </a:t>
            </a:r>
            <a:r>
              <a:rPr lang="pt-BR" sz="2000" dirty="0"/>
              <a:t>O uso de fossas sépticas tornou-se </a:t>
            </a:r>
            <a:r>
              <a:rPr lang="pt-BR" sz="2000" b="1" dirty="0"/>
              <a:t>inviável</a:t>
            </a:r>
            <a:r>
              <a:rPr lang="pt-BR" sz="2000" dirty="0"/>
              <a:t> devido à alta demanda de esgoto.</a:t>
            </a:r>
          </a:p>
          <a:p>
            <a:r>
              <a:rPr lang="pt-BR" sz="2000" dirty="0"/>
              <a:t>🔴 O serviço de esvaziamento (limpa fossa) passou a ser </a:t>
            </a:r>
            <a:r>
              <a:rPr lang="pt-BR" sz="2000" b="1" dirty="0"/>
              <a:t>necessário diariamente</a:t>
            </a:r>
            <a:r>
              <a:rPr lang="pt-BR" sz="2000" dirty="0"/>
              <a:t>, gerando:</a:t>
            </a:r>
          </a:p>
          <a:p>
            <a:pPr marL="1028700" lvl="1">
              <a:buFont typeface="Wingdings" panose="05000000000000000000" pitchFamily="2" charset="2"/>
              <a:buChar char="ü"/>
            </a:pPr>
            <a:r>
              <a:rPr lang="pt-BR" sz="2000" dirty="0"/>
              <a:t>Despesas excessivas.</a:t>
            </a:r>
          </a:p>
          <a:p>
            <a:pPr marL="1028700" lvl="1">
              <a:buFont typeface="Wingdings" panose="05000000000000000000" pitchFamily="2" charset="2"/>
              <a:buChar char="ü"/>
            </a:pPr>
            <a:r>
              <a:rPr lang="pt-BR" sz="2000" dirty="0"/>
              <a:t>Ambiente insalubre.</a:t>
            </a:r>
          </a:p>
          <a:p>
            <a:pPr marL="1028700" lvl="1">
              <a:buFont typeface="Wingdings" panose="05000000000000000000" pitchFamily="2" charset="2"/>
              <a:buChar char="ü"/>
            </a:pPr>
            <a:r>
              <a:rPr lang="pt-BR" sz="2000" dirty="0"/>
              <a:t>Mau cheiro constante.</a:t>
            </a:r>
          </a:p>
          <a:p>
            <a:pPr marL="1028700" lvl="1">
              <a:buFont typeface="Wingdings" panose="05000000000000000000" pitchFamily="2" charset="2"/>
              <a:buChar char="ü"/>
            </a:pPr>
            <a:r>
              <a:rPr lang="pt-BR" sz="2000" dirty="0"/>
              <a:t>Alto risco de </a:t>
            </a:r>
            <a:r>
              <a:rPr lang="pt-BR" sz="2000" b="1" dirty="0"/>
              <a:t>dano ambiental</a:t>
            </a:r>
            <a:r>
              <a:rPr lang="pt-BR" sz="2000" dirty="0"/>
              <a:t>, com possibilidade de contaminação do solo e do lençol freático.</a:t>
            </a:r>
          </a:p>
          <a:p>
            <a:pPr marL="1028700" lvl="1">
              <a:buFont typeface="Wingdings" panose="05000000000000000000" pitchFamily="2" charset="2"/>
              <a:buChar char="ü"/>
            </a:pPr>
            <a:r>
              <a:rPr lang="pt-BR" sz="2000" dirty="0"/>
              <a:t>Potenciais autuações e sanções dos órgãos ambientais.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88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344488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5. CONCLUSÃO: POR QUE IMPLANTAR UMA ETE?</a:t>
            </a:r>
            <a:endParaRPr lang="pt-BR" sz="18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226856" y="1976476"/>
            <a:ext cx="8568631" cy="473027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81217" y="2154336"/>
            <a:ext cx="819523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💧 Solução definitiva e sustentável para o tratamento de esgoto.</a:t>
            </a:r>
          </a:p>
          <a:p>
            <a:pPr algn="just"/>
            <a:r>
              <a:rPr lang="pt-BR" sz="2400" dirty="0"/>
              <a:t>💰 Reduz custos operacionais a médio e longo prazo.</a:t>
            </a:r>
          </a:p>
          <a:p>
            <a:pPr algn="just"/>
            <a:r>
              <a:rPr lang="pt-BR" sz="2400" dirty="0"/>
              <a:t>🌱 Protege o meio ambiente, o solo, a água e a saúde dos moradores.</a:t>
            </a:r>
          </a:p>
          <a:p>
            <a:pPr algn="just"/>
            <a:r>
              <a:rPr lang="pt-BR" sz="2400" dirty="0"/>
              <a:t>✅ Atende às normas ambientais, sanitárias e urbanísticas.</a:t>
            </a:r>
          </a:p>
          <a:p>
            <a:pPr algn="just"/>
            <a:r>
              <a:rPr lang="pt-BR" sz="2400" dirty="0"/>
              <a:t>🏠 Garante qualidade de vida e valorização patrimonial do condomínio.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304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5194EAE-ACC3-4E7D-89F6-7BC424B2F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B6E07CB-CF8C-4083-A803-CC7DD95642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bright="2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" y="975345"/>
            <a:ext cx="8785225" cy="5898417"/>
          </a:xfrm>
          <a:prstGeom prst="rect">
            <a:avLst/>
          </a:prstGeom>
          <a:effectLst>
            <a:glow>
              <a:schemeClr val="accent1"/>
            </a:glow>
            <a:outerShdw blurRad="1270000" dist="88900" dir="6000000" sx="200000" sy="200000" algn="ctr" rotWithShape="0">
              <a:srgbClr val="000000">
                <a:alpha val="0"/>
              </a:srgbClr>
            </a:outerShdw>
            <a:reflection endPos="0" dir="5400000" sy="-100000" algn="bl" rotWithShape="0"/>
            <a:softEdge rad="0"/>
          </a:effectLst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85E581E5-DECD-4E92-9070-8F7F99BCB431}"/>
              </a:ext>
            </a:extLst>
          </p:cNvPr>
          <p:cNvCxnSpPr/>
          <p:nvPr/>
        </p:nvCxnSpPr>
        <p:spPr bwMode="auto">
          <a:xfrm flipH="1">
            <a:off x="6804248" y="1196752"/>
            <a:ext cx="216024" cy="396044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3748271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1196752"/>
            <a:ext cx="8424863" cy="560559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1194177" y="3068960"/>
            <a:ext cx="6370451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/>
            <a:r>
              <a:rPr lang="pt-BR" sz="8000" b="1" dirty="0"/>
              <a:t>Obrigado!</a:t>
            </a:r>
          </a:p>
          <a:p>
            <a:pPr lvl="1" indent="0" algn="ctr"/>
            <a:endParaRPr lang="pt-BR" sz="1800" b="1" dirty="0"/>
          </a:p>
          <a:p>
            <a:pPr lvl="1" indent="0" algn="ctr">
              <a:spcBef>
                <a:spcPts val="0"/>
              </a:spcBef>
            </a:pPr>
            <a:r>
              <a:rPr lang="pt-BR" sz="1800" b="1"/>
              <a:t>Rogério </a:t>
            </a:r>
            <a:r>
              <a:rPr lang="pt-BR" sz="1800" b="1" dirty="0"/>
              <a:t>Wilson </a:t>
            </a:r>
            <a:r>
              <a:rPr lang="pt-BR" sz="1800" b="1" dirty="0" err="1"/>
              <a:t>Lélis</a:t>
            </a:r>
            <a:r>
              <a:rPr lang="pt-BR" sz="1800" b="1" dirty="0"/>
              <a:t> Caixeta </a:t>
            </a:r>
          </a:p>
          <a:p>
            <a:pPr lvl="1" indent="0" algn="ctr">
              <a:spcBef>
                <a:spcPts val="0"/>
              </a:spcBef>
            </a:pPr>
            <a:r>
              <a:rPr lang="pt-BR" sz="1200" b="1" dirty="0"/>
              <a:t>Responsável pelo levantamento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5194EAE-ACC3-4E7D-89F6-7BC424B2FE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26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uebusiness02">
  <a:themeElements>
    <a:clrScheme name="bluebusiness02 4">
      <a:dk1>
        <a:srgbClr val="000000"/>
      </a:dk1>
      <a:lt1>
        <a:srgbClr val="FFFFFF"/>
      </a:lt1>
      <a:dk2>
        <a:srgbClr val="000000"/>
      </a:dk2>
      <a:lt2>
        <a:srgbClr val="CCFFFF"/>
      </a:lt2>
      <a:accent1>
        <a:srgbClr val="003399"/>
      </a:accent1>
      <a:accent2>
        <a:srgbClr val="FF9933"/>
      </a:accent2>
      <a:accent3>
        <a:srgbClr val="FFFFFF"/>
      </a:accent3>
      <a:accent4>
        <a:srgbClr val="000000"/>
      </a:accent4>
      <a:accent5>
        <a:srgbClr val="AAADCA"/>
      </a:accent5>
      <a:accent6>
        <a:srgbClr val="E78A2D"/>
      </a:accent6>
      <a:hlink>
        <a:srgbClr val="6699FF"/>
      </a:hlink>
      <a:folHlink>
        <a:srgbClr val="83A6A7"/>
      </a:folHlink>
    </a:clrScheme>
    <a:fontScheme name="bluebusiness02">
      <a:majorFont>
        <a:latin typeface="Verdana"/>
        <a:ea typeface="Batang"/>
        <a:cs typeface=""/>
      </a:majorFont>
      <a:minorFont>
        <a:latin typeface="Verdana"/>
        <a:ea typeface="Batang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business02 1">
        <a:dk1>
          <a:srgbClr val="000000"/>
        </a:dk1>
        <a:lt1>
          <a:srgbClr val="FFFFFF"/>
        </a:lt1>
        <a:dk2>
          <a:srgbClr val="000066"/>
        </a:dk2>
        <a:lt2>
          <a:srgbClr val="FFFFCC"/>
        </a:lt2>
        <a:accent1>
          <a:srgbClr val="00CC99"/>
        </a:accent1>
        <a:accent2>
          <a:srgbClr val="00FF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E7B9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business02 2">
        <a:dk1>
          <a:srgbClr val="000000"/>
        </a:dk1>
        <a:lt1>
          <a:srgbClr val="FFFFFF"/>
        </a:lt1>
        <a:dk2>
          <a:srgbClr val="000066"/>
        </a:dk2>
        <a:lt2>
          <a:srgbClr val="CCFFFF"/>
        </a:lt2>
        <a:accent1>
          <a:srgbClr val="0066CC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E78A00"/>
        </a:accent6>
        <a:hlink>
          <a:srgbClr val="66CC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business02 3">
        <a:dk1>
          <a:srgbClr val="000000"/>
        </a:dk1>
        <a:lt1>
          <a:srgbClr val="FFFFFF"/>
        </a:lt1>
        <a:dk2>
          <a:srgbClr val="000000"/>
        </a:dk2>
        <a:lt2>
          <a:srgbClr val="CCFFCC"/>
        </a:lt2>
        <a:accent1>
          <a:srgbClr val="006666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B8B8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business02 4">
        <a:dk1>
          <a:srgbClr val="000000"/>
        </a:dk1>
        <a:lt1>
          <a:srgbClr val="FFFFFF"/>
        </a:lt1>
        <a:dk2>
          <a:srgbClr val="000000"/>
        </a:dk2>
        <a:lt2>
          <a:srgbClr val="CCFFFF"/>
        </a:lt2>
        <a:accent1>
          <a:srgbClr val="00339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E78A2D"/>
        </a:accent6>
        <a:hlink>
          <a:srgbClr val="6699FF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business02 5">
        <a:dk1>
          <a:srgbClr val="000000"/>
        </a:dk1>
        <a:lt1>
          <a:srgbClr val="FFFFFF"/>
        </a:lt1>
        <a:dk2>
          <a:srgbClr val="000000"/>
        </a:dk2>
        <a:lt2>
          <a:srgbClr val="CCCCFF"/>
        </a:lt2>
        <a:accent1>
          <a:srgbClr val="33339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8A2D"/>
        </a:accent6>
        <a:hlink>
          <a:srgbClr val="CC99FF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uebusiness02">
  <a:themeElements>
    <a:clrScheme name="1_bluebusiness02 4">
      <a:dk1>
        <a:srgbClr val="000000"/>
      </a:dk1>
      <a:lt1>
        <a:srgbClr val="FFFFFF"/>
      </a:lt1>
      <a:dk2>
        <a:srgbClr val="000000"/>
      </a:dk2>
      <a:lt2>
        <a:srgbClr val="CCFFFF"/>
      </a:lt2>
      <a:accent1>
        <a:srgbClr val="003399"/>
      </a:accent1>
      <a:accent2>
        <a:srgbClr val="FF9933"/>
      </a:accent2>
      <a:accent3>
        <a:srgbClr val="FFFFFF"/>
      </a:accent3>
      <a:accent4>
        <a:srgbClr val="000000"/>
      </a:accent4>
      <a:accent5>
        <a:srgbClr val="AAADCA"/>
      </a:accent5>
      <a:accent6>
        <a:srgbClr val="E78A2D"/>
      </a:accent6>
      <a:hlink>
        <a:srgbClr val="6699FF"/>
      </a:hlink>
      <a:folHlink>
        <a:srgbClr val="83A6A7"/>
      </a:folHlink>
    </a:clrScheme>
    <a:fontScheme name="1_bluebusiness02">
      <a:majorFont>
        <a:latin typeface="Verdana"/>
        <a:ea typeface="Batang"/>
        <a:cs typeface=""/>
      </a:majorFont>
      <a:minorFont>
        <a:latin typeface="Verdana"/>
        <a:ea typeface="Batang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uebusiness02 1">
        <a:dk1>
          <a:srgbClr val="000000"/>
        </a:dk1>
        <a:lt1>
          <a:srgbClr val="FFFFFF"/>
        </a:lt1>
        <a:dk2>
          <a:srgbClr val="000066"/>
        </a:dk2>
        <a:lt2>
          <a:srgbClr val="FFFFCC"/>
        </a:lt2>
        <a:accent1>
          <a:srgbClr val="00CC99"/>
        </a:accent1>
        <a:accent2>
          <a:srgbClr val="00FF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E7B9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business02 2">
        <a:dk1>
          <a:srgbClr val="000000"/>
        </a:dk1>
        <a:lt1>
          <a:srgbClr val="FFFFFF"/>
        </a:lt1>
        <a:dk2>
          <a:srgbClr val="000066"/>
        </a:dk2>
        <a:lt2>
          <a:srgbClr val="CCFFFF"/>
        </a:lt2>
        <a:accent1>
          <a:srgbClr val="0066CC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E78A00"/>
        </a:accent6>
        <a:hlink>
          <a:srgbClr val="66CC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business02 3">
        <a:dk1>
          <a:srgbClr val="000000"/>
        </a:dk1>
        <a:lt1>
          <a:srgbClr val="FFFFFF"/>
        </a:lt1>
        <a:dk2>
          <a:srgbClr val="000000"/>
        </a:dk2>
        <a:lt2>
          <a:srgbClr val="CCFFCC"/>
        </a:lt2>
        <a:accent1>
          <a:srgbClr val="006666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B8B8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business02 4">
        <a:dk1>
          <a:srgbClr val="000000"/>
        </a:dk1>
        <a:lt1>
          <a:srgbClr val="FFFFFF"/>
        </a:lt1>
        <a:dk2>
          <a:srgbClr val="000000"/>
        </a:dk2>
        <a:lt2>
          <a:srgbClr val="CCFFFF"/>
        </a:lt2>
        <a:accent1>
          <a:srgbClr val="00339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E78A2D"/>
        </a:accent6>
        <a:hlink>
          <a:srgbClr val="6699FF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business02 5">
        <a:dk1>
          <a:srgbClr val="000000"/>
        </a:dk1>
        <a:lt1>
          <a:srgbClr val="FFFFFF"/>
        </a:lt1>
        <a:dk2>
          <a:srgbClr val="000000"/>
        </a:dk2>
        <a:lt2>
          <a:srgbClr val="CCCCFF"/>
        </a:lt2>
        <a:accent1>
          <a:srgbClr val="33339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8A2D"/>
        </a:accent6>
        <a:hlink>
          <a:srgbClr val="CC99FF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10577</TotalTime>
  <Words>452</Words>
  <Application>Microsoft Office PowerPoint</Application>
  <PresentationFormat>Apresentação na tela (4:3)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Arial</vt:lpstr>
      <vt:lpstr>Calibri</vt:lpstr>
      <vt:lpstr>Times New Roman</vt:lpstr>
      <vt:lpstr>Verdana</vt:lpstr>
      <vt:lpstr>Wingdings</vt:lpstr>
      <vt:lpstr>Design padrão</vt:lpstr>
      <vt:lpstr>bluebusiness02</vt:lpstr>
      <vt:lpstr>1_bluebusiness02</vt:lpstr>
      <vt:lpstr>CONDOMINIO RESIDENCIAL VILLAGE THERMAS DAS CALDAS  Estação de tratamento de Esgoto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</dc:title>
  <dc:creator>Anderson Filipe</dc:creator>
  <cp:lastModifiedBy>Usuário</cp:lastModifiedBy>
  <cp:revision>1280</cp:revision>
  <cp:lastPrinted>2000-09-04T19:13:26Z</cp:lastPrinted>
  <dcterms:created xsi:type="dcterms:W3CDTF">2000-08-25T18:22:20Z</dcterms:created>
  <dcterms:modified xsi:type="dcterms:W3CDTF">2025-06-04T01:57:42Z</dcterms:modified>
</cp:coreProperties>
</file>