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7"/>
  </p:notesMasterIdLst>
  <p:handoutMasterIdLst>
    <p:handoutMasterId r:id="rId18"/>
  </p:handoutMasterIdLst>
  <p:sldIdLst>
    <p:sldId id="330" r:id="rId4"/>
    <p:sldId id="352" r:id="rId5"/>
    <p:sldId id="355" r:id="rId6"/>
    <p:sldId id="351" r:id="rId7"/>
    <p:sldId id="353" r:id="rId8"/>
    <p:sldId id="357" r:id="rId9"/>
    <p:sldId id="354" r:id="rId10"/>
    <p:sldId id="356" r:id="rId11"/>
    <p:sldId id="358" r:id="rId12"/>
    <p:sldId id="362" r:id="rId13"/>
    <p:sldId id="359" r:id="rId14"/>
    <p:sldId id="360" r:id="rId15"/>
    <p:sldId id="361" r:id="rId16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98">
          <p15:clr>
            <a:srgbClr val="A4A3A4"/>
          </p15:clr>
        </p15:guide>
        <p15:guide id="2" pos="23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33"/>
    <a:srgbClr val="FF9900"/>
    <a:srgbClr val="000099"/>
    <a:srgbClr val="F8F8F8"/>
    <a:srgbClr val="E41202"/>
    <a:srgbClr val="0000C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98"/>
        <p:guide pos="23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35466523-159C-442A-B7E5-345A58DDF8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887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Times New Roman" pitchFamily="18" charset="0"/>
              <a:buNone/>
              <a:defRPr/>
            </a:pPr>
            <a:endParaRPr lang="pt-BR" sz="240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47738" y="4862513"/>
            <a:ext cx="5200650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3438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4A712946-8B7C-4974-8C68-9E5FCB6833F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7445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1109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214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4793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777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1861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1065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44783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3547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11056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89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549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35668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3326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0054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75032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D23E1-FD68-45D0-A9BD-3DB9FF3D8156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420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9A003-331A-4D8A-9F5A-E97BC996C08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149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6F975-CD46-4AA3-981F-E25114ED72BC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851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C30D5-D092-4286-988A-CD24C4A7405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17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3359E-AC3A-464A-B767-63F9D71622B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734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69CA7-B589-4266-947E-3F8F9FE0ECB1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4748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C8233-B758-43FD-98C6-BF1A8900FE6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3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9703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75A07-D5A8-44D4-948C-6B830688D55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1623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B41C0-3669-442E-9F94-3D371654269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154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F72FB-358E-4233-9913-C3A67621111B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42AC4-3EE3-4E68-843A-A56FEC59A703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5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1620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747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152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223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4048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pic>
        <p:nvPicPr>
          <p:cNvPr id="1028" name="Picture 16" descr="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900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:\Usuarios\Jokerpow\Desktop\lg_correios_original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40708" y="7186"/>
            <a:ext cx="2587764" cy="5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5188" y="6553200"/>
            <a:ext cx="658812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1" sz="1400" b="1" i="0">
                <a:solidFill>
                  <a:schemeClr val="bg1"/>
                </a:solidFill>
                <a:latin typeface="Verdana" panose="020B0604030504040204" pitchFamily="34" charset="0"/>
                <a:ea typeface="Batang" panose="02030600000101010101" pitchFamily="18" charset="-127"/>
              </a:defRPr>
            </a:lvl1pPr>
          </a:lstStyle>
          <a:p>
            <a:fld id="{6B0059F9-0210-45C2-9F71-AD16626A6741}" type="slidenum">
              <a:rPr lang="en-US" altLang="ko-KR"/>
              <a:pPr/>
              <a:t>‹nº›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3068415"/>
            <a:ext cx="9144000" cy="24828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sz="1800" i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3615159"/>
            <a:ext cx="91440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CONDOMINIO RESIDENCIAL VILLAGE THERMAS DAS CALDAS</a:t>
            </a: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Fossas Sépticas</a:t>
            </a:r>
            <a:endParaRPr lang="pt-BR" altLang="pt-BR" sz="3600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588" y="5949950"/>
            <a:ext cx="2160587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defTabSz="914400" eaLnBrk="1" hangingPunct="1">
              <a:buClrTx/>
              <a:buSzTx/>
              <a:buFontTx/>
              <a:buNone/>
            </a:pPr>
            <a:r>
              <a:rPr lang="pt-BR" altLang="pt-B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Abril/2025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DCO – Engenharia de processos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95536" y="2708334"/>
            <a:ext cx="84248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Venda de Estação de tratamento de esgoto (E.T.E)</a:t>
            </a:r>
            <a:endParaRPr lang="pt-BR" dirty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Instalação do Sistema completo com bombas e equipamentos utilizados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do investimento: R$ 120.000,00 </a:t>
            </a:r>
            <a:r>
              <a:rPr lang="pt-BR" b="1" dirty="0"/>
              <a:t>por unidade de estação de tratamento instalada nos sumidouros.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pelo menos 3 estações.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contrato de manutenção mensal, ou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equipe especializada em manutenção e responsável técnico capacitado.</a:t>
            </a:r>
          </a:p>
        </p:txBody>
      </p:sp>
    </p:spTree>
    <p:extLst>
      <p:ext uri="{BB962C8B-B14F-4D97-AF65-F5344CB8AC3E}">
        <p14:creationId xmlns:p14="http://schemas.microsoft.com/office/powerpoint/2010/main" val="1052645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5496" y="2420888"/>
            <a:ext cx="76328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endParaRPr lang="pt-BR" b="1" dirty="0"/>
          </a:p>
          <a:p>
            <a:pPr lvl="1" indent="0"/>
            <a:r>
              <a:rPr lang="pt-BR" b="1" dirty="0"/>
              <a:t>Proposta de execução de uma fossa Séptica com Sumidouro como complementar ao lado das já existentes: 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 no Pitangueiras atrás da portaria de entrada: R$ 4.372,10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Fossas sumidouro e 01 Fossa séptica no Pitangueiras ao lado da APP: R$ 10.930,24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Fossas sumidouro e 01 Fossa séptica próximo ao Pitangueira 25: R$ 4.372,10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Fossas sumidouro e 01 Fossa séptica próximo ao Gardênia 24: R$ 4.372,10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TOTAL: R$ 24.046,52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796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944" y="2735174"/>
            <a:ext cx="8599504" cy="4732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b="1" dirty="0"/>
              <a:t>Proposta de execução de fossa individualizada do item 1 nas quadras criticas e construção de fossa complementar onde não apresenta saturação conforme vistoria realizada.</a:t>
            </a:r>
          </a:p>
          <a:p>
            <a:pPr lvl="1" indent="0"/>
            <a:endParaRPr lang="pt-BR" sz="900" b="1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Unidades Remanescentes não atendidas pela proposta 01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total: R$ 1.068.977,23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Podendo ser executadas as individualizações, sendo 20 mensais: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total mensal: R$ 43.720,95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Acrescido do valor do item 01: R$ 20.046,52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084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539552" y="2730400"/>
            <a:ext cx="76328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b="1" dirty="0"/>
              <a:t>Proposta de individualização sanitária global do condomínio, confeccionando 01 fossa por unidade</a:t>
            </a:r>
            <a:endParaRPr lang="pt-BR" sz="900" b="1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Construção de unidades por mês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Valor total mensal: R$ 43.720,95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Valor total : R$ 1.224.186,630</a:t>
            </a:r>
          </a:p>
          <a:p>
            <a:pPr lvl="2" indent="0"/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Podendo ser executadas as individualizações, sendo 20 mensais: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total mensal: R$ 43.720,95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2894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Assuntos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7"/>
            <a:ext cx="8568631" cy="44644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332156"/>
            <a:ext cx="805990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Situação atual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Mapeamento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Apresentação dos Fornecedores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Propostas orçamentárias dos fornecedores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Ações a serem realizadas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08298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Cenário atual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O problema apresentado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395288" y="2349500"/>
            <a:ext cx="8424863" cy="403182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2046" y="2979697"/>
            <a:ext cx="805990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Derrame do excedente de fossa em diversos pontos do condomínio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Reclamação constante de moradores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Odores e mal cheiro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Insetos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88720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Sobrecarga do sistema de esgoto do condomínio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42093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00525" y="2780928"/>
            <a:ext cx="8314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Foram identificada diversas fossas em estado de saturação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Foram identificadas ligações da drenagem de águas pluviais para a rede de esgoto, sobrecarregando o sistema: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A rede de esgoto não possui estrutura para receber o volume das águas de chuva e, com a sobrecarga, o material coletado não tem por onde sair, retornando para as residências ou rompendo a rede.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Foi verificado que o terreno na parte debaixo do condomínio já atingiu a sua capacidade de drenagem, estando assim também saturado em razão da quantidade de chuvas, não conseguindo absorver e filtrar a água que, em teoria, deveria fluir nos sumidouros.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lvl="1" indent="0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Objetivo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Fornecedores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420888"/>
            <a:ext cx="8424863" cy="43924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95609" y="2636912"/>
            <a:ext cx="842486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Foram contatos fornecedores para analisar situação atual, objetivando propor soluções, para: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Mapear os problemas.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Apresentar soluções e propostas orçamentárias.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Fornecedores contatados: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 err="1"/>
              <a:t>Inset</a:t>
            </a:r>
            <a:r>
              <a:rPr lang="pt-BR" dirty="0"/>
              <a:t> Lar – Dedetizadora e desentupidora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Sr. Lindolfo (que já fez fossas aqui no condomínio)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DCO – Engenharia de processos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Sr. Maicon  - Técnico (DCO)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Sr. Danillo Souza Santos – Engenheiro Civil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3188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 err="1">
                <a:solidFill>
                  <a:schemeClr val="tx1"/>
                </a:solidFill>
                <a:ea typeface="Batang" panose="02030600000101010101" pitchFamily="18" charset="-127"/>
              </a:rPr>
              <a:t>Inset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Lar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315377"/>
            <a:ext cx="8424863" cy="4542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67544" y="2596842"/>
            <a:ext cx="84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Produtos do contrato: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8C61FE8-11A1-46EF-8670-5B6A734C2D26}"/>
              </a:ext>
            </a:extLst>
          </p:cNvPr>
          <p:cNvGraphicFramePr>
            <a:graphicFrameLocks noGrp="1"/>
          </p:cNvGraphicFramePr>
          <p:nvPr/>
        </p:nvGraphicFramePr>
        <p:xfrm>
          <a:off x="501724" y="3212976"/>
          <a:ext cx="7886700" cy="2194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522">
                  <a:extLst>
                    <a:ext uri="{9D8B030D-6E8A-4147-A177-3AD203B41FA5}">
                      <a16:colId xmlns:a16="http://schemas.microsoft.com/office/drawing/2014/main" val="1427615507"/>
                    </a:ext>
                  </a:extLst>
                </a:gridCol>
                <a:gridCol w="1342846">
                  <a:extLst>
                    <a:ext uri="{9D8B030D-6E8A-4147-A177-3AD203B41FA5}">
                      <a16:colId xmlns:a16="http://schemas.microsoft.com/office/drawing/2014/main" val="2667947747"/>
                    </a:ext>
                  </a:extLst>
                </a:gridCol>
                <a:gridCol w="2986611">
                  <a:extLst>
                    <a:ext uri="{9D8B030D-6E8A-4147-A177-3AD203B41FA5}">
                      <a16:colId xmlns:a16="http://schemas.microsoft.com/office/drawing/2014/main" val="4213404382"/>
                    </a:ext>
                  </a:extLst>
                </a:gridCol>
                <a:gridCol w="963617">
                  <a:extLst>
                    <a:ext uri="{9D8B030D-6E8A-4147-A177-3AD203B41FA5}">
                      <a16:colId xmlns:a16="http://schemas.microsoft.com/office/drawing/2014/main" val="97967983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718198018"/>
                    </a:ext>
                  </a:extLst>
                </a:gridCol>
              </a:tblGrid>
              <a:tr h="2103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Produto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Prazo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Local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 Valor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 Excedente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26018"/>
                  </a:ext>
                </a:extLst>
              </a:tr>
              <a:tr h="16972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 err="1">
                          <a:effectLst/>
                        </a:rPr>
                        <a:t>Termonebulizador</a:t>
                      </a:r>
                      <a:r>
                        <a:rPr lang="pt-BR" sz="1000" b="1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(</a:t>
                      </a:r>
                      <a:r>
                        <a:rPr lang="pt-BR" sz="1000" b="1" u="none" strike="noStrike" dirty="0" err="1">
                          <a:effectLst/>
                        </a:rPr>
                        <a:t>Fumace</a:t>
                      </a:r>
                      <a:r>
                        <a:rPr lang="pt-BR" sz="1000" b="1" u="none" strike="noStrike" dirty="0">
                          <a:effectLst/>
                        </a:rPr>
                        <a:t>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120 dias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Área comum, caixas de gordura e passagens em 510 unidades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R$ 2.744,56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48598"/>
                  </a:ext>
                </a:extLst>
              </a:tr>
              <a:tr h="1697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3 x ao ano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027737"/>
                  </a:ext>
                </a:extLst>
              </a:tr>
              <a:tr h="1697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4 em 4 meses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17084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Desratização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Mensal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 err="1">
                          <a:effectLst/>
                        </a:rPr>
                        <a:t>Ára</a:t>
                      </a:r>
                      <a:r>
                        <a:rPr lang="pt-BR" sz="1000" u="none" strike="noStrike" dirty="0">
                          <a:effectLst/>
                        </a:rPr>
                        <a:t> A&amp;B, parque </a:t>
                      </a:r>
                      <a:r>
                        <a:rPr lang="pt-BR" sz="1000" u="none" strike="noStrike" dirty="0" err="1">
                          <a:effectLst/>
                        </a:rPr>
                        <a:t>aquatico</a:t>
                      </a:r>
                      <a:r>
                        <a:rPr lang="pt-BR" sz="1000" u="none" strike="noStrike" dirty="0">
                          <a:effectLst/>
                        </a:rPr>
                        <a:t>, portaria e </a:t>
                      </a:r>
                      <a:r>
                        <a:rPr lang="pt-BR" sz="1000" u="none" strike="noStrike" dirty="0" err="1">
                          <a:effectLst/>
                        </a:rPr>
                        <a:t>áreaa</a:t>
                      </a:r>
                      <a:r>
                        <a:rPr lang="pt-BR" sz="1000" u="none" strike="noStrike" dirty="0">
                          <a:effectLst/>
                        </a:rPr>
                        <a:t> administrativa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0875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Sucção de fossas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Limitado a 5 mensais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Não informado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R$ 2.600,00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pt-BR" sz="1000" u="none" strike="noStrike">
                          <a:effectLst/>
                        </a:rPr>
                        <a:t>R$ 520,00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295825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Caminhão toco (menor)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91782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Limpeza higienização caixa d’água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2 x ao ano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Área A&amp;B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 R$                  -   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121541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Caixas </a:t>
                      </a:r>
                      <a:r>
                        <a:rPr lang="pt-BR" sz="1000" b="1" u="none" strike="noStrike" dirty="0" err="1">
                          <a:effectLst/>
                        </a:rPr>
                        <a:t>PPI´s</a:t>
                      </a:r>
                      <a:r>
                        <a:rPr lang="pt-BR" sz="1000" b="1" u="none" strike="noStrike" dirty="0">
                          <a:effectLst/>
                        </a:rPr>
                        <a:t> porta ratos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Não informado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Conforme necessidade - Sem valor informado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39394"/>
                  </a:ext>
                </a:extLst>
              </a:tr>
              <a:tr h="16972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1000" b="1" u="none" strike="noStrike" dirty="0">
                          <a:effectLst/>
                        </a:rPr>
                        <a:t>Valor mensal: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R$ 5.344,56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270391"/>
                  </a:ext>
                </a:extLst>
              </a:tr>
              <a:tr h="16972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1000" b="1" u="none" strike="noStrike" dirty="0">
                          <a:effectLst/>
                        </a:rPr>
                        <a:t>Valor Anual: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R$ 64.134,72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61233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00600D-6B23-40A0-8007-920786D1A26C}"/>
              </a:ext>
            </a:extLst>
          </p:cNvPr>
          <p:cNvSpPr txBox="1"/>
          <p:nvPr/>
        </p:nvSpPr>
        <p:spPr>
          <a:xfrm>
            <a:off x="467544" y="5621178"/>
            <a:ext cx="84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Sucção de fossa: R$ 2.600,00 mensal ou R$ 31.200,00 anual</a:t>
            </a:r>
          </a:p>
        </p:txBody>
      </p:sp>
    </p:spTree>
    <p:extLst>
      <p:ext uri="{BB962C8B-B14F-4D97-AF65-F5344CB8AC3E}">
        <p14:creationId xmlns:p14="http://schemas.microsoft.com/office/powerpoint/2010/main" val="1474423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 err="1">
                <a:solidFill>
                  <a:schemeClr val="tx1"/>
                </a:solidFill>
                <a:ea typeface="Batang" panose="02030600000101010101" pitchFamily="18" charset="-127"/>
              </a:rPr>
              <a:t>Inset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Lar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315377"/>
            <a:ext cx="8424863" cy="4542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67544" y="2348880"/>
            <a:ext cx="84248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Reunião com representante da empresa para configurar melhor as datas de coleta de escoto: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Mudanças:</a:t>
            </a:r>
          </a:p>
          <a:p>
            <a:pPr marL="1085850" lvl="1" indent="-342900">
              <a:buFont typeface="Wingdings" panose="05000000000000000000" pitchFamily="2" charset="2"/>
              <a:buChar char="q"/>
            </a:pPr>
            <a:r>
              <a:rPr lang="pt-BR" sz="2000" dirty="0"/>
              <a:t>De: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Contrato prevê 60 coletas anuais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São acionados pelo condomínio</a:t>
            </a:r>
          </a:p>
          <a:p>
            <a:pPr marL="1085850" lvl="1" indent="-342900">
              <a:buFont typeface="Wingdings" panose="05000000000000000000" pitchFamily="2" charset="2"/>
              <a:buChar char="q"/>
            </a:pPr>
            <a:r>
              <a:rPr lang="pt-BR" sz="2000" dirty="0"/>
              <a:t>Para</a:t>
            </a:r>
            <a:r>
              <a:rPr lang="pt-BR" dirty="0"/>
              <a:t>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Coletas semanais, sem necessidade de acionamento (cronograma).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pt-BR" sz="1400" b="1" dirty="0"/>
              <a:t>Períodos de baixa rotatividade</a:t>
            </a:r>
            <a:r>
              <a:rPr lang="pt-BR" sz="1400" dirty="0"/>
              <a:t>: 01 coleta semanal obrigatoriamente.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pt-BR" sz="1400" b="1" dirty="0"/>
              <a:t>Períodos de alta rotatividade</a:t>
            </a:r>
            <a:r>
              <a:rPr lang="pt-BR" sz="1400" dirty="0"/>
              <a:t>: 02 coletas semanais obrigatoriamente.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Maior controle: seguindo cronograma atualizado e maior fiscalização.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75900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Lindolfo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065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95609" y="2708920"/>
            <a:ext cx="842486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Fossa 01</a:t>
            </a:r>
            <a:r>
              <a:rPr lang="pt-BR" dirty="0"/>
              <a:t>: Refazer a fossa, perfurando o terreno com as dimensões de 6m x 6m x 3m. Material: manilhas e pedras </a:t>
            </a:r>
            <a:r>
              <a:rPr lang="pt-BR" dirty="0" err="1"/>
              <a:t>tapiocan</a:t>
            </a:r>
            <a:r>
              <a:rPr lang="pt-BR" dirty="0"/>
              <a:t> – R$ 17.000,00 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Fossa 02</a:t>
            </a:r>
            <a:r>
              <a:rPr lang="pt-BR" dirty="0"/>
              <a:t>: Refazer a fossa, perfurando o terreno com as dimensões de 5m x 5m x 4m.   Material: manilhas e pedras </a:t>
            </a:r>
            <a:r>
              <a:rPr lang="pt-BR" dirty="0" err="1"/>
              <a:t>tapiocan</a:t>
            </a:r>
            <a:r>
              <a:rPr lang="pt-BR" dirty="0"/>
              <a:t> – R$ 18.400,00 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Fossa 03</a:t>
            </a:r>
            <a:r>
              <a:rPr lang="pt-BR" dirty="0"/>
              <a:t>: Refazer a fossa, perfurando o terreno com as dimensões de 1m x 5m x 4m. Material: perfuração manual com instalação de manilhas e pedras </a:t>
            </a:r>
            <a:r>
              <a:rPr lang="pt-BR" dirty="0" err="1"/>
              <a:t>tapiocan</a:t>
            </a:r>
            <a:r>
              <a:rPr lang="pt-BR" dirty="0"/>
              <a:t> – R$ 5.000,00</a:t>
            </a:r>
          </a:p>
          <a:p>
            <a:pPr lvl="1" indent="0"/>
            <a:r>
              <a:rPr lang="pt-BR" b="1" dirty="0"/>
              <a:t>Observação</a:t>
            </a:r>
            <a:r>
              <a:rPr lang="pt-BR" dirty="0"/>
              <a:t>: A perfuração com retroescavadeira não está inclusa no orçamento apresentados.</a:t>
            </a:r>
          </a:p>
        </p:txBody>
      </p:sp>
    </p:spTree>
    <p:extLst>
      <p:ext uri="{BB962C8B-B14F-4D97-AF65-F5344CB8AC3E}">
        <p14:creationId xmlns:p14="http://schemas.microsoft.com/office/powerpoint/2010/main" val="2769264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DCO – Engenharia de processos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95609" y="2852936"/>
            <a:ext cx="842486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Comodato e Manutenção em Estação de tratamento de esgoto (E.T.E)</a:t>
            </a:r>
            <a:endParaRPr lang="pt-BR" dirty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mensal por estação:  R$ 1.900,00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pelo menos 3 estações.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Tudo por conta da DCO, inclusive responsabilidade técnica.</a:t>
            </a:r>
          </a:p>
        </p:txBody>
      </p:sp>
    </p:spTree>
    <p:extLst>
      <p:ext uri="{BB962C8B-B14F-4D97-AF65-F5344CB8AC3E}">
        <p14:creationId xmlns:p14="http://schemas.microsoft.com/office/powerpoint/2010/main" val="3875383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business02">
  <a:themeElements>
    <a:clrScheme name="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business02">
  <a:themeElements>
    <a:clrScheme name="1_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1_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10371</TotalTime>
  <Words>1020</Words>
  <Application>Microsoft Office PowerPoint</Application>
  <PresentationFormat>Apresentação na tela (4:3)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Wingdings</vt:lpstr>
      <vt:lpstr>Design padrão</vt:lpstr>
      <vt:lpstr>bluebusiness02</vt:lpstr>
      <vt:lpstr>1_bluebusiness02</vt:lpstr>
      <vt:lpstr>CONDOMINIO RESIDENCIAL VILLAGE THERMAS DAS CALDAS  Fossas Sépticas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Anderson Filipe</dc:creator>
  <cp:lastModifiedBy>Usuário</cp:lastModifiedBy>
  <cp:revision>1252</cp:revision>
  <cp:lastPrinted>2000-09-04T19:13:26Z</cp:lastPrinted>
  <dcterms:created xsi:type="dcterms:W3CDTF">2000-08-25T18:22:20Z</dcterms:created>
  <dcterms:modified xsi:type="dcterms:W3CDTF">2025-02-22T17:48:09Z</dcterms:modified>
</cp:coreProperties>
</file>