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13"/>
  </p:notesMasterIdLst>
  <p:handoutMasterIdLst>
    <p:handoutMasterId r:id="rId14"/>
  </p:handoutMasterIdLst>
  <p:sldIdLst>
    <p:sldId id="330" r:id="rId4"/>
    <p:sldId id="352" r:id="rId5"/>
    <p:sldId id="372" r:id="rId6"/>
    <p:sldId id="373" r:id="rId7"/>
    <p:sldId id="374" r:id="rId8"/>
    <p:sldId id="375" r:id="rId9"/>
    <p:sldId id="376" r:id="rId10"/>
    <p:sldId id="371" r:id="rId11"/>
    <p:sldId id="377" r:id="rId12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E2"/>
    <a:srgbClr val="E41202"/>
    <a:srgbClr val="0000FF"/>
    <a:srgbClr val="FF9933"/>
    <a:srgbClr val="FF9900"/>
    <a:srgbClr val="000099"/>
    <a:srgbClr val="F8F8F8"/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07" autoAdjust="0"/>
  </p:normalViewPr>
  <p:slideViewPr>
    <p:cSldViewPr>
      <p:cViewPr varScale="1">
        <p:scale>
          <a:sx n="106" d="100"/>
          <a:sy n="106" d="100"/>
        </p:scale>
        <p:origin x="1362" y="25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98"/>
        <p:guide pos="23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5466523-159C-442A-B7E5-345A58DDF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8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8" charset="0"/>
              <a:buNone/>
              <a:defRPr/>
            </a:pPr>
            <a:endParaRPr lang="pt-BR" sz="24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06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3438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A712946-8B7C-4974-8C68-9E5FCB6833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4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1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21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79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77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861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6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478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54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105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5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3566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332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005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032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23E1-FD68-45D0-A9BD-3DB9FF3D8156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9A003-331A-4D8A-9F5A-E97BC996C08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6F975-CD46-4AA3-981F-E25114ED72B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5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C30D5-D092-4286-988A-CD24C4A7405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7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3359E-AC3A-464A-B767-63F9D71622B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3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9CA7-B589-4266-947E-3F8F9FE0ECB1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74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C8233-B758-43FD-98C6-BF1A8900FE6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970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5A07-D5A8-44D4-948C-6B830688D55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23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B41C0-3669-442E-9F94-3D371654269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54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F72FB-358E-4233-9913-C3A67621111B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42AC4-3EE3-4E68-843A-A56FEC59A70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162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74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15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3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404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Picture 16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900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Usuarios\Jokerpow\Desktop\lg_correios_original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0708" y="7186"/>
            <a:ext cx="2587764" cy="5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1" sz="1400" b="1" i="0">
                <a:solidFill>
                  <a:schemeClr val="bg1"/>
                </a:solidFill>
                <a:latin typeface="Verdana" panose="020B0604030504040204" pitchFamily="34" charset="0"/>
                <a:ea typeface="Batang" panose="02030600000101010101" pitchFamily="18" charset="-127"/>
              </a:defRPr>
            </a:lvl1pPr>
          </a:lstStyle>
          <a:p>
            <a:fld id="{6B0059F9-0210-45C2-9F71-AD16626A6741}" type="slidenum">
              <a:rPr lang="en-US" altLang="ko-KR"/>
              <a:pPr/>
              <a:t>‹nº›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8C9EBF-F9A2-49BD-8969-2E201E74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97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203791"/>
            <a:ext cx="9144000" cy="2249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1800" i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16630" y="4653136"/>
            <a:ext cx="9144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CONDOMINIO RESIDENCIAL VILLAGE THERMAS DAS CALDAS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105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Estação de tratamento de Esgoto</a:t>
            </a:r>
            <a:endParaRPr lang="pt-BR" altLang="pt-BR" sz="36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84413" y="6423719"/>
            <a:ext cx="2160587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defTabSz="914400" eaLnBrk="1" hangingPunct="1">
              <a:buClrTx/>
              <a:buSzTx/>
              <a:buFontTx/>
              <a:buNone/>
            </a:pPr>
            <a:r>
              <a:rPr lang="pt-BR" alt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 O QUE É UMA ETE?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30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400" b="1" dirty="0"/>
              <a:t>Definição:</a:t>
            </a:r>
          </a:p>
          <a:p>
            <a:pPr algn="just" defTabSz="914400" eaLnBrk="1" hangingPunct="1">
              <a:lnSpc>
                <a:spcPct val="125000"/>
              </a:lnSpc>
              <a:buClrTx/>
              <a:buSzTx/>
            </a:pPr>
            <a:r>
              <a:rPr lang="pt-BR" sz="2400" dirty="0"/>
              <a:t>A Estação de Tratamento de Esgoto (ETE) é um sistema que tem como objetivo remover os poluentes presentes no esgoto sanitário, tornando-o adequado para devolução ao meio ambiente ou </a:t>
            </a:r>
            <a:r>
              <a:rPr lang="pt-BR" sz="2400" dirty="0" err="1"/>
              <a:t>reúso</a:t>
            </a:r>
            <a:r>
              <a:rPr lang="pt-BR" sz="2400" dirty="0"/>
              <a:t>, dentro dos padrões ambientais exigidos.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 O QUE É UMA ETE?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305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400" b="1" dirty="0"/>
              <a:t>Funcionamento básico: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Coleta do esgoto doméstico.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Tratamento físico, químico e/ou biológico.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Redução de matéria orgânica, patógenos e sólidos.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Lançamento do efluente tratado no solo, rios ou para reuso não potável.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7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85" y="1028462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64727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2. BENEFÍCIOS DA ETE PARA LOCAIS SEM REDE</a:t>
            </a:r>
          </a:p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PÚBLICA DE ESGOTO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16549" y="2204864"/>
            <a:ext cx="8059907" cy="405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Solução ambientalmente sustentável.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Elimina a dependência de fossas sépticas.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Reduz riscos de contaminação do solo, lençol freático e aquíferos.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Melhoria na qualidade de vida, higiene e saúde pública.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Atende às exigências ambientais e evita sanções.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Reduz odores e contaminação do ambiente.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Menor impacto ambiental comparado às fossas tradicionais.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37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85" y="1028462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2872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3. COMPARATIVO: ETE X FOSSA SÉPTICA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57E5405-33D4-4899-BF5B-879B0C6BB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86795"/>
              </p:ext>
            </p:extLst>
          </p:nvPr>
        </p:nvGraphicFramePr>
        <p:xfrm>
          <a:off x="344488" y="2060848"/>
          <a:ext cx="8331967" cy="43255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256">
                  <a:extLst>
                    <a:ext uri="{9D8B030D-6E8A-4147-A177-3AD203B41FA5}">
                      <a16:colId xmlns:a16="http://schemas.microsoft.com/office/drawing/2014/main" val="261387211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600377559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4234086637"/>
                    </a:ext>
                  </a:extLst>
                </a:gridCol>
              </a:tblGrid>
              <a:tr h="8296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Aspecto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Fossas Sépticas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24945"/>
                  </a:ext>
                </a:extLst>
              </a:tr>
              <a:tr h="497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Capacidade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Limitada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Alta, atende grandes demandas (condomínios)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31084"/>
                  </a:ext>
                </a:extLst>
              </a:tr>
              <a:tr h="49779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Manutenção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Limpa fossa periódico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Manutenção técnica programada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20377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 operacional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Alto custo com limpezas constantes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Reduzido após implantação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81035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Risco ambiental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Alto (infiltração, contaminação)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Baixo, com tratamento adequado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8391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Eficiência Sanitária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 em alta demanda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34091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Atendimento as nomas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Parcial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33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48526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4. SITUAÇÃO ATUAL DO CONDOMÍNIO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6"/>
            <a:ext cx="8568631" cy="47302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1952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🚫 </a:t>
            </a:r>
            <a:r>
              <a:rPr lang="pt-BR" sz="2000" dirty="0"/>
              <a:t>O uso de fossas sépticas tornou-se </a:t>
            </a:r>
            <a:r>
              <a:rPr lang="pt-BR" sz="2000" b="1" dirty="0"/>
              <a:t>inviável</a:t>
            </a:r>
            <a:r>
              <a:rPr lang="pt-BR" sz="2000" dirty="0"/>
              <a:t> devido à alta demanda de esgoto.</a:t>
            </a:r>
          </a:p>
          <a:p>
            <a:r>
              <a:rPr lang="pt-BR" sz="2000" dirty="0"/>
              <a:t>🔴 O serviço de esvaziamento (limpa fossa) passou a ser </a:t>
            </a:r>
            <a:r>
              <a:rPr lang="pt-BR" sz="2000" b="1" dirty="0"/>
              <a:t>necessário diariamente</a:t>
            </a:r>
            <a:r>
              <a:rPr lang="pt-BR" sz="2000" dirty="0"/>
              <a:t>, gerando: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Despesas excessivas.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Ambiente insalubre.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Mau cheiro constante.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Alto risco de </a:t>
            </a:r>
            <a:r>
              <a:rPr lang="pt-BR" sz="2000" b="1" dirty="0"/>
              <a:t>dano ambiental</a:t>
            </a:r>
            <a:r>
              <a:rPr lang="pt-BR" sz="2000" dirty="0"/>
              <a:t>, com possibilidade de contaminação do solo e do lençol freático.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2000" dirty="0"/>
              <a:t>Potenciais autuações e sanções dos órgãos ambientais.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8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5. CONCLUSÃO: POR QUE IMPLANTAR UMA ETE?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6"/>
            <a:ext cx="8568631" cy="47302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154336"/>
            <a:ext cx="8195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💧 Solução definitiva e sustentável para o tratamento de esgoto.</a:t>
            </a:r>
          </a:p>
          <a:p>
            <a:pPr algn="just"/>
            <a:r>
              <a:rPr lang="pt-BR" sz="2400" dirty="0"/>
              <a:t>💰 Reduz custos operacionais a médio e longo prazo.</a:t>
            </a:r>
          </a:p>
          <a:p>
            <a:pPr algn="just"/>
            <a:r>
              <a:rPr lang="pt-BR" sz="2400" dirty="0"/>
              <a:t>🌱 Protege o meio ambiente, o solo, a água e a saúde dos moradores.</a:t>
            </a:r>
          </a:p>
          <a:p>
            <a:pPr algn="just"/>
            <a:r>
              <a:rPr lang="pt-BR" sz="2400" dirty="0"/>
              <a:t>✅ Atende às normas ambientais, sanitárias e urbanísticas.</a:t>
            </a:r>
          </a:p>
          <a:p>
            <a:pPr algn="just"/>
            <a:r>
              <a:rPr lang="pt-BR" sz="2400" dirty="0"/>
              <a:t>🏠 Garante qualidade de vida e valorização patrimonial do condomínio.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930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94EAE-ACC3-4E7D-89F6-7BC424B2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6E07CB-CF8C-4083-A803-CC7DD9564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2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" y="975345"/>
            <a:ext cx="8785225" cy="5898417"/>
          </a:xfrm>
          <a:prstGeom prst="rect">
            <a:avLst/>
          </a:prstGeom>
          <a:effectLst>
            <a:glow>
              <a:schemeClr val="accent1"/>
            </a:glow>
            <a:outerShdw blurRad="1270000" dist="88900" dir="6000000" sx="200000" sy="200000" algn="ctr" rotWithShape="0">
              <a:srgbClr val="000000">
                <a:alpha val="0"/>
              </a:srgbClr>
            </a:outerShdw>
            <a:reflection endPos="0" dir="5400000" sy="-100000" algn="bl" rotWithShape="0"/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374827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1196752"/>
            <a:ext cx="8424863" cy="5605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194177" y="3068960"/>
            <a:ext cx="6370451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sz="8000" b="1" dirty="0"/>
              <a:t>Obrigado!</a:t>
            </a:r>
          </a:p>
          <a:p>
            <a:pPr lvl="1" indent="0" algn="ctr"/>
            <a:endParaRPr lang="pt-BR" sz="1800" b="1" dirty="0"/>
          </a:p>
          <a:p>
            <a:pPr lvl="1" indent="0" algn="ctr">
              <a:spcBef>
                <a:spcPts val="0"/>
              </a:spcBef>
            </a:pPr>
            <a:r>
              <a:rPr lang="pt-BR" sz="1800" b="1"/>
              <a:t>Rogério </a:t>
            </a:r>
            <a:r>
              <a:rPr lang="pt-BR" sz="1800" b="1" dirty="0"/>
              <a:t>Wilson </a:t>
            </a:r>
            <a:r>
              <a:rPr lang="pt-BR" sz="1800" b="1" dirty="0" err="1"/>
              <a:t>Lélis</a:t>
            </a:r>
            <a:r>
              <a:rPr lang="pt-BR" sz="1800" b="1" dirty="0"/>
              <a:t> Caixeta </a:t>
            </a:r>
          </a:p>
          <a:p>
            <a:pPr lvl="1" indent="0" algn="ctr">
              <a:spcBef>
                <a:spcPts val="0"/>
              </a:spcBef>
            </a:pPr>
            <a:r>
              <a:rPr lang="pt-BR" sz="1200" b="1" dirty="0"/>
              <a:t>Responsável pelo levantamento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94EAE-ACC3-4E7D-89F6-7BC424B2F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business02">
  <a:themeElements>
    <a:clrScheme name="1_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1_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10578</TotalTime>
  <Words>452</Words>
  <Application>Microsoft Office PowerPoint</Application>
  <PresentationFormat>Apresentação na tela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Arial</vt:lpstr>
      <vt:lpstr>Calibri</vt:lpstr>
      <vt:lpstr>Times New Roman</vt:lpstr>
      <vt:lpstr>Verdana</vt:lpstr>
      <vt:lpstr>Wingdings</vt:lpstr>
      <vt:lpstr>Design padrão</vt:lpstr>
      <vt:lpstr>bluebusiness02</vt:lpstr>
      <vt:lpstr>1_bluebusiness02</vt:lpstr>
      <vt:lpstr>CONDOMINIO RESIDENCIAL VILLAGE THERMAS DAS CALDAS  Estação de tratamento de Esgoto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Anderson Filipe</dc:creator>
  <cp:lastModifiedBy>Usuário</cp:lastModifiedBy>
  <cp:revision>1281</cp:revision>
  <cp:lastPrinted>2025-06-07T20:13:59Z</cp:lastPrinted>
  <dcterms:created xsi:type="dcterms:W3CDTF">2000-08-25T18:22:20Z</dcterms:created>
  <dcterms:modified xsi:type="dcterms:W3CDTF">2025-06-07T20:14:03Z</dcterms:modified>
</cp:coreProperties>
</file>