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26"/>
  </p:notesMasterIdLst>
  <p:handoutMasterIdLst>
    <p:handoutMasterId r:id="rId27"/>
  </p:handoutMasterIdLst>
  <p:sldIdLst>
    <p:sldId id="330" r:id="rId4"/>
    <p:sldId id="352" r:id="rId5"/>
    <p:sldId id="355" r:id="rId6"/>
    <p:sldId id="364" r:id="rId7"/>
    <p:sldId id="365" r:id="rId8"/>
    <p:sldId id="366" r:id="rId9"/>
    <p:sldId id="367" r:id="rId10"/>
    <p:sldId id="351" r:id="rId11"/>
    <p:sldId id="372" r:id="rId12"/>
    <p:sldId id="353" r:id="rId13"/>
    <p:sldId id="357" r:id="rId14"/>
    <p:sldId id="354" r:id="rId15"/>
    <p:sldId id="356" r:id="rId16"/>
    <p:sldId id="358" r:id="rId17"/>
    <p:sldId id="362" r:id="rId18"/>
    <p:sldId id="369" r:id="rId19"/>
    <p:sldId id="359" r:id="rId20"/>
    <p:sldId id="360" r:id="rId21"/>
    <p:sldId id="361" r:id="rId22"/>
    <p:sldId id="368" r:id="rId23"/>
    <p:sldId id="370" r:id="rId24"/>
    <p:sldId id="371" r:id="rId25"/>
  </p:sldIdLst>
  <p:sldSz cx="9144000" cy="6858000" type="screen4x3"/>
  <p:notesSz cx="7099300" cy="10234613"/>
  <p:defaultTextStyle>
    <a:defPPr>
      <a:defRPr lang="en-GB"/>
    </a:defPPr>
    <a:lvl1pPr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742950" indent="-285750"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1143000" indent="-228600"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600200" indent="-228600"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2057400" indent="-228600"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98">
          <p15:clr>
            <a:srgbClr val="A4A3A4"/>
          </p15:clr>
        </p15:guide>
        <p15:guide id="2" pos="23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9933"/>
    <a:srgbClr val="FF9900"/>
    <a:srgbClr val="000099"/>
    <a:srgbClr val="F8F8F8"/>
    <a:srgbClr val="E41202"/>
    <a:srgbClr val="0000C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707" autoAdjust="0"/>
  </p:normalViewPr>
  <p:slideViewPr>
    <p:cSldViewPr>
      <p:cViewPr varScale="1">
        <p:scale>
          <a:sx n="108" d="100"/>
          <a:sy n="108" d="100"/>
        </p:scale>
        <p:origin x="1302" y="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998"/>
        <p:guide pos="23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t" anchorCtr="0" compatLnSpc="1">
            <a:prstTxWarp prst="textNoShape">
              <a:avLst/>
            </a:prstTxWarp>
          </a:bodyPr>
          <a:lstStyle>
            <a:lvl1pPr algn="l" defTabSz="471488">
              <a:spcBef>
                <a:spcPct val="0"/>
              </a:spcBef>
              <a:buFont typeface="Times New Roman" pitchFamily="18" charset="0"/>
              <a:buNone/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t" anchorCtr="0" compatLnSpc="1">
            <a:prstTxWarp prst="textNoShape">
              <a:avLst/>
            </a:prstTxWarp>
          </a:bodyPr>
          <a:lstStyle>
            <a:lvl1pPr algn="r" defTabSz="471488">
              <a:spcBef>
                <a:spcPct val="0"/>
              </a:spcBef>
              <a:buFont typeface="Times New Roman" pitchFamily="18" charset="0"/>
              <a:buNone/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b" anchorCtr="0" compatLnSpc="1">
            <a:prstTxWarp prst="textNoShape">
              <a:avLst/>
            </a:prstTxWarp>
          </a:bodyPr>
          <a:lstStyle>
            <a:lvl1pPr algn="l" defTabSz="471488">
              <a:spcBef>
                <a:spcPct val="0"/>
              </a:spcBef>
              <a:buFont typeface="Times New Roman" pitchFamily="18" charset="0"/>
              <a:buNone/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b" anchorCtr="0" compatLnSpc="1">
            <a:prstTxWarp prst="textNoShape">
              <a:avLst/>
            </a:prstTxWarp>
          </a:bodyPr>
          <a:lstStyle>
            <a:lvl1pPr algn="r" defTabSz="471488">
              <a:spcBef>
                <a:spcPct val="0"/>
              </a:spcBef>
              <a:buFont typeface="Times New Roman" panose="02020603050405020304" pitchFamily="18" charset="0"/>
              <a:buNone/>
              <a:defRPr sz="1300" i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35466523-159C-442A-B7E5-345A58DDF81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28875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 typeface="Times New Roman" pitchFamily="18" charset="0"/>
              <a:buNone/>
              <a:defRPr/>
            </a:pPr>
            <a:endParaRPr lang="pt-BR" sz="2400" i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t" anchorCtr="0" compatLnSpc="1">
            <a:prstTxWarp prst="textNoShape">
              <a:avLst/>
            </a:prstTxWarp>
          </a:bodyPr>
          <a:lstStyle>
            <a:lvl1pPr algn="l" defTabSz="471488"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60438" algn="l"/>
                <a:tab pos="1922463" algn="l"/>
                <a:tab pos="2882900" algn="l"/>
                <a:tab pos="3843338" algn="l"/>
                <a:tab pos="4803775" algn="l"/>
                <a:tab pos="5765800" algn="l"/>
                <a:tab pos="6726238" algn="l"/>
                <a:tab pos="7686675" algn="l"/>
                <a:tab pos="8647113" algn="l"/>
                <a:tab pos="9609138" algn="l"/>
                <a:tab pos="10569575" algn="l"/>
              </a:tabLst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t" anchorCtr="0" compatLnSpc="1">
            <a:prstTxWarp prst="textNoShape">
              <a:avLst/>
            </a:prstTxWarp>
          </a:bodyPr>
          <a:lstStyle>
            <a:lvl1pPr algn="r" defTabSz="471488"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60438" algn="l"/>
                <a:tab pos="1922463" algn="l"/>
                <a:tab pos="2882900" algn="l"/>
                <a:tab pos="3843338" algn="l"/>
                <a:tab pos="4803775" algn="l"/>
                <a:tab pos="5765800" algn="l"/>
                <a:tab pos="6726238" algn="l"/>
                <a:tab pos="7686675" algn="l"/>
                <a:tab pos="8647113" algn="l"/>
                <a:tab pos="9609138" algn="l"/>
                <a:tab pos="10569575" algn="l"/>
              </a:tabLst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3337" cy="3835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47738" y="4862513"/>
            <a:ext cx="5200650" cy="4603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b" anchorCtr="0" compatLnSpc="1">
            <a:prstTxWarp prst="textNoShape">
              <a:avLst/>
            </a:prstTxWarp>
          </a:bodyPr>
          <a:lstStyle>
            <a:lvl1pPr algn="l" defTabSz="471488"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60438" algn="l"/>
                <a:tab pos="1922463" algn="l"/>
                <a:tab pos="2882900" algn="l"/>
                <a:tab pos="3843338" algn="l"/>
                <a:tab pos="4803775" algn="l"/>
                <a:tab pos="5765800" algn="l"/>
                <a:tab pos="6726238" algn="l"/>
                <a:tab pos="7686675" algn="l"/>
                <a:tab pos="8647113" algn="l"/>
                <a:tab pos="9609138" algn="l"/>
                <a:tab pos="10569575" algn="l"/>
              </a:tabLst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3438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b" anchorCtr="0" compatLnSpc="1">
            <a:prstTxWarp prst="textNoShape">
              <a:avLst/>
            </a:prstTxWarp>
          </a:bodyPr>
          <a:lstStyle>
            <a:lvl1pPr algn="r" defTabSz="471488">
              <a:spcBef>
                <a:spcPct val="0"/>
              </a:spcBef>
              <a:buFont typeface="Times New Roman" panose="02020603050405020304" pitchFamily="18" charset="0"/>
              <a:buNone/>
              <a:tabLst>
                <a:tab pos="0" algn="l"/>
                <a:tab pos="960438" algn="l"/>
                <a:tab pos="1922463" algn="l"/>
                <a:tab pos="2882900" algn="l"/>
                <a:tab pos="3843338" algn="l"/>
                <a:tab pos="4803775" algn="l"/>
                <a:tab pos="5765800" algn="l"/>
                <a:tab pos="6726238" algn="l"/>
                <a:tab pos="7686675" algn="l"/>
                <a:tab pos="8647113" algn="l"/>
                <a:tab pos="9609138" algn="l"/>
                <a:tab pos="10569575" algn="l"/>
              </a:tabLst>
              <a:defRPr sz="1300" i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4A712946-8B7C-4974-8C68-9E5FCB6833F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474452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4A712946-8B7C-4974-8C68-9E5FCB6833FC}" type="slidenum">
              <a:rPr lang="en-US" altLang="pt-BR" smtClean="0"/>
              <a:pPr/>
              <a:t>4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53599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4A712946-8B7C-4974-8C68-9E5FCB6833FC}" type="slidenum">
              <a:rPr lang="en-US" altLang="pt-BR" smtClean="0"/>
              <a:pPr/>
              <a:t>5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07480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4A712946-8B7C-4974-8C68-9E5FCB6833FC}" type="slidenum">
              <a:rPr lang="en-US" altLang="pt-BR" smtClean="0"/>
              <a:pPr/>
              <a:t>6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043168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4A712946-8B7C-4974-8C68-9E5FCB6833FC}" type="slidenum">
              <a:rPr lang="en-US" altLang="pt-BR" smtClean="0"/>
              <a:pPr/>
              <a:t>7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0576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1109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5214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47937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97776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18610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010650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1188" y="1295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25988" y="1295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44783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3547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11056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89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5492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356685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33264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00545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62725" y="304800"/>
            <a:ext cx="2125663" cy="5867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82563" y="304800"/>
            <a:ext cx="6227762" cy="5867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750328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1D23E1-FD68-45D0-A9BD-3DB9FF3D8156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74202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99A003-331A-4D8A-9F5A-E97BC996C087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81494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6F975-CD46-4AA3-981F-E25114ED72BC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28514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1188" y="1295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25988" y="1295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3C30D5-D092-4286-988A-CD24C4A74055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8172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23359E-AC3A-464A-B767-63F9D71622B8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77347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69CA7-B589-4266-947E-3F8F9FE0ECB1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47481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0C8233-B758-43FD-98C6-BF1A8900FE65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733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6297037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F75A07-D5A8-44D4-948C-6B830688D557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16232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0B41C0-3669-442E-9F94-3D3716542698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61544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F72FB-358E-4233-9913-C3A67621111B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6206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62725" y="304800"/>
            <a:ext cx="2125663" cy="5867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82563" y="304800"/>
            <a:ext cx="6227762" cy="5867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B42AC4-3EE3-4E68-843A-A56FEC59A703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50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51620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7475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0152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28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42236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4048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Times New Roman" pitchFamily="18" charset="0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Times New Roman" pitchFamily="18" charset="0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82563" y="304800"/>
            <a:ext cx="797083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95400"/>
            <a:ext cx="807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 Click to edit Master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pic>
        <p:nvPicPr>
          <p:cNvPr id="1028" name="Picture 16" descr="Log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2225"/>
            <a:ext cx="900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utoUpdateAnimBg="0"/>
    </p:bld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u"/>
        <a:defRPr kumimoji="1"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3pPr>
      <a:lvl4pPr marL="15621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000000"/>
          </a:solidFill>
          <a:latin typeface="+mn-lt"/>
          <a:ea typeface="+mn-ea"/>
        </a:defRPr>
      </a:lvl4pPr>
      <a:lvl5pPr marL="1981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5pPr>
      <a:lvl6pPr marL="24384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6pPr>
      <a:lvl7pPr marL="28956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7pPr>
      <a:lvl8pPr marL="33528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8pPr>
      <a:lvl9pPr marL="3810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C:\Usuarios\Jokerpow\Desktop\lg_correios_original.bm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40708" y="7186"/>
            <a:ext cx="2587764" cy="5788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82563" y="304800"/>
            <a:ext cx="797083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95400"/>
            <a:ext cx="807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 Click to edit Master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85188" y="6553200"/>
            <a:ext cx="658812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0"/>
              </a:spcBef>
              <a:buClrTx/>
              <a:buSzTx/>
              <a:buFontTx/>
              <a:buNone/>
              <a:defRPr kumimoji="1" sz="1400" b="1" i="0">
                <a:solidFill>
                  <a:schemeClr val="bg1"/>
                </a:solidFill>
                <a:latin typeface="Verdana" panose="020B0604030504040204" pitchFamily="34" charset="0"/>
                <a:ea typeface="Batang" panose="02030600000101010101" pitchFamily="18" charset="-127"/>
              </a:defRPr>
            </a:lvl1pPr>
          </a:lstStyle>
          <a:p>
            <a:fld id="{6B0059F9-0210-45C2-9F71-AD16626A6741}" type="slidenum">
              <a:rPr lang="en-US" altLang="ko-KR"/>
              <a:pPr/>
              <a:t>‹nº›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u"/>
        <a:defRPr kumimoji="1"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3pPr>
      <a:lvl4pPr marL="15621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000000"/>
          </a:solidFill>
          <a:latin typeface="+mn-lt"/>
          <a:ea typeface="+mn-ea"/>
        </a:defRPr>
      </a:lvl4pPr>
      <a:lvl5pPr marL="1981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5pPr>
      <a:lvl6pPr marL="24384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6pPr>
      <a:lvl7pPr marL="28956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7pPr>
      <a:lvl8pPr marL="33528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8pPr>
      <a:lvl9pPr marL="3810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3068415"/>
            <a:ext cx="9144000" cy="24828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pt-BR" sz="1800" i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1990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3615159"/>
            <a:ext cx="9144000" cy="14700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/>
          <a:p>
            <a:r>
              <a:rPr lang="de-DE" altLang="pt-BR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CONDOMINIO RESIDENCIAL VILLAGE THERMAS DAS CALDAS</a:t>
            </a:r>
            <a:br>
              <a:rPr lang="de-DE" altLang="pt-BR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de-DE" altLang="pt-BR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de-DE" altLang="pt-BR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Fossas Sépticas</a:t>
            </a:r>
            <a:endParaRPr lang="pt-BR" altLang="pt-BR" sz="3600" i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32588" y="5949950"/>
            <a:ext cx="2160587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pt-BR" altLang="pt-BR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Objetivo</a:t>
            </a:r>
            <a:endParaRPr lang="pt-BR" altLang="pt-BR" sz="2000" dirty="0">
              <a:solidFill>
                <a:srgbClr val="0033CC"/>
              </a:solidFill>
              <a:ea typeface="Batang" panose="02030600000101010101" pitchFamily="18" charset="-127"/>
            </a:endParaRP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420888"/>
            <a:ext cx="8424863" cy="43924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395609" y="2636912"/>
            <a:ext cx="842486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Foram contatos fornecedores para analisar situação atual, objetivando propor soluções, para: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dirty="0"/>
              <a:t>Mapear os problemas.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dirty="0"/>
              <a:t>Apresentar soluções e propostas orçamentárias.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Fornecedores contatados: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dirty="0" err="1"/>
              <a:t>Inset</a:t>
            </a:r>
            <a:r>
              <a:rPr lang="pt-BR" dirty="0"/>
              <a:t> Lar – Dedetizadora e desentupidora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dirty="0"/>
              <a:t>Sr. Lindolfo (que já fez fossas aqui no condomínio)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dirty="0"/>
              <a:t>DCO – Engenharia de processos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dirty="0"/>
              <a:t>Sr. Maicon  - Técnico (DCO)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dirty="0"/>
              <a:t>Sr. Danillo Souza Santos – Engenheiro Civil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1AA420B-2823-4EFD-8FC9-A9AFB9182E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83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 err="1">
                <a:solidFill>
                  <a:schemeClr val="tx1"/>
                </a:solidFill>
                <a:ea typeface="Batang" panose="02030600000101010101" pitchFamily="18" charset="-127"/>
              </a:rPr>
              <a:t>Inset</a:t>
            </a: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Lar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i="0" dirty="0">
                <a:solidFill>
                  <a:schemeClr val="tx1"/>
                </a:solidFill>
                <a:ea typeface="Batang" panose="02030600000101010101" pitchFamily="18" charset="-127"/>
              </a:rPr>
              <a:t> </a:t>
            </a: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 e 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3" y="2315377"/>
            <a:ext cx="8832850" cy="45426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323528" y="2596842"/>
            <a:ext cx="84248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Objeto foi a revisão e otimização do contrato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Produtos do contrato: 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8C61FE8-11A1-46EF-8670-5B6A734C2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997840"/>
              </p:ext>
            </p:extLst>
          </p:nvPr>
        </p:nvGraphicFramePr>
        <p:xfrm>
          <a:off x="429716" y="3485224"/>
          <a:ext cx="8102724" cy="18507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1427615507"/>
                    </a:ext>
                  </a:extLst>
                </a:gridCol>
                <a:gridCol w="1694012">
                  <a:extLst>
                    <a:ext uri="{9D8B030D-6E8A-4147-A177-3AD203B41FA5}">
                      <a16:colId xmlns:a16="http://schemas.microsoft.com/office/drawing/2014/main" val="2667947747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421340438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97967983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718198018"/>
                    </a:ext>
                  </a:extLst>
                </a:gridCol>
              </a:tblGrid>
              <a:tr h="2103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Produtos contratados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Prazo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Local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dirty="0">
                          <a:effectLst/>
                        </a:rPr>
                        <a:t> Valor 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u="none" strike="noStrike" dirty="0">
                          <a:effectLst/>
                        </a:rPr>
                        <a:t> Excedente 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026018"/>
                  </a:ext>
                </a:extLst>
              </a:tr>
              <a:tr h="50918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dirty="0" err="1">
                          <a:effectLst/>
                        </a:rPr>
                        <a:t>Termonebulizador</a:t>
                      </a:r>
                      <a:r>
                        <a:rPr lang="pt-BR" sz="1200" b="1" u="none" strike="noStrike" dirty="0">
                          <a:effectLst/>
                        </a:rPr>
                        <a:t> ou </a:t>
                      </a:r>
                      <a:r>
                        <a:rPr lang="pt-BR" sz="1200" b="1" u="none" strike="noStrike" dirty="0" err="1">
                          <a:effectLst/>
                        </a:rPr>
                        <a:t>fumace</a:t>
                      </a:r>
                      <a:endParaRPr lang="pt-BR" sz="1200" b="1" u="none" strike="noStrike" dirty="0">
                        <a:effectLst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A cada 120 dias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dirty="0">
                          <a:effectLst/>
                        </a:rPr>
                        <a:t>Área comum, caixas de gordura e passagens em 510 unidades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l" fontAlgn="ctr"/>
                      <a:r>
                        <a:rPr lang="pt-BR" sz="1200" u="none" strike="noStrike" dirty="0">
                          <a:effectLst/>
                        </a:rPr>
                        <a:t>R$ 2.744,56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 ---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48598"/>
                  </a:ext>
                </a:extLst>
              </a:tr>
              <a:tr h="21701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dirty="0">
                          <a:effectLst/>
                        </a:rPr>
                        <a:t>Desratização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Mensal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dirty="0">
                          <a:effectLst/>
                        </a:rPr>
                        <a:t>Área A&amp;B, parque aquático, portaria e área administrativa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 ---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20875"/>
                  </a:ext>
                </a:extLst>
              </a:tr>
              <a:tr h="33945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 u="none" strike="noStrike" dirty="0">
                          <a:effectLst/>
                        </a:rPr>
                        <a:t>Limpeza das fossas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Limitado a 5 coletas mensais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dirty="0">
                          <a:effectLst/>
                        </a:rPr>
                        <a:t>Conforme demanda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pt-BR" sz="1200" u="none" strike="noStrike" dirty="0">
                          <a:effectLst/>
                        </a:rPr>
                        <a:t>R$ 2.600,00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R$ 520,00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295825"/>
                  </a:ext>
                </a:extLst>
              </a:tr>
              <a:tr h="169728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t-BR" sz="1200" b="1" u="none" strike="noStrike" dirty="0">
                          <a:effectLst/>
                        </a:rPr>
                        <a:t>Valor mensal: 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pt-BR" sz="1200" b="1" u="none" strike="noStrike" dirty="0">
                          <a:effectLst/>
                        </a:rPr>
                        <a:t>R$ 5.344,56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 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270391"/>
                  </a:ext>
                </a:extLst>
              </a:tr>
              <a:tr h="169728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t-BR" sz="1200" b="1" u="none" strike="noStrike" dirty="0">
                          <a:effectLst/>
                        </a:rPr>
                        <a:t>Valor Anual: 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 fontAlgn="ctr"/>
                      <a:r>
                        <a:rPr lang="pt-BR" sz="1200" b="1" u="none" strike="noStrike" dirty="0">
                          <a:effectLst/>
                        </a:rPr>
                        <a:t>R$ 64.134,72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 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61233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1000600D-6B23-40A0-8007-920786D1A26C}"/>
              </a:ext>
            </a:extLst>
          </p:cNvPr>
          <p:cNvSpPr txBox="1"/>
          <p:nvPr/>
        </p:nvSpPr>
        <p:spPr>
          <a:xfrm>
            <a:off x="251520" y="5447546"/>
            <a:ext cx="90730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Valor da Limpeza de fossa</a:t>
            </a:r>
            <a:r>
              <a:rPr lang="pt-BR" sz="2000" dirty="0"/>
              <a:t>: R$ 2.600,00 mensal ou R$ 31.200,00 anual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Valor do excedente</a:t>
            </a:r>
            <a:r>
              <a:rPr lang="pt-BR" sz="2000" dirty="0"/>
              <a:t>: R$ 520,00 por coleta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F6817C2-59CA-4520-BF2D-80455B3AF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239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 err="1">
                <a:solidFill>
                  <a:schemeClr val="tx1"/>
                </a:solidFill>
                <a:ea typeface="Batang" panose="02030600000101010101" pitchFamily="18" charset="-127"/>
              </a:rPr>
              <a:t>Inset</a:t>
            </a: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Lar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 e 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276872"/>
            <a:ext cx="8424863" cy="45426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611633" y="2348880"/>
            <a:ext cx="792080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Reunião com representante da empresa para configurar melhor as datas de coleta de esgoto: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Mudanças:</a:t>
            </a:r>
          </a:p>
          <a:p>
            <a:pPr marL="1085850" lvl="1" indent="-342900">
              <a:buFont typeface="Wingdings" panose="05000000000000000000" pitchFamily="2" charset="2"/>
              <a:buChar char="q"/>
            </a:pPr>
            <a:r>
              <a:rPr lang="pt-BR" sz="2000" dirty="0"/>
              <a:t>De: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pt-BR" dirty="0"/>
              <a:t>Contrato prevê 60 coletas anuais e acionados pelo condomínio</a:t>
            </a:r>
          </a:p>
          <a:p>
            <a:pPr marL="1085850" lvl="1" indent="-342900">
              <a:buFont typeface="Wingdings" panose="05000000000000000000" pitchFamily="2" charset="2"/>
              <a:buChar char="q"/>
            </a:pPr>
            <a:r>
              <a:rPr lang="pt-BR" sz="2000" dirty="0"/>
              <a:t>Para</a:t>
            </a:r>
            <a:r>
              <a:rPr lang="pt-BR" dirty="0"/>
              <a:t>: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pt-BR" dirty="0"/>
              <a:t>Coletas semanais, sem necessidade de acionamento (cronograma).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pt-BR" sz="1400" b="1" dirty="0"/>
              <a:t>Períodos de baixa rotatividade</a:t>
            </a:r>
            <a:r>
              <a:rPr lang="pt-BR" sz="1400" dirty="0"/>
              <a:t>: 01 coleta semanal obrigatoriamente.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pt-BR" sz="1400" b="1" dirty="0"/>
              <a:t>Períodos de alta rotatividade</a:t>
            </a:r>
            <a:r>
              <a:rPr lang="pt-BR" sz="1400" dirty="0"/>
              <a:t>: 02 coletas semanais obrigatoriamente.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pt-BR" dirty="0"/>
              <a:t>Maior controle: seguindo cronograma atualizado e maior fiscalização.</a:t>
            </a:r>
          </a:p>
          <a:p>
            <a:r>
              <a:rPr lang="pt-BR" b="1" dirty="0"/>
              <a:t>Observação</a:t>
            </a:r>
            <a:r>
              <a:rPr lang="pt-BR" dirty="0"/>
              <a:t>: deverá ser reavaliado se esse ajuste no cronograma atenderá a necessidade atual do serviço de coleta.</a:t>
            </a:r>
          </a:p>
          <a:p>
            <a:pPr lvl="2" indent="0"/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3C5D806-1898-49E6-8B43-FC84E1E1AC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00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Sr. Lindolfo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 e 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362200"/>
            <a:ext cx="8424863" cy="430716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395609" y="2492896"/>
            <a:ext cx="842486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Proposta apresentada: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b="1" dirty="0"/>
              <a:t>Fossa 01</a:t>
            </a:r>
            <a:r>
              <a:rPr lang="pt-BR" dirty="0"/>
              <a:t>: Refazer a fossa, perfurando o terreno com as dimensões de 6m x 6m x 3m. Material: manilhas e pedras </a:t>
            </a:r>
            <a:r>
              <a:rPr lang="pt-BR" dirty="0" err="1"/>
              <a:t>tapiocan</a:t>
            </a:r>
            <a:r>
              <a:rPr lang="pt-BR" dirty="0"/>
              <a:t> – R$ 17.000,00 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sz="1000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b="1" dirty="0"/>
              <a:t>Fossa 02</a:t>
            </a:r>
            <a:r>
              <a:rPr lang="pt-BR" dirty="0"/>
              <a:t>: Refazer a fossa, perfurando o terreno com as dimensões de 5m x 5m x 4m.   Material: manilhas e pedras </a:t>
            </a:r>
            <a:r>
              <a:rPr lang="pt-BR" dirty="0" err="1"/>
              <a:t>tapiocan</a:t>
            </a:r>
            <a:r>
              <a:rPr lang="pt-BR" dirty="0"/>
              <a:t> – R$ 18.400,00 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sz="1000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b="1" dirty="0"/>
              <a:t>Fossa 03</a:t>
            </a:r>
            <a:r>
              <a:rPr lang="pt-BR" dirty="0"/>
              <a:t>: Refazer a fossa, perfurando o terreno com as dimensões de 1m x 5m x 4m. Material: perfuração manual com instalação de manilhas e pedras </a:t>
            </a:r>
            <a:r>
              <a:rPr lang="pt-BR" dirty="0" err="1"/>
              <a:t>tapiocan</a:t>
            </a:r>
            <a:r>
              <a:rPr lang="pt-BR" dirty="0"/>
              <a:t> – R$ 5.000,00</a:t>
            </a:r>
          </a:p>
          <a:p>
            <a:pPr lvl="1" indent="0"/>
            <a:r>
              <a:rPr lang="pt-BR" b="1" dirty="0"/>
              <a:t>Observação</a:t>
            </a:r>
            <a:r>
              <a:rPr lang="pt-BR" dirty="0"/>
              <a:t>: A perfuração com retroescavadeira não está inclusa no orçamento apresentados.</a:t>
            </a:r>
          </a:p>
          <a:p>
            <a:pPr lvl="1" indent="0"/>
            <a:r>
              <a:rPr lang="pt-BR" sz="2000" b="1" dirty="0"/>
              <a:t>Valor: R$ 40.400,00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048089B-9E60-4DF2-8E8C-7694DDE4B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646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DCO – Engenharia de processos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 e 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362200"/>
            <a:ext cx="8424863" cy="444014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395609" y="2636912"/>
            <a:ext cx="842486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Proposta apresentada: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b="1" dirty="0"/>
              <a:t>Comodato e Manutenção em Estação de tratamento de esgoto (E.T.E)</a:t>
            </a:r>
            <a:endParaRPr lang="pt-BR" dirty="0"/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mensal por estação:  R$ 1.900,00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Necessário pelo menos 3 estações.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anual: R$ 68.400,00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Tudo por conta da DCO, inclusive responsabilidade técnica.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endParaRPr lang="pt-BR" dirty="0"/>
          </a:p>
          <a:p>
            <a:pPr lvl="1" indent="0"/>
            <a:r>
              <a:rPr lang="pt-BR" b="1" dirty="0"/>
              <a:t>Observação: </a:t>
            </a:r>
            <a:r>
              <a:rPr lang="pt-BR" dirty="0"/>
              <a:t>Trata-se de solução finalística, onde o excedente, após tratado, poderá ser descartado em lagos, riachos, etc</a:t>
            </a:r>
            <a:r>
              <a:rPr lang="pt-BR" b="1" dirty="0"/>
              <a:t>.</a:t>
            </a:r>
          </a:p>
          <a:p>
            <a:pPr lvl="1" indent="0"/>
            <a:r>
              <a:rPr lang="pt-BR" dirty="0"/>
              <a:t>Aplica-se a cada etapa que venha a ocorrer o problema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98238F3-BDD2-4F02-828D-A2A44DCC8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83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DCO – Engenharia de processos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 e 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362200"/>
            <a:ext cx="8424863" cy="444014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539625" y="2420888"/>
            <a:ext cx="842486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Proposta apresentada: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b="1" dirty="0"/>
              <a:t>Aquisição de Estação de tratamento de esgoto (E.T.E)</a:t>
            </a:r>
            <a:endParaRPr lang="pt-BR" dirty="0"/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Instalação do Sistema completo com bombas e equipamentos utilizados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do investimento: R$ 120.000,00 </a:t>
            </a:r>
            <a:r>
              <a:rPr lang="pt-BR" b="1" dirty="0"/>
              <a:t>por unidade de estação de tratamento instalada nos sumidouros.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Necessário pelo menos 3 estações.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Necessário contrato de manutenção mensal, ou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Necessário equipe especializada em manutenção e responsável técnico capacitado.</a:t>
            </a:r>
          </a:p>
          <a:p>
            <a:pPr lvl="1" indent="0"/>
            <a:r>
              <a:rPr lang="pt-BR" b="1" dirty="0"/>
              <a:t>Observação: </a:t>
            </a:r>
            <a:r>
              <a:rPr lang="pt-BR" dirty="0"/>
              <a:t>Trata-se de solução finalística, onde o excedente, após tratado, poderá ser descartado em lagos, riachos, etc</a:t>
            </a:r>
            <a:r>
              <a:rPr lang="pt-BR" b="1" dirty="0"/>
              <a:t>.</a:t>
            </a:r>
          </a:p>
          <a:p>
            <a:pPr lvl="1" indent="0"/>
            <a:r>
              <a:rPr lang="pt-BR" dirty="0"/>
              <a:t>Aplica-se a cada etapa que venha a ocorrer o problema.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111C70B-FF3A-4669-A4AB-1C9C578B5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45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Automatiza Sistemas e manutenções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 e 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362200"/>
            <a:ext cx="8424863" cy="444014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467544" y="2564904"/>
            <a:ext cx="8064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Proposta apresentada: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b="1" dirty="0"/>
              <a:t>Comodato e Manutenção em de tratamento</a:t>
            </a:r>
            <a:endParaRPr lang="pt-BR" dirty="0"/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mensal por estação:  R$ 1.270,00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Necessário pelo menos 3 estações.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Tudo por conta empresa, inclusive responsabilidade técnica.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anual: R$ 45.720,00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endParaRPr lang="pt-BR" dirty="0"/>
          </a:p>
          <a:p>
            <a:pPr lvl="1" indent="0"/>
            <a:r>
              <a:rPr lang="pt-BR" b="1" dirty="0"/>
              <a:t>Observação: </a:t>
            </a:r>
            <a:r>
              <a:rPr lang="pt-BR" dirty="0"/>
              <a:t>Trata-se de solução finalística, onde o excedente, após tratado, poderá ser descartado em lago, riachos, etc</a:t>
            </a:r>
            <a:r>
              <a:rPr lang="pt-BR" b="1" dirty="0"/>
              <a:t>.</a:t>
            </a:r>
          </a:p>
          <a:p>
            <a:pPr lvl="1" indent="0"/>
            <a:r>
              <a:rPr lang="pt-BR" dirty="0"/>
              <a:t>Aplica-se a cada etapa que venha a ocorrer o problema</a:t>
            </a:r>
          </a:p>
          <a:p>
            <a:pPr lvl="2" indent="0"/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A7A4C60-373B-4C1C-88B4-F872FB41A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533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Sr. Danillo Souza Santos – Engenheiro Civil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 e 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603410"/>
            <a:ext cx="8424863" cy="4198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35496" y="2420888"/>
            <a:ext cx="763284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/>
            <a:endParaRPr lang="pt-BR" b="1" dirty="0"/>
          </a:p>
          <a:p>
            <a:pPr lvl="1" indent="0"/>
            <a:r>
              <a:rPr lang="pt-BR" b="1" dirty="0"/>
              <a:t>1) Proposta de execução de construção de uma fossa Séptica com Sumidouro como complementar ao lado das já existentes: 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Fossa no Pitangueiras atrás da portaria de entrada: R$ 4.372,10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Fossas sumidouro e 01 Fossa séptica no Pitangueiras ao lado da APP: R$ 10.930,24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Fossas sumidouro e 01 Fossa séptica próximo ao Pitangueira 25: R$ 4.372,10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Fossas sumidouro e 01 Fossa séptica próximo ao Gardênia 24: R$ 4.372,10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sz="1800" b="1" dirty="0"/>
              <a:t>TOTAL: R$ 24.046,52</a:t>
            </a:r>
          </a:p>
          <a:p>
            <a:pPr lvl="1" indent="0"/>
            <a:r>
              <a:rPr lang="pt-BR" b="1" dirty="0"/>
              <a:t>Observação: Trata-se de ampliação das fossas existentes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7123AB0-266F-4F15-9464-F820A7EB1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96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Sr. Danillo Souza Santos – Engenheiro Civil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 e 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362200"/>
            <a:ext cx="8424863" cy="444014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4944" y="2492896"/>
            <a:ext cx="859950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/>
            <a:r>
              <a:rPr lang="pt-BR" b="1" dirty="0"/>
              <a:t>2) Proposta de execução de fossa individualizada do item 1 </a:t>
            </a:r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nas quadras criticas</a:t>
            </a:r>
            <a:r>
              <a:rPr lang="pt-BR" b="1" u="sng" dirty="0"/>
              <a:t> </a:t>
            </a:r>
            <a:r>
              <a:rPr lang="pt-BR" b="1" dirty="0"/>
              <a:t>e construção de fossa complementar onde não apresenta saturação conforme vistoria realizada.</a:t>
            </a:r>
            <a:endParaRPr lang="pt-BR" sz="900" b="1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dirty="0"/>
              <a:t>Unidades Remanescentes não atendidas pela proposta 01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unitário: R$ 2.186,05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total: R$ 2.186,05 x quantidade de unidades afetadas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dirty="0"/>
              <a:t>Podendo ser executadas individualmente – média: 20 fossas mensais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unitário: R$ 2.186,05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total mensal: R$ 43.721,00 (20 unidades)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dirty="0"/>
              <a:t>Deverá ser acrescido o valor de investimento do item 01: R$ 20.046,52</a:t>
            </a:r>
          </a:p>
          <a:p>
            <a:pPr lvl="1" indent="0"/>
            <a:r>
              <a:rPr lang="pt-BR" b="1" dirty="0"/>
              <a:t>Observação: Trata-se de ampliação das fossas existentes listada no item 01 e a construção de fossas individuais em cada unidade 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endParaRPr lang="pt-BR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9B7D1D4-906C-46F6-AEF8-867A46B9F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84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Sr. Danillo Souza Santos – Engenheiro Civil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 e 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274146"/>
            <a:ext cx="8424863" cy="452820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238526" y="2420938"/>
            <a:ext cx="81498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/>
            <a:r>
              <a:rPr lang="pt-BR" b="1" dirty="0"/>
              <a:t>3) Proposta de individualização sanitária global do condomínio, confeccionando 01 fossa por unidade</a:t>
            </a:r>
            <a:endParaRPr lang="pt-BR" sz="900" b="1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dirty="0"/>
              <a:t>Construção de 01 fossa por unidades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unitário: R$ 2.186,05</a:t>
            </a:r>
          </a:p>
          <a:p>
            <a:pPr marL="1428750" lvl="2" indent="-285750">
              <a:buFont typeface="Wingdings" panose="05000000000000000000" pitchFamily="2" charset="2"/>
              <a:buChar char="ü"/>
            </a:pPr>
            <a:r>
              <a:rPr lang="pt-BR" dirty="0"/>
              <a:t>Valor total mensal: R$ 43.720,95 (20 unidades)</a:t>
            </a:r>
          </a:p>
          <a:p>
            <a:pPr marL="1428750" lvl="2" indent="-285750">
              <a:buFont typeface="Wingdings" panose="05000000000000000000" pitchFamily="2" charset="2"/>
              <a:buChar char="ü"/>
            </a:pPr>
            <a:r>
              <a:rPr lang="pt-BR" dirty="0"/>
              <a:t>Valor total : R$ 1.200.141,45 (549 unidades) + R$ 24.186,630 (item 1)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dirty="0"/>
              <a:t>Podendo ser executadas individualmente – média: 20 fossas mensais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unitário: R$ 2.186,05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total mensal: R$ 43.721,00 (20 unidades)</a:t>
            </a:r>
          </a:p>
          <a:p>
            <a:pPr lvl="1" indent="0"/>
            <a:r>
              <a:rPr lang="pt-BR" b="1" dirty="0"/>
              <a:t>Observação: Trata-se da construção de fossas individuais em cada unidade, mantendo as atuais fossas.  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4BB2AC7-6B63-45CA-855A-E1E110D81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94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i="0" dirty="0">
                <a:solidFill>
                  <a:schemeClr val="tx1"/>
                </a:solidFill>
                <a:ea typeface="Batang" panose="02030600000101010101" pitchFamily="18" charset="-127"/>
              </a:rPr>
              <a:t> </a:t>
            </a: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Assuntos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226856" y="1976477"/>
            <a:ext cx="8568631" cy="446449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81217" y="2332156"/>
            <a:ext cx="8059907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r>
              <a:rPr lang="pt-BR" altLang="pt-BR" sz="2800" b="1" dirty="0">
                <a:ea typeface="Batang" panose="02030600000101010101" pitchFamily="18" charset="-127"/>
              </a:rPr>
              <a:t> Situação atual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r>
              <a:rPr lang="pt-BR" altLang="pt-BR" sz="2800" b="1" dirty="0">
                <a:ea typeface="Batang" panose="02030600000101010101" pitchFamily="18" charset="-127"/>
              </a:rPr>
              <a:t> Mapeamento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r>
              <a:rPr lang="pt-BR" altLang="pt-BR" sz="2800" b="1" dirty="0">
                <a:ea typeface="Batang" panose="02030600000101010101" pitchFamily="18" charset="-127"/>
              </a:rPr>
              <a:t> Apresentação dos Fornecedores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r>
              <a:rPr lang="pt-BR" altLang="pt-BR" sz="2800" b="1" dirty="0">
                <a:ea typeface="Batang" panose="02030600000101010101" pitchFamily="18" charset="-127"/>
              </a:rPr>
              <a:t> Propostas orçamentárias dos fornecedores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r>
              <a:rPr lang="pt-BR" altLang="pt-BR" sz="2800" b="1" dirty="0">
                <a:ea typeface="Batang" panose="02030600000101010101" pitchFamily="18" charset="-127"/>
              </a:rPr>
              <a:t> Ações a serem realizadas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984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Sr. Danillo Souza Santos – Engenheiro Civil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 e 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362200"/>
            <a:ext cx="8424863" cy="444014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152752" y="2542127"/>
            <a:ext cx="8307679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/>
            <a:r>
              <a:rPr lang="pt-BR" b="1" dirty="0"/>
              <a:t>4) Proposta  individualização sanitária global do condomínio com aquisição de biodigestor</a:t>
            </a:r>
            <a:endParaRPr lang="pt-BR" sz="900" b="1" dirty="0"/>
          </a:p>
          <a:p>
            <a:pPr marL="1428750" lvl="2" indent="-285750">
              <a:buFont typeface="Wingdings" panose="05000000000000000000" pitchFamily="2" charset="2"/>
              <a:buChar char="ü"/>
            </a:pPr>
            <a:r>
              <a:rPr lang="pt-BR" dirty="0"/>
              <a:t>Biodigestor 700L: R$ 1.420,00 (por unidade)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Caixa de secagem do lodo: R$ 600,00 (por unidade)</a:t>
            </a:r>
          </a:p>
          <a:p>
            <a:pPr marL="1428750" lvl="2" indent="-285750">
              <a:buFont typeface="Wingdings" panose="05000000000000000000" pitchFamily="2" charset="2"/>
              <a:buChar char="ü"/>
            </a:pPr>
            <a:r>
              <a:rPr lang="pt-BR" dirty="0"/>
              <a:t>Sumidouro: R$ 800,00 (por unidade)</a:t>
            </a:r>
          </a:p>
          <a:p>
            <a:pPr marL="1428750" lvl="2" indent="-285750">
              <a:buFont typeface="Wingdings" panose="05000000000000000000" pitchFamily="2" charset="2"/>
              <a:buChar char="ü"/>
            </a:pPr>
            <a:r>
              <a:rPr lang="pt-BR" dirty="0"/>
              <a:t>Peças, matérias e mão de obra: R$ 1.050,00 (por unidade)</a:t>
            </a:r>
          </a:p>
          <a:p>
            <a:pPr marL="1428750" lvl="2" indent="-285750">
              <a:buFont typeface="Wingdings" panose="05000000000000000000" pitchFamily="2" charset="2"/>
              <a:buChar char="ü"/>
            </a:pPr>
            <a:r>
              <a:rPr lang="pt-BR" dirty="0"/>
              <a:t>Total: R$ 3.870,00 (valor individual ou por unidade)</a:t>
            </a:r>
          </a:p>
          <a:p>
            <a:pPr lvl="2" indent="0"/>
            <a:endParaRPr lang="pt-BR" sz="1050" dirty="0"/>
          </a:p>
          <a:p>
            <a:pPr lvl="1" indent="0"/>
            <a:r>
              <a:rPr lang="pt-BR" b="1" dirty="0"/>
              <a:t>Observação: Trata-se da construção de fossas individuais em cada unidade com biodigestor, mantendo as atuais fossas.</a:t>
            </a:r>
          </a:p>
          <a:p>
            <a:pPr lvl="1" indent="0" algn="ctr"/>
            <a:r>
              <a:rPr lang="pt-BR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manutenção do biodigestor é de responsabilidade do proprietário da unidade.</a:t>
            </a:r>
          </a:p>
          <a:p>
            <a:pPr lvl="1" indent="0"/>
            <a:endParaRPr lang="pt-BR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6F239A0-91EF-41F1-8717-8822F3F7D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68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À Definir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Ações a serem realizadas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362200"/>
            <a:ext cx="8424863" cy="444014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-126555" y="2578100"/>
            <a:ext cx="84969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5850" lvl="1" indent="-342900">
              <a:buFont typeface="+mj-lt"/>
              <a:buAutoNum type="arabicParenR"/>
            </a:pPr>
            <a:r>
              <a:rPr lang="pt-BR" sz="1800" b="1" dirty="0"/>
              <a:t>Entrega das propostas e planilha financeira para a Administração</a:t>
            </a:r>
          </a:p>
          <a:p>
            <a:pPr marL="1428750" lvl="2" indent="-285750">
              <a:buFont typeface="Wingdings" panose="05000000000000000000" pitchFamily="2" charset="2"/>
              <a:buChar char="ü"/>
            </a:pPr>
            <a:r>
              <a:rPr lang="pt-BR" sz="1800" b="1" dirty="0"/>
              <a:t>Realizado</a:t>
            </a:r>
          </a:p>
          <a:p>
            <a:pPr marL="1085850" lvl="1" indent="-342900">
              <a:buFont typeface="+mj-lt"/>
              <a:buAutoNum type="arabicParenR"/>
            </a:pPr>
            <a:r>
              <a:rPr lang="pt-BR" sz="1800" b="1" dirty="0"/>
              <a:t>Entendimento pelos membros da administração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sz="1800" b="1" dirty="0"/>
              <a:t>Em andamento pelo conselho fiscal</a:t>
            </a:r>
          </a:p>
          <a:p>
            <a:pPr marL="1085850" lvl="1" indent="-342900">
              <a:buFont typeface="+mj-lt"/>
              <a:buAutoNum type="arabicParenR"/>
            </a:pPr>
            <a:r>
              <a:rPr lang="pt-BR" sz="1800" b="1" dirty="0"/>
              <a:t>Agenda para convocação de Assembleia Geral Extraordinária</a:t>
            </a:r>
          </a:p>
          <a:p>
            <a:pPr marL="1485900" lvl="2" indent="-285750">
              <a:buFont typeface="Wingdings" panose="05000000000000000000" pitchFamily="2" charset="2"/>
              <a:buChar char="ü"/>
            </a:pPr>
            <a:r>
              <a:rPr lang="pt-BR" sz="1800" dirty="0"/>
              <a:t>Apresentação das propostas ao condôminos</a:t>
            </a:r>
          </a:p>
          <a:p>
            <a:pPr marL="1485900" lvl="2" indent="-285750">
              <a:buFont typeface="Wingdings" panose="05000000000000000000" pitchFamily="2" charset="2"/>
              <a:buChar char="ü"/>
            </a:pPr>
            <a:r>
              <a:rPr lang="pt-BR" sz="1800" dirty="0"/>
              <a:t>Definição de ações a serem realizadas:</a:t>
            </a:r>
          </a:p>
          <a:p>
            <a:pPr marL="1943100" lvl="3" indent="-285750">
              <a:buFont typeface="Wingdings" panose="05000000000000000000" pitchFamily="2" charset="2"/>
              <a:buChar char="q"/>
            </a:pPr>
            <a:r>
              <a:rPr lang="pt-BR" sz="1800" dirty="0"/>
              <a:t>Se adquire solução e qual solução;</a:t>
            </a:r>
          </a:p>
          <a:p>
            <a:pPr marL="1943100" lvl="3" indent="-285750">
              <a:buFont typeface="Wingdings" panose="05000000000000000000" pitchFamily="2" charset="2"/>
              <a:buChar char="q"/>
            </a:pPr>
            <a:r>
              <a:rPr lang="pt-BR" sz="1800" dirty="0"/>
              <a:t>Se contrata fornecedor;</a:t>
            </a:r>
          </a:p>
          <a:p>
            <a:pPr marL="1943100" lvl="3" indent="-285750">
              <a:buFont typeface="Wingdings" panose="05000000000000000000" pitchFamily="2" charset="2"/>
              <a:buChar char="q"/>
            </a:pPr>
            <a:r>
              <a:rPr lang="pt-BR" sz="1800" dirty="0"/>
              <a:t>Aguarda outras soluções;</a:t>
            </a:r>
          </a:p>
          <a:p>
            <a:pPr lvl="2" indent="0"/>
            <a:endParaRPr lang="pt-BR" sz="1800" dirty="0"/>
          </a:p>
          <a:p>
            <a:pPr lvl="1" indent="0"/>
            <a:endParaRPr lang="pt-BR" sz="1800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sz="18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F96636D-6DA7-475E-BABB-F78B2831C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62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1196752"/>
            <a:ext cx="8424863" cy="560559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1194177" y="3068960"/>
            <a:ext cx="6370451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/>
            <a:r>
              <a:rPr lang="pt-BR" sz="8000" b="1" dirty="0"/>
              <a:t>Obrigado!</a:t>
            </a:r>
          </a:p>
          <a:p>
            <a:pPr lvl="1" indent="0" algn="ctr"/>
            <a:endParaRPr lang="pt-BR" sz="1800" b="1" dirty="0"/>
          </a:p>
          <a:p>
            <a:pPr lvl="1" indent="0" algn="ctr">
              <a:spcBef>
                <a:spcPts val="0"/>
              </a:spcBef>
            </a:pPr>
            <a:r>
              <a:rPr lang="pt-BR" sz="1800" b="1"/>
              <a:t>Rogério </a:t>
            </a:r>
            <a:r>
              <a:rPr lang="pt-BR" sz="1800" b="1" dirty="0"/>
              <a:t>Wilson </a:t>
            </a:r>
            <a:r>
              <a:rPr lang="pt-BR" sz="1800" b="1" dirty="0" err="1"/>
              <a:t>Lélis</a:t>
            </a:r>
            <a:r>
              <a:rPr lang="pt-BR" sz="1800" b="1" dirty="0"/>
              <a:t> Caixeta </a:t>
            </a:r>
          </a:p>
          <a:p>
            <a:pPr lvl="1" indent="0" algn="ctr">
              <a:spcBef>
                <a:spcPts val="0"/>
              </a:spcBef>
            </a:pPr>
            <a:r>
              <a:rPr lang="pt-BR" sz="1200" b="1" dirty="0"/>
              <a:t>Responsável pelo levantamento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5194EAE-ACC3-4E7D-89F6-7BC424B2F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827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AutoNum type="arabicPeriod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Cenário atual</a:t>
            </a:r>
            <a:endParaRPr lang="pt-BR" altLang="pt-BR" sz="2000" dirty="0">
              <a:solidFill>
                <a:srgbClr val="0033CC"/>
              </a:solidFill>
              <a:ea typeface="Batang" panose="02030600000101010101" pitchFamily="18" charset="-127"/>
            </a:endParaRP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Situação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395288" y="2349500"/>
            <a:ext cx="8424863" cy="403182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42046" y="2979697"/>
            <a:ext cx="80599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Reclamação constante de moradores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Derrame do excedente de fossa em diversos pontos do condomínio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Odores, mal cheiro, Insetos...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Há necessidade de obras definitivas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7502676-8036-4534-B19A-5DAAC0F8E9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20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+mj-lt"/>
              <a:buAutoNum type="arabicPeriod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Quantidade de fossas e sua localização</a:t>
            </a:r>
            <a:endParaRPr lang="pt-BR" altLang="pt-BR" sz="2000" dirty="0">
              <a:solidFill>
                <a:srgbClr val="0033CC"/>
              </a:solidFill>
              <a:ea typeface="Batang" panose="02030600000101010101" pitchFamily="18" charset="-127"/>
            </a:endParaRP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Mapeamento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417718"/>
            <a:ext cx="8424863" cy="42484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38AC86AF-7272-47A0-88BD-1662BAA23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186431"/>
              </p:ext>
            </p:extLst>
          </p:nvPr>
        </p:nvGraphicFramePr>
        <p:xfrm>
          <a:off x="755576" y="3212976"/>
          <a:ext cx="7531881" cy="21286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61387211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3600377559"/>
                    </a:ext>
                  </a:extLst>
                </a:gridCol>
                <a:gridCol w="2779353">
                  <a:extLst>
                    <a:ext uri="{9D8B030D-6E8A-4147-A177-3AD203B41FA5}">
                      <a16:colId xmlns:a16="http://schemas.microsoft.com/office/drawing/2014/main" val="4234086637"/>
                    </a:ext>
                  </a:extLst>
                </a:gridCol>
              </a:tblGrid>
              <a:tr h="46273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Sequencial</a:t>
                      </a:r>
                    </a:p>
                  </a:txBody>
                  <a:tcPr marL="44450" marR="4445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Localização</a:t>
                      </a:r>
                    </a:p>
                  </a:txBody>
                  <a:tcPr marL="44450" marR="4445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Etapa</a:t>
                      </a:r>
                    </a:p>
                  </a:txBody>
                  <a:tcPr marL="44450" marR="4445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924945"/>
                  </a:ext>
                </a:extLst>
              </a:tr>
              <a:tr h="27764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Portaria e campo de futebol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--- 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731084"/>
                  </a:ext>
                </a:extLst>
              </a:tr>
              <a:tr h="27764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Ao lado da casa 79 – (02 formas)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Pitangueiras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120377"/>
                  </a:ext>
                </a:extLst>
              </a:tr>
              <a:tr h="27764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Ao lado da casa 65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Pitangueiras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181035"/>
                  </a:ext>
                </a:extLst>
              </a:tr>
              <a:tr h="27764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Ao fundo da casa 25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Pitangueiras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238391"/>
                  </a:ext>
                </a:extLst>
              </a:tr>
              <a:tr h="27764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Ao lado da casa 01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Pitangueiras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034091"/>
                  </a:ext>
                </a:extLst>
              </a:tr>
              <a:tr h="27764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Ao lado da casa 90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Pitangueiras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433372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93C7837-0637-41BC-8786-089987BD7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330840"/>
              </p:ext>
            </p:extLst>
          </p:nvPr>
        </p:nvGraphicFramePr>
        <p:xfrm>
          <a:off x="763454" y="5341580"/>
          <a:ext cx="7531881" cy="10397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2282">
                  <a:extLst>
                    <a:ext uri="{9D8B030D-6E8A-4147-A177-3AD203B41FA5}">
                      <a16:colId xmlns:a16="http://schemas.microsoft.com/office/drawing/2014/main" val="1045390873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760316893"/>
                    </a:ext>
                  </a:extLst>
                </a:gridCol>
                <a:gridCol w="2787231">
                  <a:extLst>
                    <a:ext uri="{9D8B030D-6E8A-4147-A177-3AD203B41FA5}">
                      <a16:colId xmlns:a16="http://schemas.microsoft.com/office/drawing/2014/main" val="4279567862"/>
                    </a:ext>
                  </a:extLst>
                </a:gridCol>
              </a:tblGrid>
              <a:tr h="25993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Ao lado da casa 80 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Pitangueiras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745872"/>
                  </a:ext>
                </a:extLst>
              </a:tr>
              <a:tr h="25993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Ao lado da casa 06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Orquídeas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411304"/>
                  </a:ext>
                </a:extLst>
              </a:tr>
              <a:tr h="25993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Ao lado da casa 34 e do bosque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Orquídeas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942841"/>
                  </a:ext>
                </a:extLst>
              </a:tr>
              <a:tr h="25993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Ao lado da casa 27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Orquídeas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779668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BAE8B248-A23B-44A2-9BEB-A008498431D8}"/>
              </a:ext>
            </a:extLst>
          </p:cNvPr>
          <p:cNvSpPr txBox="1"/>
          <p:nvPr/>
        </p:nvSpPr>
        <p:spPr>
          <a:xfrm>
            <a:off x="329240" y="2706305"/>
            <a:ext cx="84912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200" dirty="0"/>
              <a:t>Existem atualmente, 36 fossas, conforme mapeamento abaixo: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2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14ED1BF-18FB-4089-A525-F783CFDC7C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31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+mj-lt"/>
              <a:buAutoNum type="arabicPeriod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Mapa da quantidade de fossas e sua localização</a:t>
            </a:r>
            <a:endParaRPr lang="pt-BR" altLang="pt-BR" sz="2000" dirty="0">
              <a:solidFill>
                <a:srgbClr val="0033CC"/>
              </a:solidFill>
              <a:ea typeface="Batang" panose="02030600000101010101" pitchFamily="18" charset="-127"/>
            </a:endParaRP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Mapeamento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417718"/>
            <a:ext cx="8424863" cy="42484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F9B461AD-4B21-4018-8131-1C99C06B4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611061"/>
              </p:ext>
            </p:extLst>
          </p:nvPr>
        </p:nvGraphicFramePr>
        <p:xfrm>
          <a:off x="899592" y="2574881"/>
          <a:ext cx="6840760" cy="3950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2850">
                  <a:extLst>
                    <a:ext uri="{9D8B030D-6E8A-4147-A177-3AD203B41FA5}">
                      <a16:colId xmlns:a16="http://schemas.microsoft.com/office/drawing/2014/main" val="2659085265"/>
                    </a:ext>
                  </a:extLst>
                </a:gridCol>
                <a:gridCol w="3749690">
                  <a:extLst>
                    <a:ext uri="{9D8B030D-6E8A-4147-A177-3AD203B41FA5}">
                      <a16:colId xmlns:a16="http://schemas.microsoft.com/office/drawing/2014/main" val="1262662399"/>
                    </a:ext>
                  </a:extLst>
                </a:gridCol>
                <a:gridCol w="1988220">
                  <a:extLst>
                    <a:ext uri="{9D8B030D-6E8A-4147-A177-3AD203B41FA5}">
                      <a16:colId xmlns:a16="http://schemas.microsoft.com/office/drawing/2014/main" val="417201946"/>
                    </a:ext>
                  </a:extLst>
                </a:gridCol>
              </a:tblGrid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Ao lado da casa 64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Orquídeas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860927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 lado da casa 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65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Orquídeas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01186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área comum, próximo a casa 99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Orquídeas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862724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Próximo a casa 17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Jacarandás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021199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Próximo a casa 35 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Jacarandás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256711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área verde, próximo a casa 53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Jacarandás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93039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área comum, próximo a casa 07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Bougainville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129559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 fundo da casa 16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pt-B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</a:rPr>
                        <a:t>Bougainville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865735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divisa, próximo as casa 31 e 28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pt-B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</a:rPr>
                        <a:t>Bougainville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113199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divisa, próximo a casa 40 e 43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pt-B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</a:rPr>
                        <a:t>Bougainville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939809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divisa, próximo a casa 59 e 48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pt-B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</a:rPr>
                        <a:t>Bougainville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258199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 fundo da casa 75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pt-B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</a:rPr>
                        <a:t>Bougainville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97110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divisa de lotes, próximo a casa 91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pt-B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</a:rPr>
                        <a:t>Bougainville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814320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 divisa de lotes, próximo a casa 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106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pt-B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</a:rPr>
                        <a:t>Bougainville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465888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Próximo a padaria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pt-B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</a:rPr>
                        <a:t>Bougainville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727023"/>
                  </a:ext>
                </a:extLst>
              </a:tr>
            </a:tbl>
          </a:graphicData>
        </a:graphic>
      </p:graphicFrame>
      <p:pic>
        <p:nvPicPr>
          <p:cNvPr id="9" name="Imagem 8">
            <a:extLst>
              <a:ext uri="{FF2B5EF4-FFF2-40B4-BE49-F238E27FC236}">
                <a16:creationId xmlns:a16="http://schemas.microsoft.com/office/drawing/2014/main" id="{72057872-3874-40F8-8E3E-66DD8E3063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440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+mj-lt"/>
              <a:buAutoNum type="arabicPeriod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Mapa da quantidade de fossas e sua localização</a:t>
            </a:r>
            <a:endParaRPr lang="pt-BR" altLang="pt-BR" sz="2000" dirty="0">
              <a:solidFill>
                <a:srgbClr val="0033CC"/>
              </a:solidFill>
              <a:ea typeface="Batang" panose="02030600000101010101" pitchFamily="18" charset="-127"/>
            </a:endParaRP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Mapeamento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417718"/>
            <a:ext cx="8424863" cy="42484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458BBE4-28DF-4AF5-A168-8CDABCA35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563234"/>
              </p:ext>
            </p:extLst>
          </p:nvPr>
        </p:nvGraphicFramePr>
        <p:xfrm>
          <a:off x="863096" y="2655766"/>
          <a:ext cx="7344814" cy="35184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7144">
                  <a:extLst>
                    <a:ext uri="{9D8B030D-6E8A-4147-A177-3AD203B41FA5}">
                      <a16:colId xmlns:a16="http://schemas.microsoft.com/office/drawing/2014/main" val="731825077"/>
                    </a:ext>
                  </a:extLst>
                </a:gridCol>
                <a:gridCol w="3989439">
                  <a:extLst>
                    <a:ext uri="{9D8B030D-6E8A-4147-A177-3AD203B41FA5}">
                      <a16:colId xmlns:a16="http://schemas.microsoft.com/office/drawing/2014/main" val="949102111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70967791"/>
                    </a:ext>
                  </a:extLst>
                </a:gridCol>
              </a:tblGrid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Ao fundo da casa 23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Azaleia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70805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divisa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Azaleia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17955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divisa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Azaleia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604168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 quintal da casa 56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Azaleia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657632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divisa do Azaleias com Jacarandás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Jacarandás/Azaleia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917324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 bosque Jacarandás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Jacarandás</a:t>
                      </a: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38952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área comum ao lado do lote 04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Gardênia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625789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Ao dado do lote 15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Gardênia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322790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área comum, próximo ao lote 42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Gardênia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392609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área comum, próximo ao lote 43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Gardênia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821049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área comum, próximo ao lote 72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Gardênia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890936"/>
                  </a:ext>
                </a:extLst>
              </a:tr>
            </a:tbl>
          </a:graphicData>
        </a:graphic>
      </p:graphicFrame>
      <p:pic>
        <p:nvPicPr>
          <p:cNvPr id="9" name="Imagem 8">
            <a:extLst>
              <a:ext uri="{FF2B5EF4-FFF2-40B4-BE49-F238E27FC236}">
                <a16:creationId xmlns:a16="http://schemas.microsoft.com/office/drawing/2014/main" id="{885E6D63-6497-4204-95AB-E155E313F2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5466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+mj-lt"/>
              <a:buAutoNum type="arabicPeriod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Mapa da quantidade de fossas e sua localização</a:t>
            </a:r>
            <a:endParaRPr lang="pt-BR" altLang="pt-BR" sz="2000" dirty="0">
              <a:solidFill>
                <a:srgbClr val="0033CC"/>
              </a:solidFill>
              <a:ea typeface="Batang" panose="02030600000101010101" pitchFamily="18" charset="-127"/>
            </a:endParaRP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Mapeamento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348880"/>
            <a:ext cx="8424863" cy="42484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0BC2CF-D6A9-4746-8762-0BA29FD8B56B}"/>
              </a:ext>
            </a:extLst>
          </p:cNvPr>
          <p:cNvSpPr txBox="1"/>
          <p:nvPr/>
        </p:nvSpPr>
        <p:spPr>
          <a:xfrm>
            <a:off x="506353" y="2564904"/>
            <a:ext cx="8314119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b="1" dirty="0"/>
              <a:t>Totais:</a:t>
            </a:r>
          </a:p>
          <a:p>
            <a:pPr marL="1085850" lvl="1" indent="-342900">
              <a:buFont typeface="Wingdings" panose="05000000000000000000" pitchFamily="2" charset="2"/>
              <a:buChar char="ü"/>
            </a:pPr>
            <a:r>
              <a:rPr lang="pt-BR" sz="2000" dirty="0"/>
              <a:t>Etapa Azaleia: 04 fossas;</a:t>
            </a:r>
          </a:p>
          <a:p>
            <a:pPr marL="1085850" lvl="1" indent="-342900">
              <a:buFont typeface="Wingdings" panose="05000000000000000000" pitchFamily="2" charset="2"/>
              <a:buChar char="ü"/>
            </a:pPr>
            <a:r>
              <a:rPr lang="pt-BR" sz="2000" dirty="0"/>
              <a:t>Etapa Bougainville: 09 fossas;</a:t>
            </a:r>
          </a:p>
          <a:p>
            <a:pPr marL="1085850" lvl="1" indent="-342900">
              <a:buFont typeface="Wingdings" panose="05000000000000000000" pitchFamily="2" charset="2"/>
              <a:buChar char="ü"/>
            </a:pPr>
            <a:r>
              <a:rPr lang="pt-BR" sz="2000" dirty="0"/>
              <a:t>Etapa Gardênia: 05 fossas;</a:t>
            </a:r>
          </a:p>
          <a:p>
            <a:pPr marL="1085850" lvl="1" indent="-342900">
              <a:buFont typeface="Wingdings" panose="05000000000000000000" pitchFamily="2" charset="2"/>
              <a:buChar char="ü"/>
            </a:pPr>
            <a:r>
              <a:rPr lang="pt-BR" sz="2000" dirty="0"/>
              <a:t>Etapa Jacarandás: 05 fossas;</a:t>
            </a:r>
          </a:p>
          <a:p>
            <a:pPr marL="1085850" lvl="1" indent="-342900">
              <a:buFont typeface="Wingdings" panose="05000000000000000000" pitchFamily="2" charset="2"/>
              <a:buChar char="ü"/>
            </a:pPr>
            <a:r>
              <a:rPr lang="pt-BR" sz="2000" dirty="0"/>
              <a:t>Etapa Orquídeas: 06 fossas;</a:t>
            </a:r>
          </a:p>
          <a:p>
            <a:pPr marL="1085850" lvl="1" indent="-342900">
              <a:buFont typeface="Wingdings" panose="05000000000000000000" pitchFamily="2" charset="2"/>
              <a:buChar char="ü"/>
            </a:pPr>
            <a:r>
              <a:rPr lang="pt-BR" sz="2000" dirty="0"/>
              <a:t>Etapa Pitangueiras: 06 fossas;</a:t>
            </a:r>
          </a:p>
          <a:p>
            <a:pPr marL="1085850" lvl="1" indent="-342900">
              <a:buFont typeface="Wingdings" panose="05000000000000000000" pitchFamily="2" charset="2"/>
              <a:buChar char="ü"/>
            </a:pPr>
            <a:r>
              <a:rPr lang="pt-BR" sz="2000" dirty="0"/>
              <a:t>Portaria/Campo de futebol: 01 fossa.</a:t>
            </a:r>
          </a:p>
          <a:p>
            <a:endParaRPr lang="pt-BR" dirty="0"/>
          </a:p>
          <a:p>
            <a:pPr lvl="1" indent="0"/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F370B49-840C-4A1E-8D0E-A263B47E8D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402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+mj-lt"/>
              <a:buAutoNum type="arabicPeriod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Problemas identificados</a:t>
            </a:r>
            <a:endParaRPr lang="pt-BR" altLang="pt-BR" sz="2000" dirty="0">
              <a:solidFill>
                <a:srgbClr val="0033CC"/>
              </a:solidFill>
              <a:ea typeface="Batang" panose="02030600000101010101" pitchFamily="18" charset="-127"/>
            </a:endParaRP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Mapeamento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420938"/>
            <a:ext cx="8424863" cy="42484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400525" y="2636912"/>
            <a:ext cx="831411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Foram identificada diversas fossas em estado de </a:t>
            </a:r>
            <a:r>
              <a:rPr lang="pt-BR" sz="2000" b="1" dirty="0"/>
              <a:t>saturação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Foram identificadas ligações da drenagem de águas pluviais para a rede de esgoto, </a:t>
            </a:r>
            <a:r>
              <a:rPr lang="pt-BR" sz="2000" b="1" dirty="0"/>
              <a:t>sobrecarregando o sistema</a:t>
            </a:r>
            <a:r>
              <a:rPr lang="pt-BR" sz="2000" dirty="0"/>
              <a:t>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b="1" dirty="0"/>
              <a:t>A rede de esgoto não possui estrutura</a:t>
            </a:r>
            <a:r>
              <a:rPr lang="pt-BR" dirty="0"/>
              <a:t> para receber o volume das águas de chuva e, com a sobrecarga, o material coletado não tem por onde sair, </a:t>
            </a:r>
            <a:r>
              <a:rPr lang="pt-BR" b="1" dirty="0"/>
              <a:t>retornando para as residências ou rompendo a rede</a:t>
            </a:r>
            <a:r>
              <a:rPr lang="pt-B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Foi verificado que o terreno (próximo ao riacho) da etapa Gardênia já </a:t>
            </a:r>
            <a:r>
              <a:rPr lang="pt-BR" sz="2000" b="1" dirty="0"/>
              <a:t>atingiu a sua capacidade de drenagem</a:t>
            </a:r>
            <a:r>
              <a:rPr lang="pt-BR" sz="2000" dirty="0"/>
              <a:t>, estando assim também </a:t>
            </a:r>
            <a:r>
              <a:rPr lang="pt-BR" sz="2000" b="1" dirty="0"/>
              <a:t>saturado</a:t>
            </a:r>
            <a:r>
              <a:rPr lang="pt-BR" sz="2000" dirty="0"/>
              <a:t> em razão da quantidade de chuvas, </a:t>
            </a:r>
            <a:r>
              <a:rPr lang="pt-BR" sz="2000" b="1" dirty="0"/>
              <a:t>não conseguindo </a:t>
            </a:r>
            <a:r>
              <a:rPr lang="pt-BR" sz="2000" dirty="0"/>
              <a:t>absorver e filtrar a água que, em teoria, deveria fluir nos sumidouros.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lvl="1" indent="0"/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B021F68-81AF-4B48-B36E-B9CB07CF1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+mj-lt"/>
              <a:buAutoNum type="arabicPeriod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Problemas identificados</a:t>
            </a:r>
            <a:endParaRPr lang="pt-BR" altLang="pt-BR" sz="2000" dirty="0">
              <a:solidFill>
                <a:srgbClr val="0033CC"/>
              </a:solidFill>
              <a:ea typeface="Batang" panose="02030600000101010101" pitchFamily="18" charset="-127"/>
            </a:endParaRP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Mapeamento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348930"/>
            <a:ext cx="8602699" cy="446444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578361" y="2420888"/>
            <a:ext cx="83141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Ações emergenciais:</a:t>
            </a:r>
          </a:p>
          <a:p>
            <a:pPr marL="1085850" lvl="1" indent="-342900">
              <a:buFont typeface="Wingdings" panose="05000000000000000000" pitchFamily="2" charset="2"/>
              <a:buChar char="ü"/>
            </a:pPr>
            <a:r>
              <a:rPr lang="pt-BR" sz="2000" dirty="0"/>
              <a:t>Drenagem das fossas (semanalmente)</a:t>
            </a:r>
          </a:p>
          <a:p>
            <a:pPr marL="1085850" lvl="1" indent="-342900">
              <a:buFont typeface="Wingdings" panose="05000000000000000000" pitchFamily="2" charset="2"/>
              <a:buChar char="ü"/>
            </a:pPr>
            <a:r>
              <a:rPr lang="pt-BR" sz="2000" dirty="0"/>
              <a:t>Ampliação da capacidade das fossas existentes (construir mais fossas)</a:t>
            </a:r>
          </a:p>
          <a:p>
            <a:pPr marL="1085850" lvl="1" indent="-342900">
              <a:buFont typeface="Wingdings" panose="05000000000000000000" pitchFamily="2" charset="2"/>
              <a:buChar char="ü"/>
            </a:pPr>
            <a:r>
              <a:rPr lang="pt-BR" sz="2000" dirty="0"/>
              <a:t>Todas são ações paliativas</a:t>
            </a:r>
          </a:p>
          <a:p>
            <a:pPr marL="0" lvl="1" indent="0"/>
            <a:endParaRPr lang="pt-BR" sz="400" b="1" dirty="0"/>
          </a:p>
          <a:p>
            <a:pPr marL="0" lvl="1" indent="0"/>
            <a:r>
              <a:rPr lang="pt-BR" sz="2000" b="1" dirty="0"/>
              <a:t>Observação sobre ações emergenciais: </a:t>
            </a:r>
            <a:r>
              <a:rPr lang="pt-BR" sz="2000" dirty="0"/>
              <a:t>problema recorrente e cedo ou tarde voltará a ocorrer</a:t>
            </a:r>
          </a:p>
          <a:p>
            <a:pPr marL="0" lvl="1" indent="0" algn="ctr"/>
            <a:r>
              <a:rPr lang="pt-BR" sz="3200" dirty="0"/>
              <a:t>Há a necessidade de encontrar</a:t>
            </a:r>
            <a:r>
              <a:rPr lang="pt-BR" sz="3600" dirty="0"/>
              <a:t> </a:t>
            </a:r>
            <a:r>
              <a:rPr lang="pt-BR" sz="3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soluções definitivas</a:t>
            </a:r>
            <a:r>
              <a:rPr lang="pt-BR" sz="3200" b="1" dirty="0"/>
              <a:t> </a:t>
            </a:r>
            <a:r>
              <a:rPr lang="pt-BR" sz="3200" dirty="0"/>
              <a:t>para a situação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lvl="1" indent="0"/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3519CBC-34AD-4CCC-ACE0-D7A192C4C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680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business02">
  <a:themeElements>
    <a:clrScheme name="bluebusiness02 4">
      <a:dk1>
        <a:srgbClr val="000000"/>
      </a:dk1>
      <a:lt1>
        <a:srgbClr val="FFFFFF"/>
      </a:lt1>
      <a:dk2>
        <a:srgbClr val="000000"/>
      </a:dk2>
      <a:lt2>
        <a:srgbClr val="CCFFFF"/>
      </a:lt2>
      <a:accent1>
        <a:srgbClr val="003399"/>
      </a:accent1>
      <a:accent2>
        <a:srgbClr val="FF9933"/>
      </a:accent2>
      <a:accent3>
        <a:srgbClr val="FFFFFF"/>
      </a:accent3>
      <a:accent4>
        <a:srgbClr val="000000"/>
      </a:accent4>
      <a:accent5>
        <a:srgbClr val="AAADCA"/>
      </a:accent5>
      <a:accent6>
        <a:srgbClr val="E78A2D"/>
      </a:accent6>
      <a:hlink>
        <a:srgbClr val="6699FF"/>
      </a:hlink>
      <a:folHlink>
        <a:srgbClr val="83A6A7"/>
      </a:folHlink>
    </a:clrScheme>
    <a:fontScheme name="bluebusiness02">
      <a:majorFont>
        <a:latin typeface="Verdana"/>
        <a:ea typeface="Batang"/>
        <a:cs typeface=""/>
      </a:majorFont>
      <a:minorFont>
        <a:latin typeface="Verdana"/>
        <a:ea typeface="Batang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business02 1">
        <a:dk1>
          <a:srgbClr val="000000"/>
        </a:dk1>
        <a:lt1>
          <a:srgbClr val="FFFFFF"/>
        </a:lt1>
        <a:dk2>
          <a:srgbClr val="000066"/>
        </a:dk2>
        <a:lt2>
          <a:srgbClr val="FFFFCC"/>
        </a:lt2>
        <a:accent1>
          <a:srgbClr val="00CC99"/>
        </a:accent1>
        <a:accent2>
          <a:srgbClr val="00FF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E7B9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2">
        <a:dk1>
          <a:srgbClr val="000000"/>
        </a:dk1>
        <a:lt1>
          <a:srgbClr val="FFFFFF"/>
        </a:lt1>
        <a:dk2>
          <a:srgbClr val="000066"/>
        </a:dk2>
        <a:lt2>
          <a:srgbClr val="CCFFFF"/>
        </a:lt2>
        <a:accent1>
          <a:srgbClr val="0066CC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E78A00"/>
        </a:accent6>
        <a:hlink>
          <a:srgbClr val="66CC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3">
        <a:dk1>
          <a:srgbClr val="000000"/>
        </a:dk1>
        <a:lt1>
          <a:srgbClr val="FFFFFF"/>
        </a:lt1>
        <a:dk2>
          <a:srgbClr val="000000"/>
        </a:dk2>
        <a:lt2>
          <a:srgbClr val="CCFFCC"/>
        </a:lt2>
        <a:accent1>
          <a:srgbClr val="006666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B8B8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4">
        <a:dk1>
          <a:srgbClr val="000000"/>
        </a:dk1>
        <a:lt1>
          <a:srgbClr val="FFFFFF"/>
        </a:lt1>
        <a:dk2>
          <a:srgbClr val="000000"/>
        </a:dk2>
        <a:lt2>
          <a:srgbClr val="CCFFFF"/>
        </a:lt2>
        <a:accent1>
          <a:srgbClr val="00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8A2D"/>
        </a:accent6>
        <a:hlink>
          <a:srgbClr val="66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5">
        <a:dk1>
          <a:srgbClr val="000000"/>
        </a:dk1>
        <a:lt1>
          <a:srgbClr val="FFFFFF"/>
        </a:lt1>
        <a:dk2>
          <a:srgbClr val="000000"/>
        </a:dk2>
        <a:lt2>
          <a:srgbClr val="CCCCFF"/>
        </a:lt2>
        <a:accent1>
          <a:srgbClr val="33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8A2D"/>
        </a:accent6>
        <a:hlink>
          <a:srgbClr val="CC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uebusiness02">
  <a:themeElements>
    <a:clrScheme name="1_bluebusiness02 4">
      <a:dk1>
        <a:srgbClr val="000000"/>
      </a:dk1>
      <a:lt1>
        <a:srgbClr val="FFFFFF"/>
      </a:lt1>
      <a:dk2>
        <a:srgbClr val="000000"/>
      </a:dk2>
      <a:lt2>
        <a:srgbClr val="CCFFFF"/>
      </a:lt2>
      <a:accent1>
        <a:srgbClr val="003399"/>
      </a:accent1>
      <a:accent2>
        <a:srgbClr val="FF9933"/>
      </a:accent2>
      <a:accent3>
        <a:srgbClr val="FFFFFF"/>
      </a:accent3>
      <a:accent4>
        <a:srgbClr val="000000"/>
      </a:accent4>
      <a:accent5>
        <a:srgbClr val="AAADCA"/>
      </a:accent5>
      <a:accent6>
        <a:srgbClr val="E78A2D"/>
      </a:accent6>
      <a:hlink>
        <a:srgbClr val="6699FF"/>
      </a:hlink>
      <a:folHlink>
        <a:srgbClr val="83A6A7"/>
      </a:folHlink>
    </a:clrScheme>
    <a:fontScheme name="1_bluebusiness02">
      <a:majorFont>
        <a:latin typeface="Verdana"/>
        <a:ea typeface="Batang"/>
        <a:cs typeface=""/>
      </a:majorFont>
      <a:minorFont>
        <a:latin typeface="Verdana"/>
        <a:ea typeface="Batang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uebusiness02 1">
        <a:dk1>
          <a:srgbClr val="000000"/>
        </a:dk1>
        <a:lt1>
          <a:srgbClr val="FFFFFF"/>
        </a:lt1>
        <a:dk2>
          <a:srgbClr val="000066"/>
        </a:dk2>
        <a:lt2>
          <a:srgbClr val="FFFFCC"/>
        </a:lt2>
        <a:accent1>
          <a:srgbClr val="00CC99"/>
        </a:accent1>
        <a:accent2>
          <a:srgbClr val="00FF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E7B9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business02 2">
        <a:dk1>
          <a:srgbClr val="000000"/>
        </a:dk1>
        <a:lt1>
          <a:srgbClr val="FFFFFF"/>
        </a:lt1>
        <a:dk2>
          <a:srgbClr val="000066"/>
        </a:dk2>
        <a:lt2>
          <a:srgbClr val="CCFFFF"/>
        </a:lt2>
        <a:accent1>
          <a:srgbClr val="0066CC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E78A00"/>
        </a:accent6>
        <a:hlink>
          <a:srgbClr val="66CC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business02 3">
        <a:dk1>
          <a:srgbClr val="000000"/>
        </a:dk1>
        <a:lt1>
          <a:srgbClr val="FFFFFF"/>
        </a:lt1>
        <a:dk2>
          <a:srgbClr val="000000"/>
        </a:dk2>
        <a:lt2>
          <a:srgbClr val="CCFFCC"/>
        </a:lt2>
        <a:accent1>
          <a:srgbClr val="006666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B8B8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business02 4">
        <a:dk1>
          <a:srgbClr val="000000"/>
        </a:dk1>
        <a:lt1>
          <a:srgbClr val="FFFFFF"/>
        </a:lt1>
        <a:dk2>
          <a:srgbClr val="000000"/>
        </a:dk2>
        <a:lt2>
          <a:srgbClr val="CCFFFF"/>
        </a:lt2>
        <a:accent1>
          <a:srgbClr val="00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8A2D"/>
        </a:accent6>
        <a:hlink>
          <a:srgbClr val="66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business02 5">
        <a:dk1>
          <a:srgbClr val="000000"/>
        </a:dk1>
        <a:lt1>
          <a:srgbClr val="FFFFFF"/>
        </a:lt1>
        <a:dk2>
          <a:srgbClr val="000000"/>
        </a:dk2>
        <a:lt2>
          <a:srgbClr val="CCCCFF"/>
        </a:lt2>
        <a:accent1>
          <a:srgbClr val="33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8A2D"/>
        </a:accent6>
        <a:hlink>
          <a:srgbClr val="CC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10510</TotalTime>
  <Words>1987</Words>
  <Application>Microsoft Office PowerPoint</Application>
  <PresentationFormat>Apresentação na tela (4:3)</PresentationFormat>
  <Paragraphs>343</Paragraphs>
  <Slides>22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22</vt:i4>
      </vt:variant>
    </vt:vector>
  </HeadingPairs>
  <TitlesOfParts>
    <vt:vector size="30" baseType="lpstr">
      <vt:lpstr>Arial</vt:lpstr>
      <vt:lpstr>Calibri</vt:lpstr>
      <vt:lpstr>Times New Roman</vt:lpstr>
      <vt:lpstr>Verdana</vt:lpstr>
      <vt:lpstr>Wingdings</vt:lpstr>
      <vt:lpstr>Design padrão</vt:lpstr>
      <vt:lpstr>bluebusiness02</vt:lpstr>
      <vt:lpstr>1_bluebusiness02</vt:lpstr>
      <vt:lpstr>CONDOMINIO RESIDENCIAL VILLAGE THERMAS DAS CALDAS  Fossas Sépticas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</dc:title>
  <dc:creator>Anderson Filipe</dc:creator>
  <cp:lastModifiedBy>Usuário</cp:lastModifiedBy>
  <cp:revision>1275</cp:revision>
  <cp:lastPrinted>2000-09-04T19:13:26Z</cp:lastPrinted>
  <dcterms:created xsi:type="dcterms:W3CDTF">2000-08-25T18:22:20Z</dcterms:created>
  <dcterms:modified xsi:type="dcterms:W3CDTF">2025-03-10T12:24:06Z</dcterms:modified>
</cp:coreProperties>
</file>