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38" r:id="rId2"/>
  </p:sldMasterIdLst>
  <p:notesMasterIdLst>
    <p:notesMasterId r:id="rId41"/>
  </p:notesMasterIdLst>
  <p:sldIdLst>
    <p:sldId id="726" r:id="rId3"/>
    <p:sldId id="707" r:id="rId4"/>
    <p:sldId id="709" r:id="rId5"/>
    <p:sldId id="727" r:id="rId6"/>
    <p:sldId id="256" r:id="rId7"/>
    <p:sldId id="619" r:id="rId8"/>
    <p:sldId id="694" r:id="rId9"/>
    <p:sldId id="636" r:id="rId10"/>
    <p:sldId id="635" r:id="rId11"/>
    <p:sldId id="696" r:id="rId12"/>
    <p:sldId id="728" r:id="rId13"/>
    <p:sldId id="738" r:id="rId14"/>
    <p:sldId id="739" r:id="rId15"/>
    <p:sldId id="740" r:id="rId16"/>
    <p:sldId id="698" r:id="rId17"/>
    <p:sldId id="735" r:id="rId18"/>
    <p:sldId id="736" r:id="rId19"/>
    <p:sldId id="737" r:id="rId20"/>
    <p:sldId id="618" r:id="rId21"/>
    <p:sldId id="708" r:id="rId22"/>
    <p:sldId id="715" r:id="rId23"/>
    <p:sldId id="710" r:id="rId24"/>
    <p:sldId id="732" r:id="rId25"/>
    <p:sldId id="733" r:id="rId26"/>
    <p:sldId id="724" r:id="rId27"/>
    <p:sldId id="713" r:id="rId28"/>
    <p:sldId id="711" r:id="rId29"/>
    <p:sldId id="712" r:id="rId30"/>
    <p:sldId id="714" r:id="rId31"/>
    <p:sldId id="731" r:id="rId32"/>
    <p:sldId id="718" r:id="rId33"/>
    <p:sldId id="720" r:id="rId34"/>
    <p:sldId id="741" r:id="rId35"/>
    <p:sldId id="721" r:id="rId36"/>
    <p:sldId id="722" r:id="rId37"/>
    <p:sldId id="723" r:id="rId38"/>
    <p:sldId id="725" r:id="rId39"/>
    <p:sldId id="407" r:id="rId4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C0099F-9A75-4CA2-B6DD-201B6FDBD0C7}" v="6" dt="2022-03-09T21:54:44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7928" autoAdjust="0"/>
  </p:normalViewPr>
  <p:slideViewPr>
    <p:cSldViewPr snapToGrid="0">
      <p:cViewPr varScale="1">
        <p:scale>
          <a:sx n="100" d="100"/>
          <a:sy n="100" d="100"/>
        </p:scale>
        <p:origin x="70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5116-BE54-4D6D-8798-578015FF687F}" type="datetimeFigureOut">
              <a:rPr lang="en-GB"/>
              <a:t>10/03/2022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6F2FF-A3BA-424F-BC21-C6B5C3DBC701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84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shvets-production?utm_content=attributionCopyText&amp;utm_medium=referral&amp;utm_source=pexel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person-with-letters-on-his-palms-8410857/?utm_content=attributionCopyText&amp;utm_medium=referral&amp;utm_source=pexels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useumsvictoria?utm_source=unsplash&amp;utm_medium=referral&amp;utm_content=creditCopyText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exam?utm_source=unsplash&amp;utm_medium=referral&amp;utm_content=creditCopyText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eanward?utm_source=unsplash&amp;utm_medium=referral&amp;utm_content=creditCopyTex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unny-rabit?utm_source=unsplash&amp;utm_medium=referral&amp;utm_content=creditCopyText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dge2edgemedia?utm_source=unsplash&amp;utm_medium=referral&amp;utm_content=creditCopyTex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et?utm_source=unsplash&amp;utm_medium=referral&amp;utm_content=creditCopyText" TargetMode="Externa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itchel3uo?utm_source=unsplash&amp;utm_medium=referral&amp;utm_content=creditCopyTex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repeat?utm_source=unsplash&amp;utm_medium=referral&amp;utm_content=creditCopyText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r_t55?utm_source=unsplash&amp;utm_medium=referral&amp;utm_content=creditCopyText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collections/10021587/numbers?utm_source=unsplash&amp;utm_medium=referral&amp;utm_content=creditCopyText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edericvandenberghe?utm_source=unsplash&amp;utm_medium=referral&amp;utm_content=creditCopyText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urse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rakenimages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scared?utm_source=unsplash&amp;utm_medium=referral&amp;utm_content=creditCopyText" TargetMode="Externa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kellysikkema?utm_source=unsplash&amp;utm_medium=referral&amp;utm_content=creditCopyText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question?utm_source=unsplash&amp;utm_medium=referral&amp;utm_content=creditCopyText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yinq?utm_source=unsplash&amp;utm_medium=referral&amp;utm_content=creditCopyText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books?utm_source=unsplash&amp;utm_medium=referral&amp;utm_content=creditCopyText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arkusspiske?utm_source=unsplash&amp;utm_medium=referral&amp;utm_content=creditCopyText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collections/4676376/code?utm_source=unsplash&amp;utm_medium=referral&amp;utm_content=creditCopyText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barnimages?utm_source=unsplash&amp;utm_medium=referral&amp;utm_content=creditCopyText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collections/2451361/strategy?utm_source=unsplash&amp;utm_medium=referral&amp;utm_content=creditCopyText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huttersnap?utm_source=unsplash&amp;utm_medium=referral&amp;utm_content=creditCopyText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audience?utm_source=unsplash&amp;utm_medium=referral&amp;utm_content=creditCopyText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nvision?utm_source=unsplash&amp;utm_medium=referral&amp;utm_content=creditCopyTex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apple?utm_source=unsplash&amp;utm_medium=referral&amp;utm_content=creditCopyText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nvision?utm_source=unsplash&amp;utm_medium=referral&amp;utm_content=creditCopyText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apple?utm_source=unsplash&amp;utm_medium=referral&amp;utm_content=creditCopyText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icsea?utm_source=unsplash&amp;utm_medium=referral&amp;utm_content=creditCopyText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story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argonesti?utm_source=unsplash&amp;utm_medium=referral&amp;utm_content=creditCopyText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confused?utm_source=unsplash&amp;utm_medium=referral&amp;utm_content=creditCopyText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@ann-h-45017?utm_content=attributionCopyText&amp;utm_medium=referral&amp;utm_source=pexel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xels.com/photo/handwritten-sand-dirty-sign-11022633/?utm_content=attributionCopyText&amp;utm_medium=referral&amp;utm_source=pexel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gabiontheroad?utm_source=unsplash&amp;utm_medium=referral&amp;utm_content=creditCopyTex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knowledge?utm_source=unsplash&amp;utm_medium=referral&amp;utm_content=creditCopyText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seteph?utm_source=unsplash&amp;utm_medium=referral&amp;utm_content=creditCopyText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/photos/drumming?utm_source=unsplash&amp;utm_medium=referral&amp;utm_content=creditCopyTex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 </a:t>
            </a:r>
            <a:r>
              <a:rPr lang="en-US" b="1" dirty="0">
                <a:hlinkClick r:id="rId3"/>
              </a:rPr>
              <a:t>SHVETS production</a:t>
            </a:r>
            <a:r>
              <a:rPr lang="en-US" dirty="0"/>
              <a:t> from </a:t>
            </a:r>
            <a:r>
              <a:rPr lang="en-US" b="1" dirty="0">
                <a:hlinkClick r:id="rId4"/>
              </a:rPr>
              <a:t>Pexels</a:t>
            </a:r>
          </a:p>
          <a:p>
            <a:r>
              <a:rPr lang="en-US" b="1" dirty="0">
                <a:cs typeface="Calibri"/>
              </a:rPr>
              <a:t>Start session by asking </a:t>
            </a:r>
            <a:r>
              <a:rPr lang="en-US" b="1">
                <a:cs typeface="Calibri"/>
              </a:rPr>
              <a:t>two questions</a:t>
            </a:r>
            <a:endParaRPr lang="en-US" b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3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>
                <a:hlinkClick r:id="rId3"/>
              </a:rPr>
              <a:t>Museums Victoria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225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often </a:t>
            </a:r>
            <a:r>
              <a:rPr lang="en-US" sz="12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did the</a:t>
            </a:r>
            <a:r>
              <a:rPr kumimoji="0" lang="en-US" sz="1200" b="0" i="0" u="none" strike="noStrike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listeners guess the tune?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10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often </a:t>
            </a:r>
            <a:r>
              <a:rPr lang="en-US" sz="12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did the</a:t>
            </a:r>
            <a:r>
              <a:rPr kumimoji="0" lang="en-US" sz="1200" b="0" i="0" u="none" strike="noStrike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listeners guess the tune?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5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often </a:t>
            </a:r>
            <a:r>
              <a:rPr lang="en-US" sz="12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did the</a:t>
            </a:r>
            <a:r>
              <a:rPr kumimoji="0" lang="en-US" sz="1200" b="0" i="0" u="none" strike="noStrike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listeners guess the tune?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6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often </a:t>
            </a:r>
            <a:r>
              <a:rPr lang="en-US" sz="120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did the</a:t>
            </a:r>
            <a:r>
              <a:rPr kumimoji="0" lang="en-US" sz="1200" b="0" i="0" u="none" strike="noStrike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listeners guess the tune?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Photo by </a:t>
            </a:r>
            <a:r>
              <a:rPr lang="en-GB" dirty="0">
                <a:hlinkClick r:id="rId3"/>
              </a:rPr>
              <a:t>Dean Ward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  <a:endParaRPr kumimoji="0" lang="en-US" sz="1200" b="0" i="0" u="none" strike="noStrike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168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Photo by </a:t>
            </a:r>
            <a:r>
              <a:rPr lang="en-GB">
                <a:hlinkClick r:id="rId3"/>
              </a:rPr>
              <a:t>Edge2Edge Media</a:t>
            </a:r>
            <a:r>
              <a:rPr lang="en-GB"/>
              <a:t> on </a:t>
            </a:r>
            <a:r>
              <a:rPr lang="en-GB" err="1">
                <a:hlinkClick r:id="rId4"/>
              </a:rPr>
              <a:t>Unsplash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392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Photo by </a:t>
            </a:r>
            <a:r>
              <a:rPr lang="en-GB" dirty="0">
                <a:hlinkClick r:id="rId3"/>
              </a:rPr>
              <a:t>Mitchell Luo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419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often did the listeners correctly guess the tune?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110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dirty="0"/>
              <a:t>Photo by </a:t>
            </a:r>
            <a:r>
              <a:rPr lang="en-GB" dirty="0">
                <a:hlinkClick r:id="rId3"/>
              </a:rPr>
              <a:t>Tony Hand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times out of 120 attempts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Success rate of 2.5 %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0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https://www.journals.uchicago.edu/doi/abs/10.1086/261651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The Curse of Knowledge in Economic Settings: An Experimental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Photo by </a:t>
            </a:r>
            <a:r>
              <a:rPr lang="en-GB" dirty="0" err="1">
                <a:hlinkClick r:id="rId3"/>
              </a:rPr>
              <a:t>Cederic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Vandenberghe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  <a:endParaRPr lang="en-GB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03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 err="1">
                <a:hlinkClick r:id="rId3"/>
              </a:rPr>
              <a:t>krakenimages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  <a:p>
            <a:r>
              <a:rPr lang="en-GB" dirty="0"/>
              <a:t>We know you should never report from production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338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Photo by </a:t>
            </a:r>
            <a:r>
              <a:rPr lang="fi-FI" dirty="0">
                <a:hlinkClick r:id="rId3"/>
              </a:rPr>
              <a:t>Kelly Sikkema</a:t>
            </a:r>
            <a:r>
              <a:rPr lang="fi-FI" dirty="0"/>
              <a:t> on </a:t>
            </a:r>
            <a:r>
              <a:rPr lang="fi-FI" dirty="0">
                <a:hlinkClick r:id="rId4"/>
              </a:rPr>
              <a:t>Unsplash</a:t>
            </a:r>
            <a:r>
              <a:rPr lang="fi-FI" dirty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7529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>
                <a:hlinkClick r:id="rId3"/>
              </a:rPr>
              <a:t>Susan Q Yin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  <a:p>
            <a:r>
              <a:rPr lang="en-GB" dirty="0"/>
              <a:t>We are all information workers, we read books, blog posts, listen to podcasts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982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>
                <a:hlinkClick r:id="rId3"/>
              </a:rPr>
              <a:t>Markus </a:t>
            </a:r>
            <a:r>
              <a:rPr lang="en-GB" dirty="0" err="1">
                <a:hlinkClick r:id="rId3"/>
              </a:rPr>
              <a:t>Spiske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  <a:p>
            <a:r>
              <a:rPr lang="en-GB" dirty="0"/>
              <a:t>Not everyone knows what you know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613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 feel very much like a tapper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753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 need to learn to see and understand as a listener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535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>
                <a:hlinkClick r:id="rId3"/>
              </a:rPr>
              <a:t>Barn Images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75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>
                <a:hlinkClick r:id="rId3"/>
              </a:rPr>
              <a:t>CHUTTERSNAP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  <a:p>
            <a:r>
              <a:rPr lang="en-GB" dirty="0"/>
              <a:t>Start with who are you speaking to, who is your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791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 err="1">
                <a:hlinkClick r:id="rId3"/>
              </a:rPr>
              <a:t>an_vision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0971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 err="1">
                <a:hlinkClick r:id="rId3"/>
              </a:rPr>
              <a:t>an_vision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0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 err="1">
                <a:hlinkClick r:id="rId3"/>
              </a:rPr>
              <a:t>Picsea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264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Photo by </a:t>
            </a:r>
            <a:r>
              <a:rPr lang="en-GB" dirty="0" err="1">
                <a:hlinkClick r:id="rId3"/>
              </a:rPr>
              <a:t>Ludovic</a:t>
            </a:r>
            <a:r>
              <a:rPr lang="en-GB" dirty="0">
                <a:hlinkClick r:id="rId3"/>
              </a:rPr>
              <a:t> </a:t>
            </a:r>
            <a:r>
              <a:rPr lang="en-GB" dirty="0" err="1">
                <a:hlinkClick r:id="rId3"/>
              </a:rPr>
              <a:t>Migneault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r>
              <a:rPr lang="en-GB" dirty="0"/>
              <a:t> </a:t>
            </a:r>
          </a:p>
          <a:p>
            <a:r>
              <a:rPr lang="en-GB" dirty="0"/>
              <a:t>Testing the database backup is good idea to keep your job.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71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52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7D765D-AFF3-4D4E-84E1-FF855ED92B7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309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 </a:t>
            </a:r>
            <a:r>
              <a:rPr lang="en-US" b="1" dirty="0">
                <a:hlinkClick r:id="rId3"/>
              </a:rPr>
              <a:t>Ann H</a:t>
            </a:r>
            <a:r>
              <a:rPr lang="en-US" dirty="0"/>
              <a:t> from </a:t>
            </a:r>
            <a:r>
              <a:rPr lang="en-US" b="1" dirty="0" err="1">
                <a:hlinkClick r:id="rId4"/>
              </a:rPr>
              <a:t>Pexels</a:t>
            </a:r>
            <a:endParaRPr lang="en-US" b="1" dirty="0"/>
          </a:p>
          <a:p>
            <a:r>
              <a:rPr lang="en-US" b="1" dirty="0"/>
              <a:t>Why are these statements true or correct?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32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 by </a:t>
            </a:r>
            <a:r>
              <a:rPr lang="en-US" dirty="0">
                <a:hlinkClick r:id="rId3"/>
              </a:rPr>
              <a:t>Gabriella Clare Marino</a:t>
            </a:r>
            <a:r>
              <a:rPr lang="en-US" dirty="0"/>
              <a:t> on </a:t>
            </a:r>
            <a:r>
              <a:rPr lang="en-US" dirty="0">
                <a:hlinkClick r:id="rId4"/>
              </a:rPr>
              <a:t>Unsplash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6F2FF-A3BA-424F-BC21-C6B5C3DBC701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924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Inspired by - Made to Stick by Chip Heath &amp; Dan Heath </a:t>
            </a:r>
            <a:endParaRPr lang="en-GB" dirty="0"/>
          </a:p>
          <a:p>
            <a:r>
              <a:rPr lang="en-GB" dirty="0"/>
              <a:t>https://dr-biz.com/story-on-communication-tappers-and-listeners/</a:t>
            </a:r>
          </a:p>
          <a:p>
            <a:r>
              <a:rPr lang="en-GB" dirty="0"/>
              <a:t>Elizbeth Newton 1990</a:t>
            </a:r>
          </a:p>
          <a:p>
            <a:r>
              <a:rPr lang="en-GB" dirty="0"/>
              <a:t>"Overconfidence in the communication of intent: Heard and Unheard Melodies: </a:t>
            </a:r>
            <a:r>
              <a:rPr lang="en-GB" dirty="0" err="1"/>
              <a:t>Phd</a:t>
            </a:r>
            <a:r>
              <a:rPr lang="en-GB" dirty="0"/>
              <a:t> Diss </a:t>
            </a:r>
            <a:r>
              <a:rPr lang="en-GB" dirty="0" err="1"/>
              <a:t>Standford</a:t>
            </a:r>
            <a:r>
              <a:rPr lang="en-GB" dirty="0"/>
              <a:t> University 1990</a:t>
            </a:r>
          </a:p>
          <a:p>
            <a:r>
              <a:rPr lang="en-GB" dirty="0"/>
              <a:t>https://en.wikipedia.org/wiki/Curse_of_knowledge</a:t>
            </a:r>
          </a:p>
          <a:p>
            <a:r>
              <a:rPr lang="en-GB" dirty="0"/>
              <a:t>Photo by </a:t>
            </a:r>
            <a:r>
              <a:rPr lang="en-GB" dirty="0" err="1">
                <a:hlinkClick r:id="rId3"/>
              </a:rPr>
              <a:t>Allef</a:t>
            </a:r>
            <a:r>
              <a:rPr lang="en-GB" dirty="0">
                <a:hlinkClick r:id="rId3"/>
              </a:rPr>
              <a:t> Vinicius</a:t>
            </a:r>
            <a:r>
              <a:rPr lang="en-GB" dirty="0"/>
              <a:t> on </a:t>
            </a:r>
            <a:r>
              <a:rPr lang="en-GB" dirty="0" err="1">
                <a:hlinkClick r:id="rId4"/>
              </a:rPr>
              <a:t>Unsplash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528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73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Each tapper was given 25 well known songs to tap out </a:t>
            </a:r>
            <a:r>
              <a:rPr lang="en-GB" dirty="0" err="1"/>
              <a:t>eg</a:t>
            </a:r>
            <a:r>
              <a:rPr lang="en-GB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Happy Birthday,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Merry Christmas,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Star Spangled Banner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85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listener was paired with each tapper, to listen to the tapper tap out the tune.  Simple as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63B4C-C5AC-4A13-96C4-E5FF85E1C6D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646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8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43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1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57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02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82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8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7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28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769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9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61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2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13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4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3/10/2022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67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7AC803C-CD92-4FF7-9B2B-88B273D38C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79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FF810E-ABBF-4D17-9529-F2534BEF859F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1965A-6DA9-4DAC-BCE5-7C3D74EF07D7}"/>
              </a:ext>
            </a:extLst>
          </p:cNvPr>
          <p:cNvSpPr/>
          <p:nvPr/>
        </p:nvSpPr>
        <p:spPr>
          <a:xfrm>
            <a:off x="599062" y="-1"/>
            <a:ext cx="11210925" cy="138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Quiz time</a:t>
            </a:r>
          </a:p>
        </p:txBody>
      </p:sp>
      <p:pic>
        <p:nvPicPr>
          <p:cNvPr id="7" name="Picture 6" descr="A group of people in a classroom&#10;&#10;Description automatically generated with medium confidence">
            <a:extLst>
              <a:ext uri="{FF2B5EF4-FFF2-40B4-BE49-F238E27FC236}">
                <a16:creationId xmlns:a16="http://schemas.microsoft.com/office/drawing/2014/main" id="{7CC8EAAB-465E-4A4D-AF5F-35B7A07189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4750" y="1503527"/>
            <a:ext cx="6982500" cy="51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62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og, ground, brown, mammal&#10;&#10;Description automatically generated">
            <a:extLst>
              <a:ext uri="{FF2B5EF4-FFF2-40B4-BE49-F238E27FC236}">
                <a16:creationId xmlns:a16="http://schemas.microsoft.com/office/drawing/2014/main" id="{94103B17-9BE5-4A5B-A55F-4F2BD0DC54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CF2BE-840D-471E-A5CB-35550A0911B4}"/>
              </a:ext>
            </a:extLst>
          </p:cNvPr>
          <p:cNvSpPr/>
          <p:nvPr/>
        </p:nvSpPr>
        <p:spPr>
          <a:xfrm>
            <a:off x="3048" y="3283222"/>
            <a:ext cx="12185903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9600" b="0" i="0" u="none" strike="noStrike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26872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og, ground, brown, mammal&#10;&#10;Description automatically generated">
            <a:extLst>
              <a:ext uri="{FF2B5EF4-FFF2-40B4-BE49-F238E27FC236}">
                <a16:creationId xmlns:a16="http://schemas.microsoft.com/office/drawing/2014/main" id="{94103B17-9BE5-4A5B-A55F-4F2BD0DC54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75947-0F51-4055-B288-8A8704226A9C}"/>
              </a:ext>
            </a:extLst>
          </p:cNvPr>
          <p:cNvSpPr/>
          <p:nvPr/>
        </p:nvSpPr>
        <p:spPr>
          <a:xfrm>
            <a:off x="8155387" y="650307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9600" b="1" i="0" u="none" strike="noStrike" cap="none" spc="0" normalizeH="0" baseline="0" noProof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&gt;75</a:t>
            </a:r>
            <a:r>
              <a:rPr kumimoji="0" lang="en-US" sz="9600" b="1" i="0" u="none" strike="noStrike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% of the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CF2BE-840D-471E-A5CB-35550A0911B4}"/>
              </a:ext>
            </a:extLst>
          </p:cNvPr>
          <p:cNvSpPr/>
          <p:nvPr/>
        </p:nvSpPr>
        <p:spPr>
          <a:xfrm>
            <a:off x="3048" y="3283222"/>
            <a:ext cx="12185903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9600" b="0" i="0" u="none" strike="noStrike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1370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dog, ground, brown, mammal&#10;&#10;Description automatically generated">
            <a:extLst>
              <a:ext uri="{FF2B5EF4-FFF2-40B4-BE49-F238E27FC236}">
                <a16:creationId xmlns:a16="http://schemas.microsoft.com/office/drawing/2014/main" id="{94103B17-9BE5-4A5B-A55F-4F2BD0DC54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2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75947-0F51-4055-B288-8A8704226A9C}"/>
              </a:ext>
            </a:extLst>
          </p:cNvPr>
          <p:cNvSpPr/>
          <p:nvPr/>
        </p:nvSpPr>
        <p:spPr>
          <a:xfrm>
            <a:off x="8041973" y="2279772"/>
            <a:ext cx="3822189" cy="229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8000" b="1" i="0" u="none" strike="noStrike" cap="none" spc="0" normalizeH="0" baseline="0" noProof="0" dirty="0">
                <a:ln w="0"/>
                <a:solidFill>
                  <a:srgbClr val="00B0F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&gt;50% </a:t>
            </a:r>
            <a:r>
              <a:rPr kumimoji="0" lang="en-US" sz="8000" b="1" i="0" u="none" strike="noStrike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of the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CF2BE-840D-471E-A5CB-35550A0911B4}"/>
              </a:ext>
            </a:extLst>
          </p:cNvPr>
          <p:cNvSpPr/>
          <p:nvPr/>
        </p:nvSpPr>
        <p:spPr>
          <a:xfrm>
            <a:off x="3048" y="3283222"/>
            <a:ext cx="12185903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9600" b="0" i="0" u="none" strike="noStrike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7445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abbit in a grassy field&#10;&#10;Description automatically generated with medium confidence">
            <a:extLst>
              <a:ext uri="{FF2B5EF4-FFF2-40B4-BE49-F238E27FC236}">
                <a16:creationId xmlns:a16="http://schemas.microsoft.com/office/drawing/2014/main" id="{34E35C1F-1860-4340-AEA1-D5D52F9367E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85050"/>
            <a:ext cx="9669642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B75947-0F51-4055-B288-8A8704226A9C}"/>
              </a:ext>
            </a:extLst>
          </p:cNvPr>
          <p:cNvSpPr/>
          <p:nvPr/>
        </p:nvSpPr>
        <p:spPr>
          <a:xfrm>
            <a:off x="9265014" y="5097095"/>
            <a:ext cx="2789061" cy="1760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1" i="0" u="none" strike="noStrike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&gt;25</a:t>
            </a:r>
            <a:r>
              <a:rPr kumimoji="0" lang="en-US" sz="4400" b="1" i="0" u="none" strike="noStrike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</a:rPr>
              <a:t>% of the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8CF2BE-840D-471E-A5CB-35550A0911B4}"/>
              </a:ext>
            </a:extLst>
          </p:cNvPr>
          <p:cNvSpPr/>
          <p:nvPr/>
        </p:nvSpPr>
        <p:spPr>
          <a:xfrm>
            <a:off x="3048" y="3283222"/>
            <a:ext cx="12185903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US" sz="9600" b="0" i="0" u="none" strike="noStrike" cap="none" spc="0" normalizeH="0" baseline="0" noProof="0" dirty="0">
              <a:ln w="0"/>
              <a:solidFill>
                <a:srgbClr val="FFFF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8225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A10520-393E-40BB-8507-89BD70E81209}"/>
              </a:ext>
            </a:extLst>
          </p:cNvPr>
          <p:cNvSpPr/>
          <p:nvPr/>
        </p:nvSpPr>
        <p:spPr>
          <a:xfrm>
            <a:off x="0" y="-68277"/>
            <a:ext cx="12192000" cy="1063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9BA4A3-4E73-4BA5-9634-6C2C1BC61681}"/>
              </a:ext>
            </a:extLst>
          </p:cNvPr>
          <p:cNvSpPr/>
          <p:nvPr/>
        </p:nvSpPr>
        <p:spPr>
          <a:xfrm>
            <a:off x="86396" y="292509"/>
            <a:ext cx="12191998" cy="7155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Tappers</a:t>
            </a:r>
            <a:r>
              <a:rPr kumimoji="0" lang="en-US" sz="4600" b="1" i="0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4600" b="1" i="0" u="sng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predicated</a:t>
            </a:r>
            <a:r>
              <a:rPr kumimoji="0" lang="en-US" sz="4600" b="1" i="0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  <a:r>
              <a:rPr kumimoji="0" lang="en-US" sz="4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listeners would guess the tune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75F4B1B-31BE-49F1-AE6E-15CCB5A2C3A9}"/>
              </a:ext>
            </a:extLst>
          </p:cNvPr>
          <p:cNvGrpSpPr/>
          <p:nvPr/>
        </p:nvGrpSpPr>
        <p:grpSpPr>
          <a:xfrm>
            <a:off x="-571500" y="1409298"/>
            <a:ext cx="12687300" cy="5340668"/>
            <a:chOff x="-571500" y="1409298"/>
            <a:chExt cx="12687300" cy="53406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0BEFE3-8766-4E97-80CD-0EA3C8E7520E}"/>
                </a:ext>
              </a:extLst>
            </p:cNvPr>
            <p:cNvSpPr/>
            <p:nvPr/>
          </p:nvSpPr>
          <p:spPr>
            <a:xfrm>
              <a:off x="1143000" y="4752577"/>
              <a:ext cx="1828800" cy="8703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>
                  <a:ln w="0"/>
                  <a:solidFill>
                    <a:prstClr val="black">
                      <a:lumMod val="50000"/>
                      <a:lumOff val="50000"/>
                    </a:prst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of the time.</a:t>
              </a:r>
            </a:p>
          </p:txBody>
        </p:sp>
        <p:pic>
          <p:nvPicPr>
            <p:cNvPr id="4" name="Picture 3" descr="A moon in the sky&#10;&#10;Description automatically generated with medium confidence">
              <a:extLst>
                <a:ext uri="{FF2B5EF4-FFF2-40B4-BE49-F238E27FC236}">
                  <a16:creationId xmlns:a16="http://schemas.microsoft.com/office/drawing/2014/main" id="{5F6A34F3-FEAE-4F8E-A848-216CCC4CF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14800" y="1409298"/>
              <a:ext cx="8001000" cy="53406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3D5125-6E9B-4125-8EA7-7D9F7B6BF3F1}"/>
                </a:ext>
              </a:extLst>
            </p:cNvPr>
            <p:cNvSpPr/>
            <p:nvPr/>
          </p:nvSpPr>
          <p:spPr>
            <a:xfrm>
              <a:off x="-571500" y="2494754"/>
              <a:ext cx="5257800" cy="22578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700" b="1" i="0" u="none" strike="noStrike" kern="1200" cap="none" spc="0" normalizeH="0" baseline="0" noProof="0" dirty="0">
                  <a:ln w="0"/>
                  <a:solidFill>
                    <a:srgbClr val="0070C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" panose="020F0502020204030204"/>
                  <a:ea typeface="+mn-ea"/>
                  <a:cs typeface="+mn-cs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145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oji, building&#10;&#10;Description automatically generated">
            <a:extLst>
              <a:ext uri="{FF2B5EF4-FFF2-40B4-BE49-F238E27FC236}">
                <a16:creationId xmlns:a16="http://schemas.microsoft.com/office/drawing/2014/main" id="{FC297785-DB9A-4BE2-A2C4-E3BD5F708D2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619" y="0"/>
            <a:ext cx="1224161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95556-5853-4076-B278-B87E83BF55E9}"/>
              </a:ext>
            </a:extLst>
          </p:cNvPr>
          <p:cNvSpPr/>
          <p:nvPr/>
        </p:nvSpPr>
        <p:spPr>
          <a:xfrm>
            <a:off x="838200" y="2743396"/>
            <a:ext cx="10515600" cy="13712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/>
              </a:rPr>
              <a:t>Repeated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1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120</a:t>
            </a:r>
            <a:r>
              <a:rPr kumimoji="0" lang="en-US" sz="9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110728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513AB-1C85-43AB-9145-F37D39CABC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FD90DD-1584-44E8-972B-5A74C8810D55}"/>
              </a:ext>
            </a:extLst>
          </p:cNvPr>
          <p:cNvSpPr/>
          <p:nvPr/>
        </p:nvSpPr>
        <p:spPr>
          <a:xfrm>
            <a:off x="0" y="1122363"/>
            <a:ext cx="1218893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9600" b="0" i="0" u="none" strike="noStrike" cap="none" spc="0" normalizeH="0" baseline="0" noProof="0" dirty="0">
                <a:ln w="0"/>
                <a:solidFill>
                  <a:srgbClr val="FFFF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ea typeface="+mj-ea"/>
                <a:cs typeface="+mj-cs"/>
              </a:rPr>
              <a:t>Listeners correctly guessed the tune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7EB6FFF-CEC1-4901-A910-93EB09D1EA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15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ky, outdoor, clouds, nature&#10;&#10;Description automatically generated">
            <a:extLst>
              <a:ext uri="{FF2B5EF4-FFF2-40B4-BE49-F238E27FC236}">
                <a16:creationId xmlns:a16="http://schemas.microsoft.com/office/drawing/2014/main" id="{03FC0446-B9AD-4416-9EBC-F75161D2F4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640478"/>
            <a:ext cx="12192000" cy="81389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644C15-0093-4F43-8704-E2CA94C66221}"/>
              </a:ext>
            </a:extLst>
          </p:cNvPr>
          <p:cNvSpPr/>
          <p:nvPr/>
        </p:nvSpPr>
        <p:spPr>
          <a:xfrm>
            <a:off x="1736651" y="570131"/>
            <a:ext cx="8718697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Old English Text MT" panose="03040902040508030806" pitchFamily="66" charset="0"/>
              </a:rPr>
              <a:t>Curse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Old English Text MT" panose="03040902040508030806" pitchFamily="66" charset="0"/>
              </a:rPr>
              <a:t>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Old English Text MT" panose="03040902040508030806" pitchFamily="66" charset="0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061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D60FD-6F5C-4920-920C-9D4539A00727}"/>
              </a:ext>
            </a:extLst>
          </p:cNvPr>
          <p:cNvSpPr txBox="1"/>
          <p:nvPr/>
        </p:nvSpPr>
        <p:spPr>
          <a:xfrm>
            <a:off x="299791" y="494452"/>
            <a:ext cx="5629633" cy="57539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ea typeface="+mj-ea"/>
                <a:cs typeface="+mj-cs"/>
              </a:rPr>
              <a:t>Should not run reports from a OLTP production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F3534C-D11C-46F3-9E4E-B49631DC01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4981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envelope&#10;&#10;Description automatically generated">
            <a:extLst>
              <a:ext uri="{FF2B5EF4-FFF2-40B4-BE49-F238E27FC236}">
                <a16:creationId xmlns:a16="http://schemas.microsoft.com/office/drawing/2014/main" id="{1E652736-58AC-4473-B624-F5A0DA0ECB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51237"/>
            <a:ext cx="12191999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93B8D4-B1E3-49A5-8FA5-20AE160A41E7}"/>
              </a:ext>
            </a:extLst>
          </p:cNvPr>
          <p:cNvGrpSpPr/>
          <p:nvPr/>
        </p:nvGrpSpPr>
        <p:grpSpPr>
          <a:xfrm>
            <a:off x="0" y="-68277"/>
            <a:ext cx="12192000" cy="1456580"/>
            <a:chOff x="0" y="-68277"/>
            <a:chExt cx="12192000" cy="14565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222D1F-BF5F-4689-AE89-5900C4914B0C}"/>
                </a:ext>
              </a:extLst>
            </p:cNvPr>
            <p:cNvSpPr/>
            <p:nvPr/>
          </p:nvSpPr>
          <p:spPr>
            <a:xfrm>
              <a:off x="0" y="-68277"/>
              <a:ext cx="12192000" cy="106325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F75C9D-1633-487B-A09E-BBBBE24F1E98}"/>
                </a:ext>
              </a:extLst>
            </p:cNvPr>
            <p:cNvSpPr/>
            <p:nvPr/>
          </p:nvSpPr>
          <p:spPr>
            <a:xfrm>
              <a:off x="0" y="-68277"/>
              <a:ext cx="12192000" cy="145658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1" i="0" u="none" strike="noStrike" kern="120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We all know?</a:t>
              </a:r>
            </a:p>
          </p:txBody>
        </p:sp>
      </p:grpSp>
      <p:pic>
        <p:nvPicPr>
          <p:cNvPr id="11" name="Graphic 10" descr="Question Mark with solid fill">
            <a:extLst>
              <a:ext uri="{FF2B5EF4-FFF2-40B4-BE49-F238E27FC236}">
                <a16:creationId xmlns:a16="http://schemas.microsoft.com/office/drawing/2014/main" id="{07F13C27-F688-4EC7-BE1C-33F483389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4366" y="3950546"/>
            <a:ext cx="1583267" cy="158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46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book, shelf, room&#10;&#10;Description automatically generated">
            <a:extLst>
              <a:ext uri="{FF2B5EF4-FFF2-40B4-BE49-F238E27FC236}">
                <a16:creationId xmlns:a16="http://schemas.microsoft.com/office/drawing/2014/main" id="{AFB59944-4CEA-4D79-AF9E-F1310F3E07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698EE-516B-48DE-939C-7843BD50B9F7}"/>
              </a:ext>
            </a:extLst>
          </p:cNvPr>
          <p:cNvSpPr txBox="1"/>
          <p:nvPr/>
        </p:nvSpPr>
        <p:spPr>
          <a:xfrm>
            <a:off x="297313" y="1382640"/>
            <a:ext cx="4450080" cy="42332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/>
              <a:t>“….that‘s what I do read books and know things….”</a:t>
            </a:r>
          </a:p>
        </p:txBody>
      </p:sp>
    </p:spTree>
    <p:extLst>
      <p:ext uri="{BB962C8B-B14F-4D97-AF65-F5344CB8AC3E}">
        <p14:creationId xmlns:p14="http://schemas.microsoft.com/office/powerpoint/2010/main" val="80367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Chat or text message&#10;&#10;Description automatically generated">
            <a:extLst>
              <a:ext uri="{FF2B5EF4-FFF2-40B4-BE49-F238E27FC236}">
                <a16:creationId xmlns:a16="http://schemas.microsoft.com/office/drawing/2014/main" id="{262C95C2-F8D8-4505-ACB7-81C0094E8A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2B25D6-5FCB-4EBE-BED8-367C86906646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39606-5B51-46C4-9AAC-762D2E6522FC}"/>
              </a:ext>
            </a:extLst>
          </p:cNvPr>
          <p:cNvSpPr/>
          <p:nvPr/>
        </p:nvSpPr>
        <p:spPr>
          <a:xfrm>
            <a:off x="587012" y="0"/>
            <a:ext cx="11210925" cy="138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Tapper</a:t>
            </a:r>
            <a:endParaRPr lang="en-US" sz="9600" b="1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cs typeface="Calibri Light"/>
            </a:endParaRPr>
          </a:p>
        </p:txBody>
      </p:sp>
      <p:pic>
        <p:nvPicPr>
          <p:cNvPr id="3" name="Picture 2" descr="A picture containing person, indoor, hand, close&#10;&#10;Description automatically generated">
            <a:extLst>
              <a:ext uri="{FF2B5EF4-FFF2-40B4-BE49-F238E27FC236}">
                <a16:creationId xmlns:a16="http://schemas.microsoft.com/office/drawing/2014/main" id="{1210A796-D445-47CE-A8B2-7B301EA67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7067" y="1675227"/>
            <a:ext cx="769786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4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D9C948-A81B-4648-A974-92DBFC217C09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1965A-6DA9-4DAC-BCE5-7C3D74EF07D7}"/>
              </a:ext>
            </a:extLst>
          </p:cNvPr>
          <p:cNvSpPr/>
          <p:nvPr/>
        </p:nvSpPr>
        <p:spPr>
          <a:xfrm>
            <a:off x="556532" y="-1"/>
            <a:ext cx="11210925" cy="138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Listener</a:t>
            </a:r>
            <a:endParaRPr lang="en-US" sz="9600" b="1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cs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C2CB6-8E25-46EA-B282-2920D366CC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465" y="1675227"/>
            <a:ext cx="65830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555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1DE6ED61-EA5C-4822-85F6-DF96AD401EF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1985" y="0"/>
            <a:ext cx="10288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9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large group of people&#10;&#10;Description automatically generated with medium confidence">
            <a:extLst>
              <a:ext uri="{FF2B5EF4-FFF2-40B4-BE49-F238E27FC236}">
                <a16:creationId xmlns:a16="http://schemas.microsoft.com/office/drawing/2014/main" id="{5A8631C2-B346-48DB-9502-38A3EE9119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17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pple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7EBA88F6-9104-428A-928B-E5FA40402F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7631" y="518160"/>
            <a:ext cx="2408789" cy="2613660"/>
          </a:xfrm>
          <a:prstGeom prst="rect">
            <a:avLst/>
          </a:prstGeom>
        </p:spPr>
      </p:pic>
      <p:pic>
        <p:nvPicPr>
          <p:cNvPr id="10" name="Picture 9" descr="A red apple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2834B39D-41FB-4418-BDE8-16CDED9D8C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93580" y="518160"/>
            <a:ext cx="2408789" cy="2613660"/>
          </a:xfrm>
          <a:prstGeom prst="rect">
            <a:avLst/>
          </a:prstGeom>
        </p:spPr>
      </p:pic>
      <p:pic>
        <p:nvPicPr>
          <p:cNvPr id="11" name="Picture 10" descr="A red apple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88DFA7DE-82B1-4F35-BD8B-B21B6959CC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831" y="518160"/>
            <a:ext cx="2408789" cy="2613660"/>
          </a:xfrm>
          <a:prstGeom prst="rect">
            <a:avLst/>
          </a:prstGeom>
        </p:spPr>
      </p:pic>
      <p:pic>
        <p:nvPicPr>
          <p:cNvPr id="12" name="Picture 11" descr="A red apple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E75A02DC-FF12-44AF-AFFF-17B6CB059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518160"/>
            <a:ext cx="2408789" cy="2613660"/>
          </a:xfrm>
          <a:prstGeom prst="rect">
            <a:avLst/>
          </a:prstGeom>
        </p:spPr>
      </p:pic>
      <p:sp>
        <p:nvSpPr>
          <p:cNvPr id="13" name="Equals 12">
            <a:extLst>
              <a:ext uri="{FF2B5EF4-FFF2-40B4-BE49-F238E27FC236}">
                <a16:creationId xmlns:a16="http://schemas.microsoft.com/office/drawing/2014/main" id="{E8551C82-9407-42DB-AD87-50DDD1197FA3}"/>
              </a:ext>
            </a:extLst>
          </p:cNvPr>
          <p:cNvSpPr/>
          <p:nvPr/>
        </p:nvSpPr>
        <p:spPr>
          <a:xfrm>
            <a:off x="5917365" y="1657350"/>
            <a:ext cx="1203091" cy="81915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F33F6CEF-B327-4C9E-A341-0DA7B0518F9E}"/>
              </a:ext>
            </a:extLst>
          </p:cNvPr>
          <p:cNvSpPr/>
          <p:nvPr/>
        </p:nvSpPr>
        <p:spPr>
          <a:xfrm>
            <a:off x="2674620" y="1474470"/>
            <a:ext cx="906780" cy="89154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320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pple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7EBA88F6-9104-428A-928B-E5FA40402FB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7631" y="518160"/>
            <a:ext cx="2408789" cy="2613660"/>
          </a:xfrm>
          <a:prstGeom prst="rect">
            <a:avLst/>
          </a:prstGeom>
        </p:spPr>
      </p:pic>
      <p:pic>
        <p:nvPicPr>
          <p:cNvPr id="10" name="Picture 9" descr="A red apple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2834B39D-41FB-4418-BDE8-16CDED9D8C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93580" y="518160"/>
            <a:ext cx="2408789" cy="2613660"/>
          </a:xfrm>
          <a:prstGeom prst="rect">
            <a:avLst/>
          </a:prstGeom>
        </p:spPr>
      </p:pic>
      <p:pic>
        <p:nvPicPr>
          <p:cNvPr id="11" name="Picture 10" descr="A red apple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88DFA7DE-82B1-4F35-BD8B-B21B6959CC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5831" y="518160"/>
            <a:ext cx="2408789" cy="2613660"/>
          </a:xfrm>
          <a:prstGeom prst="rect">
            <a:avLst/>
          </a:prstGeom>
        </p:spPr>
      </p:pic>
      <p:pic>
        <p:nvPicPr>
          <p:cNvPr id="12" name="Picture 11" descr="A red apple on a white surface&#10;&#10;Description automatically generated with medium confidence">
            <a:extLst>
              <a:ext uri="{FF2B5EF4-FFF2-40B4-BE49-F238E27FC236}">
                <a16:creationId xmlns:a16="http://schemas.microsoft.com/office/drawing/2014/main" id="{E75A02DC-FF12-44AF-AFFF-17B6CB0594B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81400" y="518160"/>
            <a:ext cx="2408789" cy="2613660"/>
          </a:xfrm>
          <a:prstGeom prst="rect">
            <a:avLst/>
          </a:prstGeom>
        </p:spPr>
      </p:pic>
      <p:sp>
        <p:nvSpPr>
          <p:cNvPr id="13" name="Equals 12">
            <a:extLst>
              <a:ext uri="{FF2B5EF4-FFF2-40B4-BE49-F238E27FC236}">
                <a16:creationId xmlns:a16="http://schemas.microsoft.com/office/drawing/2014/main" id="{E8551C82-9407-42DB-AD87-50DDD1197FA3}"/>
              </a:ext>
            </a:extLst>
          </p:cNvPr>
          <p:cNvSpPr/>
          <p:nvPr/>
        </p:nvSpPr>
        <p:spPr>
          <a:xfrm>
            <a:off x="5917365" y="1657350"/>
            <a:ext cx="1203091" cy="81915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Plus Sign 13">
            <a:extLst>
              <a:ext uri="{FF2B5EF4-FFF2-40B4-BE49-F238E27FC236}">
                <a16:creationId xmlns:a16="http://schemas.microsoft.com/office/drawing/2014/main" id="{F33F6CEF-B327-4C9E-A341-0DA7B0518F9E}"/>
              </a:ext>
            </a:extLst>
          </p:cNvPr>
          <p:cNvSpPr/>
          <p:nvPr/>
        </p:nvSpPr>
        <p:spPr>
          <a:xfrm>
            <a:off x="2674620" y="1474470"/>
            <a:ext cx="906780" cy="89154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Graphic 15" descr="Badge 1 outline">
            <a:extLst>
              <a:ext uri="{FF2B5EF4-FFF2-40B4-BE49-F238E27FC236}">
                <a16:creationId xmlns:a16="http://schemas.microsoft.com/office/drawing/2014/main" id="{1F16F83F-400F-4D0D-A73C-D6F57DD09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186" y="4701540"/>
            <a:ext cx="1493520" cy="1493520"/>
          </a:xfrm>
          <a:prstGeom prst="rect">
            <a:avLst/>
          </a:prstGeom>
        </p:spPr>
      </p:pic>
      <p:sp>
        <p:nvSpPr>
          <p:cNvPr id="17" name="Plus Sign 16">
            <a:extLst>
              <a:ext uri="{FF2B5EF4-FFF2-40B4-BE49-F238E27FC236}">
                <a16:creationId xmlns:a16="http://schemas.microsoft.com/office/drawing/2014/main" id="{DC477BCC-D5D0-48ED-8F46-2C67F6CAB8BB}"/>
              </a:ext>
            </a:extLst>
          </p:cNvPr>
          <p:cNvSpPr/>
          <p:nvPr/>
        </p:nvSpPr>
        <p:spPr>
          <a:xfrm>
            <a:off x="2674620" y="5055870"/>
            <a:ext cx="906780" cy="891540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phic 17" descr="Badge 1 outline">
            <a:extLst>
              <a:ext uri="{FF2B5EF4-FFF2-40B4-BE49-F238E27FC236}">
                <a16:creationId xmlns:a16="http://schemas.microsoft.com/office/drawing/2014/main" id="{7BB5E7ED-78AC-4952-90C2-31E9F34B8C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9076" y="4701540"/>
            <a:ext cx="1493520" cy="1493520"/>
          </a:xfrm>
          <a:prstGeom prst="rect">
            <a:avLst/>
          </a:prstGeom>
        </p:spPr>
      </p:pic>
      <p:sp>
        <p:nvSpPr>
          <p:cNvPr id="19" name="Equals 18">
            <a:extLst>
              <a:ext uri="{FF2B5EF4-FFF2-40B4-BE49-F238E27FC236}">
                <a16:creationId xmlns:a16="http://schemas.microsoft.com/office/drawing/2014/main" id="{BE6EF89B-CB54-4A07-B456-FA783C2B7185}"/>
              </a:ext>
            </a:extLst>
          </p:cNvPr>
          <p:cNvSpPr/>
          <p:nvPr/>
        </p:nvSpPr>
        <p:spPr>
          <a:xfrm>
            <a:off x="5990188" y="5128260"/>
            <a:ext cx="1203091" cy="81915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1" name="Graphic 20" descr="Badge outline">
            <a:extLst>
              <a:ext uri="{FF2B5EF4-FFF2-40B4-BE49-F238E27FC236}">
                <a16:creationId xmlns:a16="http://schemas.microsoft.com/office/drawing/2014/main" id="{46705AE5-C67C-4551-940D-0550603CE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9210" y="4827270"/>
            <a:ext cx="134874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56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B31BDCE-9FF3-4E39-ACAB-0B0D581E9F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AE5AE7-D033-4C13-804C-D27EE566E88F}"/>
              </a:ext>
            </a:extLst>
          </p:cNvPr>
          <p:cNvSpPr txBox="1"/>
          <p:nvPr/>
        </p:nvSpPr>
        <p:spPr>
          <a:xfrm>
            <a:off x="8270851" y="1058779"/>
            <a:ext cx="3921149" cy="4899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3600" b="0" i="0" dirty="0">
                <a:effectLst/>
              </a:rPr>
              <a:t>“What unites people?... Stories. There's nothing more powerful in the world than a good story.”</a:t>
            </a:r>
          </a:p>
          <a:p>
            <a:pPr>
              <a:spcAft>
                <a:spcPts val="600"/>
              </a:spcAft>
            </a:pPr>
            <a:r>
              <a:rPr lang="en-GB" sz="3600" b="1" i="0" dirty="0">
                <a:effectLst/>
              </a:rPr>
              <a:t>Tyrion Lannister</a:t>
            </a:r>
          </a:p>
          <a:p>
            <a:pPr>
              <a:spcAft>
                <a:spcPts val="600"/>
              </a:spcAft>
            </a:pPr>
            <a:r>
              <a:rPr lang="en-US" sz="3600" dirty="0"/>
              <a:t>Game of Thrones</a:t>
            </a:r>
            <a:endParaRPr lang="en-US" sz="2400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1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2542A2-1241-4A33-BA02-8B3CFDF6DE60}"/>
              </a:ext>
            </a:extLst>
          </p:cNvPr>
          <p:cNvSpPr txBox="1"/>
          <p:nvPr/>
        </p:nvSpPr>
        <p:spPr>
          <a:xfrm>
            <a:off x="7400819" y="2020802"/>
            <a:ext cx="4791181" cy="38512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dirty="0">
                <a:ea typeface="+mj-ea"/>
                <a:cs typeface="+mj-cs"/>
              </a:rPr>
              <a:t>Testing database backups is vital.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icture containing person, person, wall, indoor&#10;&#10;Description automatically generated">
            <a:extLst>
              <a:ext uri="{FF2B5EF4-FFF2-40B4-BE49-F238E27FC236}">
                <a16:creationId xmlns:a16="http://schemas.microsoft.com/office/drawing/2014/main" id="{BA4CCB03-65F7-481D-ACFF-BD990715C1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75289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on a roller coaster&#10;&#10;Description automatically generated with medium confidence">
            <a:extLst>
              <a:ext uri="{FF2B5EF4-FFF2-40B4-BE49-F238E27FC236}">
                <a16:creationId xmlns:a16="http://schemas.microsoft.com/office/drawing/2014/main" id="{1715ABD7-A102-4A4C-9568-68435F8F29D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" y="0"/>
            <a:ext cx="1218838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C1AA8E-3589-4C0F-B4B7-5800AA83FEE0}"/>
              </a:ext>
            </a:extLst>
          </p:cNvPr>
          <p:cNvSpPr txBox="1"/>
          <p:nvPr/>
        </p:nvSpPr>
        <p:spPr>
          <a:xfrm>
            <a:off x="2963205" y="4517963"/>
            <a:ext cx="81333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rgbClr val="FFFF00"/>
                </a:solidFill>
              </a:rPr>
              <a:t>That movie was a roller coaster ride of emotions</a:t>
            </a:r>
          </a:p>
        </p:txBody>
      </p:sp>
    </p:spTree>
    <p:extLst>
      <p:ext uri="{BB962C8B-B14F-4D97-AF65-F5344CB8AC3E}">
        <p14:creationId xmlns:p14="http://schemas.microsoft.com/office/powerpoint/2010/main" val="137115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28905C-FCD5-41FC-88CB-B0ECFC8B5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414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3987CA-7B90-424B-905E-84BB4D120C6C}"/>
              </a:ext>
            </a:extLst>
          </p:cNvPr>
          <p:cNvSpPr txBox="1"/>
          <p:nvPr/>
        </p:nvSpPr>
        <p:spPr>
          <a:xfrm>
            <a:off x="2110740" y="428178"/>
            <a:ext cx="883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K</a:t>
            </a:r>
          </a:p>
          <a:p>
            <a:r>
              <a:rPr lang="en-GB" sz="9600" dirty="0"/>
              <a:t>I </a:t>
            </a:r>
          </a:p>
          <a:p>
            <a:r>
              <a:rPr lang="en-GB" sz="9600" dirty="0"/>
              <a:t>S</a:t>
            </a:r>
          </a:p>
          <a:p>
            <a:r>
              <a:rPr lang="en-GB" sz="96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22495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3987CA-7B90-424B-905E-84BB4D120C6C}"/>
              </a:ext>
            </a:extLst>
          </p:cNvPr>
          <p:cNvSpPr txBox="1"/>
          <p:nvPr/>
        </p:nvSpPr>
        <p:spPr>
          <a:xfrm>
            <a:off x="2110740" y="428178"/>
            <a:ext cx="883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K</a:t>
            </a:r>
          </a:p>
          <a:p>
            <a:r>
              <a:rPr lang="en-GB" sz="9600" dirty="0"/>
              <a:t>I </a:t>
            </a:r>
          </a:p>
          <a:p>
            <a:r>
              <a:rPr lang="en-GB" sz="9600" dirty="0"/>
              <a:t>S</a:t>
            </a:r>
          </a:p>
          <a:p>
            <a:r>
              <a:rPr lang="en-GB" sz="9600" dirty="0"/>
              <a:t>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35635-581F-431C-953E-2280D5EFCFC0}"/>
              </a:ext>
            </a:extLst>
          </p:cNvPr>
          <p:cNvSpPr txBox="1"/>
          <p:nvPr/>
        </p:nvSpPr>
        <p:spPr>
          <a:xfrm>
            <a:off x="5097780" y="533401"/>
            <a:ext cx="397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Keep</a:t>
            </a:r>
          </a:p>
        </p:txBody>
      </p:sp>
    </p:spTree>
    <p:extLst>
      <p:ext uri="{BB962C8B-B14F-4D97-AF65-F5344CB8AC3E}">
        <p14:creationId xmlns:p14="http://schemas.microsoft.com/office/powerpoint/2010/main" val="516184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3987CA-7B90-424B-905E-84BB4D120C6C}"/>
              </a:ext>
            </a:extLst>
          </p:cNvPr>
          <p:cNvSpPr txBox="1"/>
          <p:nvPr/>
        </p:nvSpPr>
        <p:spPr>
          <a:xfrm>
            <a:off x="2110740" y="428178"/>
            <a:ext cx="883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K</a:t>
            </a:r>
          </a:p>
          <a:p>
            <a:r>
              <a:rPr lang="en-GB" sz="9600" dirty="0"/>
              <a:t>I </a:t>
            </a:r>
          </a:p>
          <a:p>
            <a:r>
              <a:rPr lang="en-GB" sz="9600" dirty="0"/>
              <a:t>S</a:t>
            </a:r>
          </a:p>
          <a:p>
            <a:r>
              <a:rPr lang="en-GB" sz="9600" dirty="0"/>
              <a:t>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35635-581F-431C-953E-2280D5EFCFC0}"/>
              </a:ext>
            </a:extLst>
          </p:cNvPr>
          <p:cNvSpPr txBox="1"/>
          <p:nvPr/>
        </p:nvSpPr>
        <p:spPr>
          <a:xfrm>
            <a:off x="5097780" y="435739"/>
            <a:ext cx="397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Keep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2DFBA-3C76-4DC9-AA78-C48EABA43821}"/>
              </a:ext>
            </a:extLst>
          </p:cNvPr>
          <p:cNvSpPr txBox="1"/>
          <p:nvPr/>
        </p:nvSpPr>
        <p:spPr>
          <a:xfrm>
            <a:off x="5173980" y="1982538"/>
            <a:ext cx="397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It</a:t>
            </a:r>
          </a:p>
        </p:txBody>
      </p:sp>
    </p:spTree>
    <p:extLst>
      <p:ext uri="{BB962C8B-B14F-4D97-AF65-F5344CB8AC3E}">
        <p14:creationId xmlns:p14="http://schemas.microsoft.com/office/powerpoint/2010/main" val="3607363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3987CA-7B90-424B-905E-84BB4D120C6C}"/>
              </a:ext>
            </a:extLst>
          </p:cNvPr>
          <p:cNvSpPr txBox="1"/>
          <p:nvPr/>
        </p:nvSpPr>
        <p:spPr>
          <a:xfrm>
            <a:off x="2110740" y="428178"/>
            <a:ext cx="883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K</a:t>
            </a:r>
          </a:p>
          <a:p>
            <a:r>
              <a:rPr lang="en-GB" sz="9600" dirty="0"/>
              <a:t>I </a:t>
            </a:r>
          </a:p>
          <a:p>
            <a:r>
              <a:rPr lang="en-GB" sz="9600" dirty="0"/>
              <a:t>S</a:t>
            </a:r>
          </a:p>
          <a:p>
            <a:r>
              <a:rPr lang="en-GB" sz="9600" dirty="0"/>
              <a:t>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35635-581F-431C-953E-2280D5EFCFC0}"/>
              </a:ext>
            </a:extLst>
          </p:cNvPr>
          <p:cNvSpPr txBox="1"/>
          <p:nvPr/>
        </p:nvSpPr>
        <p:spPr>
          <a:xfrm>
            <a:off x="5097780" y="435739"/>
            <a:ext cx="397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Keep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2DFBA-3C76-4DC9-AA78-C48EABA43821}"/>
              </a:ext>
            </a:extLst>
          </p:cNvPr>
          <p:cNvSpPr txBox="1"/>
          <p:nvPr/>
        </p:nvSpPr>
        <p:spPr>
          <a:xfrm>
            <a:off x="5189220" y="1859339"/>
            <a:ext cx="397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B672E-049C-4D51-8308-FA84A448D5A5}"/>
              </a:ext>
            </a:extLst>
          </p:cNvPr>
          <p:cNvSpPr txBox="1"/>
          <p:nvPr/>
        </p:nvSpPr>
        <p:spPr>
          <a:xfrm>
            <a:off x="5250180" y="3282942"/>
            <a:ext cx="448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Short</a:t>
            </a:r>
          </a:p>
        </p:txBody>
      </p:sp>
    </p:spTree>
    <p:extLst>
      <p:ext uri="{BB962C8B-B14F-4D97-AF65-F5344CB8AC3E}">
        <p14:creationId xmlns:p14="http://schemas.microsoft.com/office/powerpoint/2010/main" val="30175374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3987CA-7B90-424B-905E-84BB4D120C6C}"/>
              </a:ext>
            </a:extLst>
          </p:cNvPr>
          <p:cNvSpPr txBox="1"/>
          <p:nvPr/>
        </p:nvSpPr>
        <p:spPr>
          <a:xfrm>
            <a:off x="2110740" y="428178"/>
            <a:ext cx="8839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K</a:t>
            </a:r>
          </a:p>
          <a:p>
            <a:r>
              <a:rPr lang="en-GB" sz="9600" dirty="0"/>
              <a:t>I </a:t>
            </a:r>
          </a:p>
          <a:p>
            <a:r>
              <a:rPr lang="en-GB" sz="9600" dirty="0"/>
              <a:t>S</a:t>
            </a:r>
          </a:p>
          <a:p>
            <a:r>
              <a:rPr lang="en-GB" sz="9600" dirty="0"/>
              <a:t>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635635-581F-431C-953E-2280D5EFCFC0}"/>
              </a:ext>
            </a:extLst>
          </p:cNvPr>
          <p:cNvSpPr txBox="1"/>
          <p:nvPr/>
        </p:nvSpPr>
        <p:spPr>
          <a:xfrm>
            <a:off x="5097780" y="435739"/>
            <a:ext cx="397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Keep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2DFBA-3C76-4DC9-AA78-C48EABA43821}"/>
              </a:ext>
            </a:extLst>
          </p:cNvPr>
          <p:cNvSpPr txBox="1"/>
          <p:nvPr/>
        </p:nvSpPr>
        <p:spPr>
          <a:xfrm>
            <a:off x="5189220" y="1859339"/>
            <a:ext cx="3977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B672E-049C-4D51-8308-FA84A448D5A5}"/>
              </a:ext>
            </a:extLst>
          </p:cNvPr>
          <p:cNvSpPr txBox="1"/>
          <p:nvPr/>
        </p:nvSpPr>
        <p:spPr>
          <a:xfrm>
            <a:off x="5250180" y="3282942"/>
            <a:ext cx="448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Short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18A4D-85DD-4864-95C6-569FEF5FF4DD}"/>
              </a:ext>
            </a:extLst>
          </p:cNvPr>
          <p:cNvSpPr txBox="1"/>
          <p:nvPr/>
        </p:nvSpPr>
        <p:spPr>
          <a:xfrm>
            <a:off x="5311140" y="4860161"/>
            <a:ext cx="4480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/>
              <a:t>- Simple</a:t>
            </a:r>
          </a:p>
        </p:txBody>
      </p:sp>
    </p:spTree>
    <p:extLst>
      <p:ext uri="{BB962C8B-B14F-4D97-AF65-F5344CB8AC3E}">
        <p14:creationId xmlns:p14="http://schemas.microsoft.com/office/powerpoint/2010/main" val="159237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2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Picture 2" descr="A group of people posing for a photo on a bridge over water&#10;&#10;Description automatically generated with medium confidence">
            <a:extLst>
              <a:ext uri="{FF2B5EF4-FFF2-40B4-BE49-F238E27FC236}">
                <a16:creationId xmlns:a16="http://schemas.microsoft.com/office/drawing/2014/main" id="{ED5E3F6D-EB03-4DAD-9E5C-1CD3F6075E1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480000">
            <a:off x="1137837" y="1003258"/>
            <a:ext cx="9916327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85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518C07-A465-412A-B7F6-58DD5ACFB813}"/>
              </a:ext>
            </a:extLst>
          </p:cNvPr>
          <p:cNvGrpSpPr/>
          <p:nvPr/>
        </p:nvGrpSpPr>
        <p:grpSpPr>
          <a:xfrm>
            <a:off x="5048274" y="158800"/>
            <a:ext cx="7017686" cy="6339250"/>
            <a:chOff x="4705373" y="171499"/>
            <a:chExt cx="7017686" cy="6339250"/>
          </a:xfrm>
        </p:grpSpPr>
        <p:pic>
          <p:nvPicPr>
            <p:cNvPr id="11266" name="Picture 2" descr="Image result for email">
              <a:extLst>
                <a:ext uri="{FF2B5EF4-FFF2-40B4-BE49-F238E27FC236}">
                  <a16:creationId xmlns:a16="http://schemas.microsoft.com/office/drawing/2014/main" id="{22ED196D-3126-4F1E-967C-9BE7AF9AB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194" y="2402328"/>
              <a:ext cx="771895" cy="771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1E2796-F260-469A-BA3D-C6F6C57320EF}"/>
                </a:ext>
              </a:extLst>
            </p:cNvPr>
            <p:cNvSpPr/>
            <p:nvPr/>
          </p:nvSpPr>
          <p:spPr>
            <a:xfrm>
              <a:off x="5561222" y="2562093"/>
              <a:ext cx="3599959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mic Sans MS" panose="030F0702030302020204" pitchFamily="66" charset="0"/>
                </a:rPr>
                <a:t>rwlp.french@gmail.com</a:t>
              </a:r>
              <a:endPara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7CBEC0-CD90-4150-B0E0-C248A2AC7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5373" y="3370428"/>
              <a:ext cx="1071948" cy="94257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D69A7F-4838-4AED-8329-7A19BE61C514}"/>
                </a:ext>
              </a:extLst>
            </p:cNvPr>
            <p:cNvSpPr/>
            <p:nvPr/>
          </p:nvSpPr>
          <p:spPr>
            <a:xfrm>
              <a:off x="5631218" y="3568016"/>
              <a:ext cx="2146742" cy="461665"/>
            </a:xfrm>
            <a:prstGeom prst="rect">
              <a:avLst/>
            </a:prstGeom>
            <a:noFill/>
          </p:spPr>
          <p:txBody>
            <a:bodyPr wrap="none" lIns="91440" tIns="45720" rIns="91440" bIns="45720" anchor="t">
              <a:spAutoFit/>
            </a:bodyPr>
            <a:lstStyle/>
            <a:p>
              <a:pPr algn="ctr"/>
              <a:r>
                <a:rPr lang="en-US" sz="2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mic Sans MS" panose="030F0702030302020204" pitchFamily="66" charset="0"/>
                </a:rPr>
                <a:t>@</a:t>
              </a:r>
              <a:r>
                <a:rPr lang="en-US" sz="240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mic Sans MS" panose="030F0702030302020204" pitchFamily="66" charset="0"/>
                </a:rPr>
                <a:t>SqlBobScot</a:t>
              </a:r>
              <a:endParaRPr lang="en-US" sz="2400">
                <a:ln w="0"/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cs typeface="Calibri"/>
              </a:endParaRPr>
            </a:p>
          </p:txBody>
        </p:sp>
        <p:pic>
          <p:nvPicPr>
            <p:cNvPr id="11268" name="Picture 4" descr="linkedin, social icon">
              <a:extLst>
                <a:ext uri="{FF2B5EF4-FFF2-40B4-BE49-F238E27FC236}">
                  <a16:creationId xmlns:a16="http://schemas.microsoft.com/office/drawing/2014/main" id="{2CB6466F-8FE3-4840-8D12-FF00A8D47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194" y="4465741"/>
              <a:ext cx="715797" cy="715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128727-F557-41BC-904D-8D75E9C65D8C}"/>
                </a:ext>
              </a:extLst>
            </p:cNvPr>
            <p:cNvSpPr/>
            <p:nvPr/>
          </p:nvSpPr>
          <p:spPr>
            <a:xfrm>
              <a:off x="5612091" y="4606402"/>
              <a:ext cx="611096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mic Sans MS" panose="030F0702030302020204" pitchFamily="66" charset="0"/>
                </a:rPr>
                <a:t>https://www.linkedin.com/in/rwlpfrench/</a:t>
              </a:r>
              <a:endParaRPr lang="en-US"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9F02EDA-18D2-4883-AF2F-48541DC4A4E2}"/>
                </a:ext>
              </a:extLst>
            </p:cNvPr>
            <p:cNvSpPr/>
            <p:nvPr/>
          </p:nvSpPr>
          <p:spPr>
            <a:xfrm>
              <a:off x="5716482" y="5718604"/>
              <a:ext cx="34115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400">
                  <a:latin typeface="Comic Sans MS" panose="030F0702030302020204" pitchFamily="66" charset="0"/>
                </a:rPr>
                <a:t>http://www.sqlbob.uk/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A4A997-B240-44D2-840C-D60130A0B4E4}"/>
                </a:ext>
              </a:extLst>
            </p:cNvPr>
            <p:cNvSpPr/>
            <p:nvPr/>
          </p:nvSpPr>
          <p:spPr>
            <a:xfrm>
              <a:off x="4752824" y="171499"/>
              <a:ext cx="489268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mic Sans MS" panose="030F0702030302020204" pitchFamily="66" charset="0"/>
                  <a:cs typeface="Calibri" panose="020F0502020204030204" pitchFamily="34" charset="0"/>
                </a:rPr>
                <a:t>Robert French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56337B-5AFA-4CE0-A41E-0DB331ACC327}"/>
                </a:ext>
              </a:extLst>
            </p:cNvPr>
            <p:cNvSpPr/>
            <p:nvPr/>
          </p:nvSpPr>
          <p:spPr>
            <a:xfrm>
              <a:off x="4781399" y="1076667"/>
              <a:ext cx="6350880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mic Sans MS" panose="030F0702030302020204" pitchFamily="66" charset="0"/>
                </a:rPr>
                <a:t>Data Shepherd, Data Plumber, </a:t>
              </a:r>
            </a:p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mic Sans MS" panose="030F0702030302020204" pitchFamily="66" charset="0"/>
                </a:rPr>
                <a:t>Data Dance Teacher</a:t>
              </a:r>
            </a:p>
            <a:p>
              <a:r>
                <a: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omic Sans MS" panose="030F0702030302020204" pitchFamily="66" charset="0"/>
                </a:rPr>
                <a:t>In Sunny Glasgow Scotland</a:t>
              </a:r>
              <a:endPara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endParaRPr>
            </a:p>
          </p:txBody>
        </p:sp>
        <p:pic>
          <p:nvPicPr>
            <p:cNvPr id="1026" name="Picture 2" descr="Related image">
              <a:extLst>
                <a:ext uri="{FF2B5EF4-FFF2-40B4-BE49-F238E27FC236}">
                  <a16:creationId xmlns:a16="http://schemas.microsoft.com/office/drawing/2014/main" id="{D30B0021-3501-4465-AD5E-0514D85B3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5374" y="5438801"/>
              <a:ext cx="1071948" cy="1071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ADE459DC-26C6-40A7-994B-32F828CC5A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910" y="146734"/>
            <a:ext cx="4388810" cy="63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32B1C07-87A4-4922-935F-88911D5F90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8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0F9F4D-0D10-4D58-9268-DDD8A42DC3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9549E7-360A-445A-907F-6FDF0D12BB5E}"/>
              </a:ext>
            </a:extLst>
          </p:cNvPr>
          <p:cNvSpPr txBox="1"/>
          <p:nvPr/>
        </p:nvSpPr>
        <p:spPr>
          <a:xfrm>
            <a:off x="4305644" y="1999047"/>
            <a:ext cx="255784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7200" dirty="0">
                <a:latin typeface="Viner Hand ITC"/>
              </a:rPr>
              <a:t>The </a:t>
            </a:r>
            <a:br>
              <a:rPr lang="en-GB" sz="7200" dirty="0">
                <a:latin typeface="Viner Hand ITC"/>
              </a:rPr>
            </a:br>
            <a:r>
              <a:rPr lang="en-GB" sz="7200" dirty="0">
                <a:latin typeface="Viner Hand ITC"/>
              </a:rPr>
              <a:t>Curse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cture containing ground, outdoor, person, person&#10;&#10;Description automatically generated">
            <a:extLst>
              <a:ext uri="{FF2B5EF4-FFF2-40B4-BE49-F238E27FC236}">
                <a16:creationId xmlns:a16="http://schemas.microsoft.com/office/drawing/2014/main" id="{E21195D8-6B23-4A9B-86E1-2B85B4C036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A9D85F-34E2-4BCF-B655-1B68E3595E24}"/>
              </a:ext>
            </a:extLst>
          </p:cNvPr>
          <p:cNvSpPr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The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 w="0"/>
                <a:solidFill>
                  <a:prstClr val="whit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Drumming game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75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F71453-5126-4D57-88B1-1E7BB69C3B2D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8EFC91-64CC-489B-887C-D2341484677A}"/>
              </a:ext>
            </a:extLst>
          </p:cNvPr>
          <p:cNvSpPr/>
          <p:nvPr/>
        </p:nvSpPr>
        <p:spPr>
          <a:xfrm>
            <a:off x="7093460" y="4737190"/>
            <a:ext cx="4739728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Listeners</a:t>
            </a:r>
            <a:endParaRPr lang="en-US" sz="9600" b="1" i="0" u="none" strike="noStrike" kern="1200" cap="none" spc="0" normalizeH="0" baseline="0" noProof="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cs typeface="Calibri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3B2D4-38FB-4292-A968-2D5CE37C5272}"/>
              </a:ext>
            </a:extLst>
          </p:cNvPr>
          <p:cNvSpPr/>
          <p:nvPr/>
        </p:nvSpPr>
        <p:spPr>
          <a:xfrm>
            <a:off x="377711" y="4713377"/>
            <a:ext cx="4120603" cy="7388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Tappers</a:t>
            </a:r>
            <a:endParaRPr lang="en-US" sz="9600" b="1" i="0" u="none" strike="noStrike" kern="1200" cap="none" spc="0" normalizeH="0" baseline="0" noProof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cs typeface="Calibri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36CF1-617E-424D-BB56-5F3088367D2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438013" y="1388303"/>
            <a:ext cx="3723982" cy="33250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37E805-CD50-4728-B765-E2547304914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161995" y="1388303"/>
            <a:ext cx="3301329" cy="33488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E39606-5B51-46C4-9AAC-762D2E6522FC}"/>
              </a:ext>
            </a:extLst>
          </p:cNvPr>
          <p:cNvSpPr/>
          <p:nvPr/>
        </p:nvSpPr>
        <p:spPr>
          <a:xfrm>
            <a:off x="556532" y="0"/>
            <a:ext cx="11210925" cy="138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9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 Light" panose="020F0302020204030204"/>
              </a:rPr>
              <a:t>Two groups</a:t>
            </a:r>
            <a:endParaRPr lang="en-US" sz="9600" b="1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36788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2B25D6-5FCB-4EBE-BED8-367C86906646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E39606-5B51-46C4-9AAC-762D2E6522FC}"/>
              </a:ext>
            </a:extLst>
          </p:cNvPr>
          <p:cNvSpPr/>
          <p:nvPr/>
        </p:nvSpPr>
        <p:spPr>
          <a:xfrm>
            <a:off x="587012" y="0"/>
            <a:ext cx="11210925" cy="138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Tappers</a:t>
            </a:r>
            <a:endParaRPr lang="en-US" sz="9600" b="1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cs typeface="Calibri Light"/>
            </a:endParaRPr>
          </a:p>
        </p:txBody>
      </p:sp>
      <p:pic>
        <p:nvPicPr>
          <p:cNvPr id="3" name="Picture 2" descr="A picture containing person, indoor, hand, close&#10;&#10;Description automatically generated">
            <a:extLst>
              <a:ext uri="{FF2B5EF4-FFF2-40B4-BE49-F238E27FC236}">
                <a16:creationId xmlns:a16="http://schemas.microsoft.com/office/drawing/2014/main" id="{1210A796-D445-47CE-A8B2-7B301EA67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7067" y="1675227"/>
            <a:ext cx="769786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3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D9C948-A81B-4648-A974-92DBFC217C09}"/>
              </a:ext>
            </a:extLst>
          </p:cNvPr>
          <p:cNvSpPr/>
          <p:nvPr/>
        </p:nvSpPr>
        <p:spPr>
          <a:xfrm>
            <a:off x="0" y="0"/>
            <a:ext cx="12192000" cy="10632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A1965A-6DA9-4DAC-BCE5-7C3D74EF07D7}"/>
              </a:ext>
            </a:extLst>
          </p:cNvPr>
          <p:cNvSpPr/>
          <p:nvPr/>
        </p:nvSpPr>
        <p:spPr>
          <a:xfrm>
            <a:off x="556532" y="-1"/>
            <a:ext cx="11210925" cy="13883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Listeners</a:t>
            </a:r>
            <a:endParaRPr lang="en-US" sz="9600" b="1" i="0" u="none" strike="noStrike" kern="1200" cap="none" spc="0" normalizeH="0" baseline="0" noProof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Calibri Light" panose="020F0302020204030204"/>
              <a:cs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C2CB6-8E25-46EA-B282-2920D366CC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4465" y="1675227"/>
            <a:ext cx="65830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3510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628</Words>
  <Application>Microsoft Office PowerPoint</Application>
  <PresentationFormat>Widescreen</PresentationFormat>
  <Paragraphs>150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Avenir Next LT Pro</vt:lpstr>
      <vt:lpstr>Calibri</vt:lpstr>
      <vt:lpstr>Calibri Light</vt:lpstr>
      <vt:lpstr>Comic Sans MS</vt:lpstr>
      <vt:lpstr>Georgia</vt:lpstr>
      <vt:lpstr>Impact</vt:lpstr>
      <vt:lpstr>Modern Love</vt:lpstr>
      <vt:lpstr>Old English Text MT</vt:lpstr>
      <vt:lpstr>Viner Hand ITC</vt:lpstr>
      <vt:lpstr>BohemianVTI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French</dc:creator>
  <cp:lastModifiedBy>Robert French</cp:lastModifiedBy>
  <cp:revision>53</cp:revision>
  <dcterms:created xsi:type="dcterms:W3CDTF">2022-01-23T19:06:36Z</dcterms:created>
  <dcterms:modified xsi:type="dcterms:W3CDTF">2022-03-10T07:22:54Z</dcterms:modified>
</cp:coreProperties>
</file>