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4"/>
    <p:sldMasterId id="2147483897" r:id="rId5"/>
    <p:sldMasterId id="2147483964" r:id="rId6"/>
    <p:sldMasterId id="2147483999" r:id="rId7"/>
    <p:sldMasterId id="2147484035" r:id="rId8"/>
  </p:sldMasterIdLst>
  <p:notesMasterIdLst>
    <p:notesMasterId r:id="rId37"/>
  </p:notesMasterIdLst>
  <p:handoutMasterIdLst>
    <p:handoutMasterId r:id="rId38"/>
  </p:handoutMasterIdLst>
  <p:sldIdLst>
    <p:sldId id="257" r:id="rId9"/>
    <p:sldId id="8707" r:id="rId10"/>
    <p:sldId id="260" r:id="rId11"/>
    <p:sldId id="8681" r:id="rId12"/>
    <p:sldId id="8706" r:id="rId13"/>
    <p:sldId id="8685" r:id="rId14"/>
    <p:sldId id="8689" r:id="rId15"/>
    <p:sldId id="8692" r:id="rId16"/>
    <p:sldId id="8693" r:id="rId17"/>
    <p:sldId id="8686" r:id="rId18"/>
    <p:sldId id="380" r:id="rId19"/>
    <p:sldId id="8694" r:id="rId20"/>
    <p:sldId id="8710" r:id="rId21"/>
    <p:sldId id="8687" r:id="rId22"/>
    <p:sldId id="8695" r:id="rId23"/>
    <p:sldId id="360" r:id="rId24"/>
    <p:sldId id="8696" r:id="rId25"/>
    <p:sldId id="285" r:id="rId26"/>
    <p:sldId id="8697" r:id="rId27"/>
    <p:sldId id="8699" r:id="rId28"/>
    <p:sldId id="8698" r:id="rId29"/>
    <p:sldId id="8701" r:id="rId30"/>
    <p:sldId id="8703" r:id="rId31"/>
    <p:sldId id="8704" r:id="rId32"/>
    <p:sldId id="8705" r:id="rId33"/>
    <p:sldId id="8708" r:id="rId34"/>
    <p:sldId id="8688" r:id="rId35"/>
    <p:sldId id="8702" r:id="rId36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2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C811"/>
    <a:srgbClr val="F2C812"/>
    <a:srgbClr val="EDC30D"/>
    <a:srgbClr val="494949"/>
    <a:srgbClr val="FFC000"/>
    <a:srgbClr val="DEEBF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90" autoAdjust="0"/>
    <p:restoredTop sz="85553" autoAdjust="0"/>
  </p:normalViewPr>
  <p:slideViewPr>
    <p:cSldViewPr snapToGrid="0">
      <p:cViewPr varScale="1">
        <p:scale>
          <a:sx n="129" d="100"/>
          <a:sy n="129" d="100"/>
        </p:scale>
        <p:origin x="10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commentAuthors" Target="commentAuthors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B536DF-88AC-448D-B540-7F76604012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18C639-B15B-4ECF-9E83-173C32DF5BB7}">
      <dgm:prSet/>
      <dgm:spPr>
        <a:solidFill>
          <a:srgbClr val="F2C811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Plan ahead for self-service BI success</a:t>
          </a:r>
          <a:endParaRPr lang="en-GB" dirty="0">
            <a:solidFill>
              <a:schemeClr val="tx1"/>
            </a:solidFill>
          </a:endParaRPr>
        </a:p>
      </dgm:t>
    </dgm:pt>
    <dgm:pt modelId="{B4EC6EBF-21C2-480E-87B2-7F1A073B6359}" type="parTrans" cxnId="{7E08D08F-C0F9-417B-8132-83B45B41F630}">
      <dgm:prSet/>
      <dgm:spPr/>
      <dgm:t>
        <a:bodyPr/>
        <a:lstStyle/>
        <a:p>
          <a:endParaRPr lang="en-US"/>
        </a:p>
      </dgm:t>
    </dgm:pt>
    <dgm:pt modelId="{4E855D6E-212E-406F-9D3B-844BE56C2D9A}" type="sibTrans" cxnId="{7E08D08F-C0F9-417B-8132-83B45B41F630}">
      <dgm:prSet/>
      <dgm:spPr/>
      <dgm:t>
        <a:bodyPr/>
        <a:lstStyle/>
        <a:p>
          <a:endParaRPr lang="en-US"/>
        </a:p>
      </dgm:t>
    </dgm:pt>
    <dgm:pt modelId="{D286143D-BDC1-499D-885B-6D79F1C29B05}">
      <dgm:prSet/>
      <dgm:spPr>
        <a:solidFill>
          <a:srgbClr val="F2C811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Avoid uncontrolled proliferation of BI apps</a:t>
          </a:r>
          <a:endParaRPr lang="en-GB" dirty="0">
            <a:solidFill>
              <a:schemeClr val="tx1"/>
            </a:solidFill>
          </a:endParaRPr>
        </a:p>
      </dgm:t>
    </dgm:pt>
    <dgm:pt modelId="{4FE4810C-569E-4D3D-9DCC-5469C4726500}" type="parTrans" cxnId="{32B858B2-4930-4243-A6E4-17F4579F2AE2}">
      <dgm:prSet/>
      <dgm:spPr/>
      <dgm:t>
        <a:bodyPr/>
        <a:lstStyle/>
        <a:p>
          <a:endParaRPr lang="en-US"/>
        </a:p>
      </dgm:t>
    </dgm:pt>
    <dgm:pt modelId="{18485489-1EC0-4AD0-B01F-90A2A7581FA1}" type="sibTrans" cxnId="{32B858B2-4930-4243-A6E4-17F4579F2AE2}">
      <dgm:prSet/>
      <dgm:spPr/>
      <dgm:t>
        <a:bodyPr/>
        <a:lstStyle/>
        <a:p>
          <a:endParaRPr lang="en-US"/>
        </a:p>
      </dgm:t>
    </dgm:pt>
    <dgm:pt modelId="{D986FB5D-0CA7-4649-B32F-B5E0E933678C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Implement processes</a:t>
          </a:r>
          <a:endParaRPr lang="en-GB" dirty="0">
            <a:solidFill>
              <a:schemeClr val="tx1"/>
            </a:solidFill>
          </a:endParaRPr>
        </a:p>
      </dgm:t>
    </dgm:pt>
    <dgm:pt modelId="{79AF086F-88DA-49F5-86D3-1F5481FED651}" type="parTrans" cxnId="{A891B08A-052E-4AF3-A09B-1520015F3526}">
      <dgm:prSet/>
      <dgm:spPr/>
      <dgm:t>
        <a:bodyPr/>
        <a:lstStyle/>
        <a:p>
          <a:endParaRPr lang="en-US"/>
        </a:p>
      </dgm:t>
    </dgm:pt>
    <dgm:pt modelId="{9680EFFC-479C-4258-AE83-BCC14469C9D3}" type="sibTrans" cxnId="{A891B08A-052E-4AF3-A09B-1520015F3526}">
      <dgm:prSet/>
      <dgm:spPr/>
      <dgm:t>
        <a:bodyPr/>
        <a:lstStyle/>
        <a:p>
          <a:endParaRPr lang="en-US"/>
        </a:p>
      </dgm:t>
    </dgm:pt>
    <dgm:pt modelId="{98DD8F22-E018-49A8-8200-C232B9919179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Proper governance processes </a:t>
          </a:r>
          <a:endParaRPr lang="en-GB">
            <a:solidFill>
              <a:schemeClr val="tx1"/>
            </a:solidFill>
          </a:endParaRPr>
        </a:p>
      </dgm:t>
    </dgm:pt>
    <dgm:pt modelId="{23AAD0B8-6377-4E25-9840-1E19B38F7EBE}" type="parTrans" cxnId="{BCD1EA49-D2E3-4135-9467-CE7C3479810F}">
      <dgm:prSet/>
      <dgm:spPr/>
      <dgm:t>
        <a:bodyPr/>
        <a:lstStyle/>
        <a:p>
          <a:endParaRPr lang="en-US"/>
        </a:p>
      </dgm:t>
    </dgm:pt>
    <dgm:pt modelId="{40B031A4-925D-465A-BC64-C47E998C7334}" type="sibTrans" cxnId="{BCD1EA49-D2E3-4135-9467-CE7C3479810F}">
      <dgm:prSet/>
      <dgm:spPr/>
      <dgm:t>
        <a:bodyPr/>
        <a:lstStyle/>
        <a:p>
          <a:endParaRPr lang="en-US"/>
        </a:p>
      </dgm:t>
    </dgm:pt>
    <dgm:pt modelId="{2A7F442F-C5C9-4D5B-9D3B-5D1C13AEC459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Drive Decisions</a:t>
          </a:r>
          <a:endParaRPr lang="en-GB" dirty="0">
            <a:solidFill>
              <a:schemeClr val="tx1"/>
            </a:solidFill>
          </a:endParaRPr>
        </a:p>
      </dgm:t>
    </dgm:pt>
    <dgm:pt modelId="{8F93E8EE-2246-4795-BCD0-BC5C1CED47A1}" type="parTrans" cxnId="{231D0640-6F9B-4B08-ADF9-7EBC0226B82B}">
      <dgm:prSet/>
      <dgm:spPr/>
      <dgm:t>
        <a:bodyPr/>
        <a:lstStyle/>
        <a:p>
          <a:endParaRPr lang="en-US"/>
        </a:p>
      </dgm:t>
    </dgm:pt>
    <dgm:pt modelId="{B5C0A802-21BB-425C-B00C-BA658DB75968}" type="sibTrans" cxnId="{231D0640-6F9B-4B08-ADF9-7EBC0226B82B}">
      <dgm:prSet/>
      <dgm:spPr/>
      <dgm:t>
        <a:bodyPr/>
        <a:lstStyle/>
        <a:p>
          <a:endParaRPr lang="en-US"/>
        </a:p>
      </dgm:t>
    </dgm:pt>
    <dgm:pt modelId="{E72CBAA8-0174-47E7-BDD0-6F46A17225C5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Reduce Risks</a:t>
          </a:r>
          <a:endParaRPr lang="en-GB" dirty="0">
            <a:solidFill>
              <a:schemeClr val="tx1"/>
            </a:solidFill>
          </a:endParaRPr>
        </a:p>
      </dgm:t>
    </dgm:pt>
    <dgm:pt modelId="{92357006-E5F3-48FF-A314-E43CEB63D0A2}" type="parTrans" cxnId="{1D5D1C28-732A-48FD-95E2-9011DF86E7E4}">
      <dgm:prSet/>
      <dgm:spPr/>
      <dgm:t>
        <a:bodyPr/>
        <a:lstStyle/>
        <a:p>
          <a:endParaRPr lang="en-US"/>
        </a:p>
      </dgm:t>
    </dgm:pt>
    <dgm:pt modelId="{4212D704-32A5-4BAD-BB4E-8723A1A993D0}" type="sibTrans" cxnId="{1D5D1C28-732A-48FD-95E2-9011DF86E7E4}">
      <dgm:prSet/>
      <dgm:spPr/>
      <dgm:t>
        <a:bodyPr/>
        <a:lstStyle/>
        <a:p>
          <a:endParaRPr lang="en-US"/>
        </a:p>
      </dgm:t>
    </dgm:pt>
    <dgm:pt modelId="{34755EEC-1A11-4114-BA4F-4D44EE9FE695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Increase user adoption</a:t>
          </a:r>
          <a:endParaRPr lang="en-GB" dirty="0">
            <a:solidFill>
              <a:schemeClr val="tx1"/>
            </a:solidFill>
          </a:endParaRPr>
        </a:p>
      </dgm:t>
    </dgm:pt>
    <dgm:pt modelId="{B5FE9DEE-8ABD-4E56-ADC3-A2A33556905A}" type="parTrans" cxnId="{615ED9BB-3E71-4DCF-B3F6-3DDF8C129E06}">
      <dgm:prSet/>
      <dgm:spPr/>
    </dgm:pt>
    <dgm:pt modelId="{69539E43-5290-419D-B67F-2B70FC89BAC0}" type="sibTrans" cxnId="{615ED9BB-3E71-4DCF-B3F6-3DDF8C129E06}">
      <dgm:prSet/>
      <dgm:spPr/>
    </dgm:pt>
    <dgm:pt modelId="{1363C39E-132F-44FF-9F82-3EB8134AD84C}" type="pres">
      <dgm:prSet presAssocID="{54B536DF-88AC-448D-B540-7F7660401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4C99D6-65BF-48DF-B04A-68EB7417A1B0}" type="pres">
      <dgm:prSet presAssocID="{9018C639-B15B-4ECF-9E83-173C32DF5BB7}" presName="hierRoot1" presStyleCnt="0">
        <dgm:presLayoutVars>
          <dgm:hierBranch val="init"/>
        </dgm:presLayoutVars>
      </dgm:prSet>
      <dgm:spPr/>
    </dgm:pt>
    <dgm:pt modelId="{2712F7D2-D78C-4A52-A407-4516BAF4561D}" type="pres">
      <dgm:prSet presAssocID="{9018C639-B15B-4ECF-9E83-173C32DF5BB7}" presName="rootComposite1" presStyleCnt="0"/>
      <dgm:spPr/>
    </dgm:pt>
    <dgm:pt modelId="{10B685FD-79F8-49D8-B895-E2380080227F}" type="pres">
      <dgm:prSet presAssocID="{9018C639-B15B-4ECF-9E83-173C32DF5BB7}" presName="rootText1" presStyleLbl="node0" presStyleIdx="0" presStyleCnt="2">
        <dgm:presLayoutVars>
          <dgm:chPref val="3"/>
        </dgm:presLayoutVars>
      </dgm:prSet>
      <dgm:spPr/>
    </dgm:pt>
    <dgm:pt modelId="{F901269B-131C-4B8B-8A5C-1A38CEB625BB}" type="pres">
      <dgm:prSet presAssocID="{9018C639-B15B-4ECF-9E83-173C32DF5BB7}" presName="rootConnector1" presStyleLbl="node1" presStyleIdx="0" presStyleCnt="0"/>
      <dgm:spPr/>
    </dgm:pt>
    <dgm:pt modelId="{D3896F1F-A879-4D26-A937-B6BD3CF93672}" type="pres">
      <dgm:prSet presAssocID="{9018C639-B15B-4ECF-9E83-173C32DF5BB7}" presName="hierChild2" presStyleCnt="0"/>
      <dgm:spPr/>
    </dgm:pt>
    <dgm:pt modelId="{D33BB0EA-F195-438F-8A00-24E5C8226EA3}" type="pres">
      <dgm:prSet presAssocID="{4FE4810C-569E-4D3D-9DCC-5469C4726500}" presName="Name64" presStyleLbl="parChTrans1D2" presStyleIdx="0" presStyleCnt="5"/>
      <dgm:spPr/>
    </dgm:pt>
    <dgm:pt modelId="{75679D68-C971-4953-8DBE-59CC76684E30}" type="pres">
      <dgm:prSet presAssocID="{D286143D-BDC1-499D-885B-6D79F1C29B05}" presName="hierRoot2" presStyleCnt="0">
        <dgm:presLayoutVars>
          <dgm:hierBranch val="init"/>
        </dgm:presLayoutVars>
      </dgm:prSet>
      <dgm:spPr/>
    </dgm:pt>
    <dgm:pt modelId="{FEB0C5A7-694E-4F1E-892B-56EDBAA81AB7}" type="pres">
      <dgm:prSet presAssocID="{D286143D-BDC1-499D-885B-6D79F1C29B05}" presName="rootComposite" presStyleCnt="0"/>
      <dgm:spPr/>
    </dgm:pt>
    <dgm:pt modelId="{83A068E7-16B4-4313-9BD7-86F2CC6ED717}" type="pres">
      <dgm:prSet presAssocID="{D286143D-BDC1-499D-885B-6D79F1C29B05}" presName="rootText" presStyleLbl="node2" presStyleIdx="0" presStyleCnt="5">
        <dgm:presLayoutVars>
          <dgm:chPref val="3"/>
        </dgm:presLayoutVars>
      </dgm:prSet>
      <dgm:spPr/>
    </dgm:pt>
    <dgm:pt modelId="{A6480A6F-B9F2-41EE-AF4B-E34F34808E52}" type="pres">
      <dgm:prSet presAssocID="{D286143D-BDC1-499D-885B-6D79F1C29B05}" presName="rootConnector" presStyleLbl="node2" presStyleIdx="0" presStyleCnt="5"/>
      <dgm:spPr/>
    </dgm:pt>
    <dgm:pt modelId="{3B1511B9-2CB6-4EE5-A072-C412CA5E1460}" type="pres">
      <dgm:prSet presAssocID="{D286143D-BDC1-499D-885B-6D79F1C29B05}" presName="hierChild4" presStyleCnt="0"/>
      <dgm:spPr/>
    </dgm:pt>
    <dgm:pt modelId="{3DC5C3BA-4BA4-4B23-9164-FE3A9D3B6DC8}" type="pres">
      <dgm:prSet presAssocID="{D286143D-BDC1-499D-885B-6D79F1C29B05}" presName="hierChild5" presStyleCnt="0"/>
      <dgm:spPr/>
    </dgm:pt>
    <dgm:pt modelId="{501FCC22-A997-4163-86D1-18CF96D2C847}" type="pres">
      <dgm:prSet presAssocID="{79AF086F-88DA-49F5-86D3-1F5481FED651}" presName="Name64" presStyleLbl="parChTrans1D2" presStyleIdx="1" presStyleCnt="5"/>
      <dgm:spPr/>
    </dgm:pt>
    <dgm:pt modelId="{73DC2737-AE28-4599-BF47-8A413BD88520}" type="pres">
      <dgm:prSet presAssocID="{D986FB5D-0CA7-4649-B32F-B5E0E933678C}" presName="hierRoot2" presStyleCnt="0">
        <dgm:presLayoutVars>
          <dgm:hierBranch val="init"/>
        </dgm:presLayoutVars>
      </dgm:prSet>
      <dgm:spPr/>
    </dgm:pt>
    <dgm:pt modelId="{67A19D61-B496-4CCB-B6FD-094B27937291}" type="pres">
      <dgm:prSet presAssocID="{D986FB5D-0CA7-4649-B32F-B5E0E933678C}" presName="rootComposite" presStyleCnt="0"/>
      <dgm:spPr/>
    </dgm:pt>
    <dgm:pt modelId="{808B666D-E5F6-46A6-9724-A881F7C0FFFF}" type="pres">
      <dgm:prSet presAssocID="{D986FB5D-0CA7-4649-B32F-B5E0E933678C}" presName="rootText" presStyleLbl="node2" presStyleIdx="1" presStyleCnt="5">
        <dgm:presLayoutVars>
          <dgm:chPref val="3"/>
        </dgm:presLayoutVars>
      </dgm:prSet>
      <dgm:spPr/>
    </dgm:pt>
    <dgm:pt modelId="{2C41F697-0E28-482E-AA48-4CE8F1252801}" type="pres">
      <dgm:prSet presAssocID="{D986FB5D-0CA7-4649-B32F-B5E0E933678C}" presName="rootConnector" presStyleLbl="node2" presStyleIdx="1" presStyleCnt="5"/>
      <dgm:spPr/>
    </dgm:pt>
    <dgm:pt modelId="{516FE777-892C-4934-BD88-8A7C99F99675}" type="pres">
      <dgm:prSet presAssocID="{D986FB5D-0CA7-4649-B32F-B5E0E933678C}" presName="hierChild4" presStyleCnt="0"/>
      <dgm:spPr/>
    </dgm:pt>
    <dgm:pt modelId="{9391B30D-6099-4F7D-931E-5CA5E50A3576}" type="pres">
      <dgm:prSet presAssocID="{D986FB5D-0CA7-4649-B32F-B5E0E933678C}" presName="hierChild5" presStyleCnt="0"/>
      <dgm:spPr/>
    </dgm:pt>
    <dgm:pt modelId="{3FB5198A-F36E-40C3-9614-823EDC5B678C}" type="pres">
      <dgm:prSet presAssocID="{9018C639-B15B-4ECF-9E83-173C32DF5BB7}" presName="hierChild3" presStyleCnt="0"/>
      <dgm:spPr/>
    </dgm:pt>
    <dgm:pt modelId="{F358C963-5BE0-455B-949E-74397151E2C2}" type="pres">
      <dgm:prSet presAssocID="{98DD8F22-E018-49A8-8200-C232B9919179}" presName="hierRoot1" presStyleCnt="0">
        <dgm:presLayoutVars>
          <dgm:hierBranch val="init"/>
        </dgm:presLayoutVars>
      </dgm:prSet>
      <dgm:spPr/>
    </dgm:pt>
    <dgm:pt modelId="{6C3F996A-64B7-4D11-A5A7-2B626E9DBC61}" type="pres">
      <dgm:prSet presAssocID="{98DD8F22-E018-49A8-8200-C232B9919179}" presName="rootComposite1" presStyleCnt="0"/>
      <dgm:spPr/>
    </dgm:pt>
    <dgm:pt modelId="{16BDD1B1-6573-49A9-B5D7-5900380DA9FE}" type="pres">
      <dgm:prSet presAssocID="{98DD8F22-E018-49A8-8200-C232B9919179}" presName="rootText1" presStyleLbl="node0" presStyleIdx="1" presStyleCnt="2">
        <dgm:presLayoutVars>
          <dgm:chPref val="3"/>
        </dgm:presLayoutVars>
      </dgm:prSet>
      <dgm:spPr/>
    </dgm:pt>
    <dgm:pt modelId="{64294F2E-0A55-4FF7-B70A-76D6ADF390AD}" type="pres">
      <dgm:prSet presAssocID="{98DD8F22-E018-49A8-8200-C232B9919179}" presName="rootConnector1" presStyleLbl="node1" presStyleIdx="0" presStyleCnt="0"/>
      <dgm:spPr/>
    </dgm:pt>
    <dgm:pt modelId="{7BEC5FF6-C856-4846-A476-DB98A7D46425}" type="pres">
      <dgm:prSet presAssocID="{98DD8F22-E018-49A8-8200-C232B9919179}" presName="hierChild2" presStyleCnt="0"/>
      <dgm:spPr/>
    </dgm:pt>
    <dgm:pt modelId="{38CAB2FC-CDD3-4A35-A221-9A549B4B8A33}" type="pres">
      <dgm:prSet presAssocID="{8F93E8EE-2246-4795-BCD0-BC5C1CED47A1}" presName="Name64" presStyleLbl="parChTrans1D2" presStyleIdx="2" presStyleCnt="5"/>
      <dgm:spPr/>
    </dgm:pt>
    <dgm:pt modelId="{FF5D2CCD-1E7D-4B64-B325-D5829E55109C}" type="pres">
      <dgm:prSet presAssocID="{2A7F442F-C5C9-4D5B-9D3B-5D1C13AEC459}" presName="hierRoot2" presStyleCnt="0">
        <dgm:presLayoutVars>
          <dgm:hierBranch val="init"/>
        </dgm:presLayoutVars>
      </dgm:prSet>
      <dgm:spPr/>
    </dgm:pt>
    <dgm:pt modelId="{0654D5FE-0349-4776-A15E-F58FDDE363B8}" type="pres">
      <dgm:prSet presAssocID="{2A7F442F-C5C9-4D5B-9D3B-5D1C13AEC459}" presName="rootComposite" presStyleCnt="0"/>
      <dgm:spPr/>
    </dgm:pt>
    <dgm:pt modelId="{1EADD7DE-598F-474D-8DE1-B38E166EFCE4}" type="pres">
      <dgm:prSet presAssocID="{2A7F442F-C5C9-4D5B-9D3B-5D1C13AEC459}" presName="rootText" presStyleLbl="node2" presStyleIdx="2" presStyleCnt="5">
        <dgm:presLayoutVars>
          <dgm:chPref val="3"/>
        </dgm:presLayoutVars>
      </dgm:prSet>
      <dgm:spPr/>
    </dgm:pt>
    <dgm:pt modelId="{BDE4A4FF-134F-4B07-9A39-8219F99B66D2}" type="pres">
      <dgm:prSet presAssocID="{2A7F442F-C5C9-4D5B-9D3B-5D1C13AEC459}" presName="rootConnector" presStyleLbl="node2" presStyleIdx="2" presStyleCnt="5"/>
      <dgm:spPr/>
    </dgm:pt>
    <dgm:pt modelId="{FE7F874B-5677-4740-8EE2-C4117C1D5D5F}" type="pres">
      <dgm:prSet presAssocID="{2A7F442F-C5C9-4D5B-9D3B-5D1C13AEC459}" presName="hierChild4" presStyleCnt="0"/>
      <dgm:spPr/>
    </dgm:pt>
    <dgm:pt modelId="{A801AF83-E4AA-40B2-BD76-3DA93FAE1075}" type="pres">
      <dgm:prSet presAssocID="{2A7F442F-C5C9-4D5B-9D3B-5D1C13AEC459}" presName="hierChild5" presStyleCnt="0"/>
      <dgm:spPr/>
    </dgm:pt>
    <dgm:pt modelId="{9E03AE5D-C23A-46B8-B964-A46B90DA0053}" type="pres">
      <dgm:prSet presAssocID="{92357006-E5F3-48FF-A314-E43CEB63D0A2}" presName="Name64" presStyleLbl="parChTrans1D2" presStyleIdx="3" presStyleCnt="5"/>
      <dgm:spPr/>
    </dgm:pt>
    <dgm:pt modelId="{BE3B835F-577C-4B9A-A3C6-A25D20389131}" type="pres">
      <dgm:prSet presAssocID="{E72CBAA8-0174-47E7-BDD0-6F46A17225C5}" presName="hierRoot2" presStyleCnt="0">
        <dgm:presLayoutVars>
          <dgm:hierBranch val="init"/>
        </dgm:presLayoutVars>
      </dgm:prSet>
      <dgm:spPr/>
    </dgm:pt>
    <dgm:pt modelId="{CC9094CE-5ED4-417A-B638-F8828CDF3FD5}" type="pres">
      <dgm:prSet presAssocID="{E72CBAA8-0174-47E7-BDD0-6F46A17225C5}" presName="rootComposite" presStyleCnt="0"/>
      <dgm:spPr/>
    </dgm:pt>
    <dgm:pt modelId="{0340B2DA-10AB-4A2C-B5B3-1D09FB4689EE}" type="pres">
      <dgm:prSet presAssocID="{E72CBAA8-0174-47E7-BDD0-6F46A17225C5}" presName="rootText" presStyleLbl="node2" presStyleIdx="3" presStyleCnt="5">
        <dgm:presLayoutVars>
          <dgm:chPref val="3"/>
        </dgm:presLayoutVars>
      </dgm:prSet>
      <dgm:spPr/>
    </dgm:pt>
    <dgm:pt modelId="{80B03C1E-6337-4C16-BA97-9C346D39A2E9}" type="pres">
      <dgm:prSet presAssocID="{E72CBAA8-0174-47E7-BDD0-6F46A17225C5}" presName="rootConnector" presStyleLbl="node2" presStyleIdx="3" presStyleCnt="5"/>
      <dgm:spPr/>
    </dgm:pt>
    <dgm:pt modelId="{BEDDD4D5-198B-4E07-9850-AACE2E3A0A8B}" type="pres">
      <dgm:prSet presAssocID="{E72CBAA8-0174-47E7-BDD0-6F46A17225C5}" presName="hierChild4" presStyleCnt="0"/>
      <dgm:spPr/>
    </dgm:pt>
    <dgm:pt modelId="{CA2F93E0-E501-48BE-ABF0-500B0D3BA84B}" type="pres">
      <dgm:prSet presAssocID="{E72CBAA8-0174-47E7-BDD0-6F46A17225C5}" presName="hierChild5" presStyleCnt="0"/>
      <dgm:spPr/>
    </dgm:pt>
    <dgm:pt modelId="{BF6A2EDE-993A-4893-826D-AF4E7107BFF0}" type="pres">
      <dgm:prSet presAssocID="{B5FE9DEE-8ABD-4E56-ADC3-A2A33556905A}" presName="Name64" presStyleLbl="parChTrans1D2" presStyleIdx="4" presStyleCnt="5"/>
      <dgm:spPr/>
    </dgm:pt>
    <dgm:pt modelId="{0BD332BB-A0B9-4451-8D83-E705C568F857}" type="pres">
      <dgm:prSet presAssocID="{34755EEC-1A11-4114-BA4F-4D44EE9FE695}" presName="hierRoot2" presStyleCnt="0">
        <dgm:presLayoutVars>
          <dgm:hierBranch val="init"/>
        </dgm:presLayoutVars>
      </dgm:prSet>
      <dgm:spPr/>
    </dgm:pt>
    <dgm:pt modelId="{B1A2C359-B502-41A2-924C-E8346DE2FC7E}" type="pres">
      <dgm:prSet presAssocID="{34755EEC-1A11-4114-BA4F-4D44EE9FE695}" presName="rootComposite" presStyleCnt="0"/>
      <dgm:spPr/>
    </dgm:pt>
    <dgm:pt modelId="{74BE0ADB-6336-415F-9DCE-A816E2F16C27}" type="pres">
      <dgm:prSet presAssocID="{34755EEC-1A11-4114-BA4F-4D44EE9FE695}" presName="rootText" presStyleLbl="node2" presStyleIdx="4" presStyleCnt="5">
        <dgm:presLayoutVars>
          <dgm:chPref val="3"/>
        </dgm:presLayoutVars>
      </dgm:prSet>
      <dgm:spPr/>
    </dgm:pt>
    <dgm:pt modelId="{39EF86C4-52C9-4059-8D66-DE9E16D39188}" type="pres">
      <dgm:prSet presAssocID="{34755EEC-1A11-4114-BA4F-4D44EE9FE695}" presName="rootConnector" presStyleLbl="node2" presStyleIdx="4" presStyleCnt="5"/>
      <dgm:spPr/>
    </dgm:pt>
    <dgm:pt modelId="{44335B97-9215-4D40-BD83-62AD515686F3}" type="pres">
      <dgm:prSet presAssocID="{34755EEC-1A11-4114-BA4F-4D44EE9FE695}" presName="hierChild4" presStyleCnt="0"/>
      <dgm:spPr/>
    </dgm:pt>
    <dgm:pt modelId="{BBBB63B8-3715-4751-AF15-CD7BAFE3D5AD}" type="pres">
      <dgm:prSet presAssocID="{34755EEC-1A11-4114-BA4F-4D44EE9FE695}" presName="hierChild5" presStyleCnt="0"/>
      <dgm:spPr/>
    </dgm:pt>
    <dgm:pt modelId="{94CD9E86-7D3C-4C22-B9AF-4795860EAE86}" type="pres">
      <dgm:prSet presAssocID="{98DD8F22-E018-49A8-8200-C232B9919179}" presName="hierChild3" presStyleCnt="0"/>
      <dgm:spPr/>
    </dgm:pt>
  </dgm:ptLst>
  <dgm:cxnLst>
    <dgm:cxn modelId="{47052E07-42ED-4A58-BDDB-587A7F93C4A0}" type="presOf" srcId="{2A7F442F-C5C9-4D5B-9D3B-5D1C13AEC459}" destId="{BDE4A4FF-134F-4B07-9A39-8219F99B66D2}" srcOrd="1" destOrd="0" presId="urn:microsoft.com/office/officeart/2009/3/layout/HorizontalOrganizationChart"/>
    <dgm:cxn modelId="{6540550E-7387-4422-8DD9-BBC8D3E8F983}" type="presOf" srcId="{92357006-E5F3-48FF-A314-E43CEB63D0A2}" destId="{9E03AE5D-C23A-46B8-B964-A46B90DA0053}" srcOrd="0" destOrd="0" presId="urn:microsoft.com/office/officeart/2009/3/layout/HorizontalOrganizationChart"/>
    <dgm:cxn modelId="{4AD5D91D-1CCB-44FD-B5D0-E93F2F624FE4}" type="presOf" srcId="{98DD8F22-E018-49A8-8200-C232B9919179}" destId="{16BDD1B1-6573-49A9-B5D7-5900380DA9FE}" srcOrd="0" destOrd="0" presId="urn:microsoft.com/office/officeart/2009/3/layout/HorizontalOrganizationChart"/>
    <dgm:cxn modelId="{BDA5D81E-D8A2-4135-93DA-D88024CAC265}" type="presOf" srcId="{54B536DF-88AC-448D-B540-7F766040127F}" destId="{1363C39E-132F-44FF-9F82-3EB8134AD84C}" srcOrd="0" destOrd="0" presId="urn:microsoft.com/office/officeart/2009/3/layout/HorizontalOrganizationChart"/>
    <dgm:cxn modelId="{E4DCEA1E-7A31-4612-8569-68B5823D93BA}" type="presOf" srcId="{B5FE9DEE-8ABD-4E56-ADC3-A2A33556905A}" destId="{BF6A2EDE-993A-4893-826D-AF4E7107BFF0}" srcOrd="0" destOrd="0" presId="urn:microsoft.com/office/officeart/2009/3/layout/HorizontalOrganizationChart"/>
    <dgm:cxn modelId="{1D5D1C28-732A-48FD-95E2-9011DF86E7E4}" srcId="{98DD8F22-E018-49A8-8200-C232B9919179}" destId="{E72CBAA8-0174-47E7-BDD0-6F46A17225C5}" srcOrd="1" destOrd="0" parTransId="{92357006-E5F3-48FF-A314-E43CEB63D0A2}" sibTransId="{4212D704-32A5-4BAD-BB4E-8723A1A993D0}"/>
    <dgm:cxn modelId="{4A511D28-F3B9-4E5C-8506-92638D8D5EC0}" type="presOf" srcId="{9018C639-B15B-4ECF-9E83-173C32DF5BB7}" destId="{10B685FD-79F8-49D8-B895-E2380080227F}" srcOrd="0" destOrd="0" presId="urn:microsoft.com/office/officeart/2009/3/layout/HorizontalOrganizationChart"/>
    <dgm:cxn modelId="{FCB73433-2B28-4194-9BB0-D2CE51054184}" type="presOf" srcId="{4FE4810C-569E-4D3D-9DCC-5469C4726500}" destId="{D33BB0EA-F195-438F-8A00-24E5C8226EA3}" srcOrd="0" destOrd="0" presId="urn:microsoft.com/office/officeart/2009/3/layout/HorizontalOrganizationChart"/>
    <dgm:cxn modelId="{C3587C3A-D855-4B93-BF19-85DFE0DB642C}" type="presOf" srcId="{8F93E8EE-2246-4795-BCD0-BC5C1CED47A1}" destId="{38CAB2FC-CDD3-4A35-A221-9A549B4B8A33}" srcOrd="0" destOrd="0" presId="urn:microsoft.com/office/officeart/2009/3/layout/HorizontalOrganizationChart"/>
    <dgm:cxn modelId="{231D0640-6F9B-4B08-ADF9-7EBC0226B82B}" srcId="{98DD8F22-E018-49A8-8200-C232B9919179}" destId="{2A7F442F-C5C9-4D5B-9D3B-5D1C13AEC459}" srcOrd="0" destOrd="0" parTransId="{8F93E8EE-2246-4795-BCD0-BC5C1CED47A1}" sibTransId="{B5C0A802-21BB-425C-B00C-BA658DB75968}"/>
    <dgm:cxn modelId="{BCD1EA49-D2E3-4135-9467-CE7C3479810F}" srcId="{54B536DF-88AC-448D-B540-7F766040127F}" destId="{98DD8F22-E018-49A8-8200-C232B9919179}" srcOrd="1" destOrd="0" parTransId="{23AAD0B8-6377-4E25-9840-1E19B38F7EBE}" sibTransId="{40B031A4-925D-465A-BC64-C47E998C7334}"/>
    <dgm:cxn modelId="{1EDEB275-21FB-4886-BA88-6E2EA570486C}" type="presOf" srcId="{34755EEC-1A11-4114-BA4F-4D44EE9FE695}" destId="{74BE0ADB-6336-415F-9DCE-A816E2F16C27}" srcOrd="0" destOrd="0" presId="urn:microsoft.com/office/officeart/2009/3/layout/HorizontalOrganizationChart"/>
    <dgm:cxn modelId="{309DA778-E786-435F-93EE-EF7C069CE8A5}" type="presOf" srcId="{34755EEC-1A11-4114-BA4F-4D44EE9FE695}" destId="{39EF86C4-52C9-4059-8D66-DE9E16D39188}" srcOrd="1" destOrd="0" presId="urn:microsoft.com/office/officeart/2009/3/layout/HorizontalOrganizationChart"/>
    <dgm:cxn modelId="{32C5F25A-A474-478F-B156-867731C4A4B5}" type="presOf" srcId="{98DD8F22-E018-49A8-8200-C232B9919179}" destId="{64294F2E-0A55-4FF7-B70A-76D6ADF390AD}" srcOrd="1" destOrd="0" presId="urn:microsoft.com/office/officeart/2009/3/layout/HorizontalOrganizationChart"/>
    <dgm:cxn modelId="{F3781280-3761-4F1F-9491-FF8A2EA5EC9C}" type="presOf" srcId="{D286143D-BDC1-499D-885B-6D79F1C29B05}" destId="{83A068E7-16B4-4313-9BD7-86F2CC6ED717}" srcOrd="0" destOrd="0" presId="urn:microsoft.com/office/officeart/2009/3/layout/HorizontalOrganizationChart"/>
    <dgm:cxn modelId="{B8DF1689-63C7-43D8-97CC-C6106E681453}" type="presOf" srcId="{E72CBAA8-0174-47E7-BDD0-6F46A17225C5}" destId="{80B03C1E-6337-4C16-BA97-9C346D39A2E9}" srcOrd="1" destOrd="0" presId="urn:microsoft.com/office/officeart/2009/3/layout/HorizontalOrganizationChart"/>
    <dgm:cxn modelId="{A891B08A-052E-4AF3-A09B-1520015F3526}" srcId="{9018C639-B15B-4ECF-9E83-173C32DF5BB7}" destId="{D986FB5D-0CA7-4649-B32F-B5E0E933678C}" srcOrd="1" destOrd="0" parTransId="{79AF086F-88DA-49F5-86D3-1F5481FED651}" sibTransId="{9680EFFC-479C-4258-AE83-BCC14469C9D3}"/>
    <dgm:cxn modelId="{7E08D08F-C0F9-417B-8132-83B45B41F630}" srcId="{54B536DF-88AC-448D-B540-7F766040127F}" destId="{9018C639-B15B-4ECF-9E83-173C32DF5BB7}" srcOrd="0" destOrd="0" parTransId="{B4EC6EBF-21C2-480E-87B2-7F1A073B6359}" sibTransId="{4E855D6E-212E-406F-9D3B-844BE56C2D9A}"/>
    <dgm:cxn modelId="{ECC8F599-9FC0-4A9F-A986-2AD79CAA0521}" type="presOf" srcId="{D986FB5D-0CA7-4649-B32F-B5E0E933678C}" destId="{808B666D-E5F6-46A6-9724-A881F7C0FFFF}" srcOrd="0" destOrd="0" presId="urn:microsoft.com/office/officeart/2009/3/layout/HorizontalOrganizationChart"/>
    <dgm:cxn modelId="{90ECF5A4-17DA-4854-ADA9-3FD14EA73AC6}" type="presOf" srcId="{79AF086F-88DA-49F5-86D3-1F5481FED651}" destId="{501FCC22-A997-4163-86D1-18CF96D2C847}" srcOrd="0" destOrd="0" presId="urn:microsoft.com/office/officeart/2009/3/layout/HorizontalOrganizationChart"/>
    <dgm:cxn modelId="{2079EAA9-2BC6-4044-AB0C-77E5E63E8028}" type="presOf" srcId="{2A7F442F-C5C9-4D5B-9D3B-5D1C13AEC459}" destId="{1EADD7DE-598F-474D-8DE1-B38E166EFCE4}" srcOrd="0" destOrd="0" presId="urn:microsoft.com/office/officeart/2009/3/layout/HorizontalOrganizationChart"/>
    <dgm:cxn modelId="{32B858B2-4930-4243-A6E4-17F4579F2AE2}" srcId="{9018C639-B15B-4ECF-9E83-173C32DF5BB7}" destId="{D286143D-BDC1-499D-885B-6D79F1C29B05}" srcOrd="0" destOrd="0" parTransId="{4FE4810C-569E-4D3D-9DCC-5469C4726500}" sibTransId="{18485489-1EC0-4AD0-B01F-90A2A7581FA1}"/>
    <dgm:cxn modelId="{615ED9BB-3E71-4DCF-B3F6-3DDF8C129E06}" srcId="{98DD8F22-E018-49A8-8200-C232B9919179}" destId="{34755EEC-1A11-4114-BA4F-4D44EE9FE695}" srcOrd="2" destOrd="0" parTransId="{B5FE9DEE-8ABD-4E56-ADC3-A2A33556905A}" sibTransId="{69539E43-5290-419D-B67F-2B70FC89BAC0}"/>
    <dgm:cxn modelId="{27256ABC-32D3-4510-9045-0DA7755EC462}" type="presOf" srcId="{E72CBAA8-0174-47E7-BDD0-6F46A17225C5}" destId="{0340B2DA-10AB-4A2C-B5B3-1D09FB4689EE}" srcOrd="0" destOrd="0" presId="urn:microsoft.com/office/officeart/2009/3/layout/HorizontalOrganizationChart"/>
    <dgm:cxn modelId="{46E0F0D3-4482-4223-BC6D-87E35DB33BA4}" type="presOf" srcId="{D986FB5D-0CA7-4649-B32F-B5E0E933678C}" destId="{2C41F697-0E28-482E-AA48-4CE8F1252801}" srcOrd="1" destOrd="0" presId="urn:microsoft.com/office/officeart/2009/3/layout/HorizontalOrganizationChart"/>
    <dgm:cxn modelId="{048D48DB-9E44-4545-897E-28702C0E184F}" type="presOf" srcId="{D286143D-BDC1-499D-885B-6D79F1C29B05}" destId="{A6480A6F-B9F2-41EE-AF4B-E34F34808E52}" srcOrd="1" destOrd="0" presId="urn:microsoft.com/office/officeart/2009/3/layout/HorizontalOrganizationChart"/>
    <dgm:cxn modelId="{9CFFEBDD-A97F-4725-8E34-1D3BF03F80C1}" type="presOf" srcId="{9018C639-B15B-4ECF-9E83-173C32DF5BB7}" destId="{F901269B-131C-4B8B-8A5C-1A38CEB625BB}" srcOrd="1" destOrd="0" presId="urn:microsoft.com/office/officeart/2009/3/layout/HorizontalOrganizationChart"/>
    <dgm:cxn modelId="{39FB46A7-F5F2-440D-B78D-549A3DA33BCC}" type="presParOf" srcId="{1363C39E-132F-44FF-9F82-3EB8134AD84C}" destId="{FE4C99D6-65BF-48DF-B04A-68EB7417A1B0}" srcOrd="0" destOrd="0" presId="urn:microsoft.com/office/officeart/2009/3/layout/HorizontalOrganizationChart"/>
    <dgm:cxn modelId="{DEAA98D4-A1DC-4864-A1DB-2AC20E7407D9}" type="presParOf" srcId="{FE4C99D6-65BF-48DF-B04A-68EB7417A1B0}" destId="{2712F7D2-D78C-4A52-A407-4516BAF4561D}" srcOrd="0" destOrd="0" presId="urn:microsoft.com/office/officeart/2009/3/layout/HorizontalOrganizationChart"/>
    <dgm:cxn modelId="{B7029028-C309-45A4-86E7-3C73BF92C1B4}" type="presParOf" srcId="{2712F7D2-D78C-4A52-A407-4516BAF4561D}" destId="{10B685FD-79F8-49D8-B895-E2380080227F}" srcOrd="0" destOrd="0" presId="urn:microsoft.com/office/officeart/2009/3/layout/HorizontalOrganizationChart"/>
    <dgm:cxn modelId="{74147E6B-921D-444C-B57B-F301FF6EDB67}" type="presParOf" srcId="{2712F7D2-D78C-4A52-A407-4516BAF4561D}" destId="{F901269B-131C-4B8B-8A5C-1A38CEB625BB}" srcOrd="1" destOrd="0" presId="urn:microsoft.com/office/officeart/2009/3/layout/HorizontalOrganizationChart"/>
    <dgm:cxn modelId="{D5D86390-4CB6-4BB1-A96F-10C6430CF7CD}" type="presParOf" srcId="{FE4C99D6-65BF-48DF-B04A-68EB7417A1B0}" destId="{D3896F1F-A879-4D26-A937-B6BD3CF93672}" srcOrd="1" destOrd="0" presId="urn:microsoft.com/office/officeart/2009/3/layout/HorizontalOrganizationChart"/>
    <dgm:cxn modelId="{41052341-BAE4-479E-8EA3-D101E9C426B5}" type="presParOf" srcId="{D3896F1F-A879-4D26-A937-B6BD3CF93672}" destId="{D33BB0EA-F195-438F-8A00-24E5C8226EA3}" srcOrd="0" destOrd="0" presId="urn:microsoft.com/office/officeart/2009/3/layout/HorizontalOrganizationChart"/>
    <dgm:cxn modelId="{2CE43E30-C6CB-4852-9BE3-2A881C6B38B3}" type="presParOf" srcId="{D3896F1F-A879-4D26-A937-B6BD3CF93672}" destId="{75679D68-C971-4953-8DBE-59CC76684E30}" srcOrd="1" destOrd="0" presId="urn:microsoft.com/office/officeart/2009/3/layout/HorizontalOrganizationChart"/>
    <dgm:cxn modelId="{264D18BA-F43E-4500-982F-B7355FDCE074}" type="presParOf" srcId="{75679D68-C971-4953-8DBE-59CC76684E30}" destId="{FEB0C5A7-694E-4F1E-892B-56EDBAA81AB7}" srcOrd="0" destOrd="0" presId="urn:microsoft.com/office/officeart/2009/3/layout/HorizontalOrganizationChart"/>
    <dgm:cxn modelId="{64A017D5-F549-4EBC-B307-294976C97194}" type="presParOf" srcId="{FEB0C5A7-694E-4F1E-892B-56EDBAA81AB7}" destId="{83A068E7-16B4-4313-9BD7-86F2CC6ED717}" srcOrd="0" destOrd="0" presId="urn:microsoft.com/office/officeart/2009/3/layout/HorizontalOrganizationChart"/>
    <dgm:cxn modelId="{4E7512E0-3F1F-402B-9CED-0F934E58E3AF}" type="presParOf" srcId="{FEB0C5A7-694E-4F1E-892B-56EDBAA81AB7}" destId="{A6480A6F-B9F2-41EE-AF4B-E34F34808E52}" srcOrd="1" destOrd="0" presId="urn:microsoft.com/office/officeart/2009/3/layout/HorizontalOrganizationChart"/>
    <dgm:cxn modelId="{ADDD7AEB-DE67-4AF7-81D2-6ADB471E1AB0}" type="presParOf" srcId="{75679D68-C971-4953-8DBE-59CC76684E30}" destId="{3B1511B9-2CB6-4EE5-A072-C412CA5E1460}" srcOrd="1" destOrd="0" presId="urn:microsoft.com/office/officeart/2009/3/layout/HorizontalOrganizationChart"/>
    <dgm:cxn modelId="{A5E97885-9434-4CFE-B5BD-5C6A4C7F942B}" type="presParOf" srcId="{75679D68-C971-4953-8DBE-59CC76684E30}" destId="{3DC5C3BA-4BA4-4B23-9164-FE3A9D3B6DC8}" srcOrd="2" destOrd="0" presId="urn:microsoft.com/office/officeart/2009/3/layout/HorizontalOrganizationChart"/>
    <dgm:cxn modelId="{62A9E393-FDC5-4F50-A527-82A512120756}" type="presParOf" srcId="{D3896F1F-A879-4D26-A937-B6BD3CF93672}" destId="{501FCC22-A997-4163-86D1-18CF96D2C847}" srcOrd="2" destOrd="0" presId="urn:microsoft.com/office/officeart/2009/3/layout/HorizontalOrganizationChart"/>
    <dgm:cxn modelId="{6F22BCC9-036F-4989-B200-A3A925C25A48}" type="presParOf" srcId="{D3896F1F-A879-4D26-A937-B6BD3CF93672}" destId="{73DC2737-AE28-4599-BF47-8A413BD88520}" srcOrd="3" destOrd="0" presId="urn:microsoft.com/office/officeart/2009/3/layout/HorizontalOrganizationChart"/>
    <dgm:cxn modelId="{AED4EE52-86F0-4465-9633-007F0A171E12}" type="presParOf" srcId="{73DC2737-AE28-4599-BF47-8A413BD88520}" destId="{67A19D61-B496-4CCB-B6FD-094B27937291}" srcOrd="0" destOrd="0" presId="urn:microsoft.com/office/officeart/2009/3/layout/HorizontalOrganizationChart"/>
    <dgm:cxn modelId="{C70E4719-5935-408F-8C57-D4642DEA0B6D}" type="presParOf" srcId="{67A19D61-B496-4CCB-B6FD-094B27937291}" destId="{808B666D-E5F6-46A6-9724-A881F7C0FFFF}" srcOrd="0" destOrd="0" presId="urn:microsoft.com/office/officeart/2009/3/layout/HorizontalOrganizationChart"/>
    <dgm:cxn modelId="{8392755B-C5A6-431D-8C62-369A4C09D954}" type="presParOf" srcId="{67A19D61-B496-4CCB-B6FD-094B27937291}" destId="{2C41F697-0E28-482E-AA48-4CE8F1252801}" srcOrd="1" destOrd="0" presId="urn:microsoft.com/office/officeart/2009/3/layout/HorizontalOrganizationChart"/>
    <dgm:cxn modelId="{0B641C22-F483-484A-B0A7-3913493AC680}" type="presParOf" srcId="{73DC2737-AE28-4599-BF47-8A413BD88520}" destId="{516FE777-892C-4934-BD88-8A7C99F99675}" srcOrd="1" destOrd="0" presId="urn:microsoft.com/office/officeart/2009/3/layout/HorizontalOrganizationChart"/>
    <dgm:cxn modelId="{1AA587C5-6469-409A-B845-78E4E238DE05}" type="presParOf" srcId="{73DC2737-AE28-4599-BF47-8A413BD88520}" destId="{9391B30D-6099-4F7D-931E-5CA5E50A3576}" srcOrd="2" destOrd="0" presId="urn:microsoft.com/office/officeart/2009/3/layout/HorizontalOrganizationChart"/>
    <dgm:cxn modelId="{1FF5C01D-F94D-4B99-9D05-7FB2CC43FEAA}" type="presParOf" srcId="{FE4C99D6-65BF-48DF-B04A-68EB7417A1B0}" destId="{3FB5198A-F36E-40C3-9614-823EDC5B678C}" srcOrd="2" destOrd="0" presId="urn:microsoft.com/office/officeart/2009/3/layout/HorizontalOrganizationChart"/>
    <dgm:cxn modelId="{80BAFF79-1795-4711-89FA-E7B31E2DC74E}" type="presParOf" srcId="{1363C39E-132F-44FF-9F82-3EB8134AD84C}" destId="{F358C963-5BE0-455B-949E-74397151E2C2}" srcOrd="1" destOrd="0" presId="urn:microsoft.com/office/officeart/2009/3/layout/HorizontalOrganizationChart"/>
    <dgm:cxn modelId="{18F199BA-C267-4DD8-93BA-5E0EAF1E5EEC}" type="presParOf" srcId="{F358C963-5BE0-455B-949E-74397151E2C2}" destId="{6C3F996A-64B7-4D11-A5A7-2B626E9DBC61}" srcOrd="0" destOrd="0" presId="urn:microsoft.com/office/officeart/2009/3/layout/HorizontalOrganizationChart"/>
    <dgm:cxn modelId="{92FD325C-CA69-4B11-897D-D3CFB6452D75}" type="presParOf" srcId="{6C3F996A-64B7-4D11-A5A7-2B626E9DBC61}" destId="{16BDD1B1-6573-49A9-B5D7-5900380DA9FE}" srcOrd="0" destOrd="0" presId="urn:microsoft.com/office/officeart/2009/3/layout/HorizontalOrganizationChart"/>
    <dgm:cxn modelId="{07208AF7-6A86-4DD8-A399-7AD6CF4A0DB3}" type="presParOf" srcId="{6C3F996A-64B7-4D11-A5A7-2B626E9DBC61}" destId="{64294F2E-0A55-4FF7-B70A-76D6ADF390AD}" srcOrd="1" destOrd="0" presId="urn:microsoft.com/office/officeart/2009/3/layout/HorizontalOrganizationChart"/>
    <dgm:cxn modelId="{BC44D588-C5B5-4DA2-97C0-5DD18E633E84}" type="presParOf" srcId="{F358C963-5BE0-455B-949E-74397151E2C2}" destId="{7BEC5FF6-C856-4846-A476-DB98A7D46425}" srcOrd="1" destOrd="0" presId="urn:microsoft.com/office/officeart/2009/3/layout/HorizontalOrganizationChart"/>
    <dgm:cxn modelId="{825DA910-7FE6-43C3-B7BD-6CD71C5F916F}" type="presParOf" srcId="{7BEC5FF6-C856-4846-A476-DB98A7D46425}" destId="{38CAB2FC-CDD3-4A35-A221-9A549B4B8A33}" srcOrd="0" destOrd="0" presId="urn:microsoft.com/office/officeart/2009/3/layout/HorizontalOrganizationChart"/>
    <dgm:cxn modelId="{5BF5608B-0FC4-4742-AA0B-4A51DBB80BF0}" type="presParOf" srcId="{7BEC5FF6-C856-4846-A476-DB98A7D46425}" destId="{FF5D2CCD-1E7D-4B64-B325-D5829E55109C}" srcOrd="1" destOrd="0" presId="urn:microsoft.com/office/officeart/2009/3/layout/HorizontalOrganizationChart"/>
    <dgm:cxn modelId="{39E13800-6247-4274-92BD-C544F3A6D6CB}" type="presParOf" srcId="{FF5D2CCD-1E7D-4B64-B325-D5829E55109C}" destId="{0654D5FE-0349-4776-A15E-F58FDDE363B8}" srcOrd="0" destOrd="0" presId="urn:microsoft.com/office/officeart/2009/3/layout/HorizontalOrganizationChart"/>
    <dgm:cxn modelId="{3C497C5B-DE9C-44D5-9184-0A9F89AAAE0B}" type="presParOf" srcId="{0654D5FE-0349-4776-A15E-F58FDDE363B8}" destId="{1EADD7DE-598F-474D-8DE1-B38E166EFCE4}" srcOrd="0" destOrd="0" presId="urn:microsoft.com/office/officeart/2009/3/layout/HorizontalOrganizationChart"/>
    <dgm:cxn modelId="{A1C59128-9B43-4DEA-8393-22C797358785}" type="presParOf" srcId="{0654D5FE-0349-4776-A15E-F58FDDE363B8}" destId="{BDE4A4FF-134F-4B07-9A39-8219F99B66D2}" srcOrd="1" destOrd="0" presId="urn:microsoft.com/office/officeart/2009/3/layout/HorizontalOrganizationChart"/>
    <dgm:cxn modelId="{EB6B32C1-F4DD-46DF-83FC-5F6559E70AA0}" type="presParOf" srcId="{FF5D2CCD-1E7D-4B64-B325-D5829E55109C}" destId="{FE7F874B-5677-4740-8EE2-C4117C1D5D5F}" srcOrd="1" destOrd="0" presId="urn:microsoft.com/office/officeart/2009/3/layout/HorizontalOrganizationChart"/>
    <dgm:cxn modelId="{A3904B8B-C3A5-4491-BC61-220EF8869936}" type="presParOf" srcId="{FF5D2CCD-1E7D-4B64-B325-D5829E55109C}" destId="{A801AF83-E4AA-40B2-BD76-3DA93FAE1075}" srcOrd="2" destOrd="0" presId="urn:microsoft.com/office/officeart/2009/3/layout/HorizontalOrganizationChart"/>
    <dgm:cxn modelId="{C3EF37DD-1CC4-4678-A6D5-CFA33941FA44}" type="presParOf" srcId="{7BEC5FF6-C856-4846-A476-DB98A7D46425}" destId="{9E03AE5D-C23A-46B8-B964-A46B90DA0053}" srcOrd="2" destOrd="0" presId="urn:microsoft.com/office/officeart/2009/3/layout/HorizontalOrganizationChart"/>
    <dgm:cxn modelId="{15EE2E11-C2BC-4FD4-B4BE-877309E646A4}" type="presParOf" srcId="{7BEC5FF6-C856-4846-A476-DB98A7D46425}" destId="{BE3B835F-577C-4B9A-A3C6-A25D20389131}" srcOrd="3" destOrd="0" presId="urn:microsoft.com/office/officeart/2009/3/layout/HorizontalOrganizationChart"/>
    <dgm:cxn modelId="{F9C8ED75-B82C-4AB9-814E-5A4B958AD21C}" type="presParOf" srcId="{BE3B835F-577C-4B9A-A3C6-A25D20389131}" destId="{CC9094CE-5ED4-417A-B638-F8828CDF3FD5}" srcOrd="0" destOrd="0" presId="urn:microsoft.com/office/officeart/2009/3/layout/HorizontalOrganizationChart"/>
    <dgm:cxn modelId="{437163A4-5CB0-4839-B05D-9CD4781DF798}" type="presParOf" srcId="{CC9094CE-5ED4-417A-B638-F8828CDF3FD5}" destId="{0340B2DA-10AB-4A2C-B5B3-1D09FB4689EE}" srcOrd="0" destOrd="0" presId="urn:microsoft.com/office/officeart/2009/3/layout/HorizontalOrganizationChart"/>
    <dgm:cxn modelId="{EBA8DE3A-6A8E-4DBA-9E26-04AFA40D1E3A}" type="presParOf" srcId="{CC9094CE-5ED4-417A-B638-F8828CDF3FD5}" destId="{80B03C1E-6337-4C16-BA97-9C346D39A2E9}" srcOrd="1" destOrd="0" presId="urn:microsoft.com/office/officeart/2009/3/layout/HorizontalOrganizationChart"/>
    <dgm:cxn modelId="{AEA98E9F-24D0-48D9-AE45-79D13BB6D60C}" type="presParOf" srcId="{BE3B835F-577C-4B9A-A3C6-A25D20389131}" destId="{BEDDD4D5-198B-4E07-9850-AACE2E3A0A8B}" srcOrd="1" destOrd="0" presId="urn:microsoft.com/office/officeart/2009/3/layout/HorizontalOrganizationChart"/>
    <dgm:cxn modelId="{98828D46-CAEF-42CB-8E57-CF99D06B62D1}" type="presParOf" srcId="{BE3B835F-577C-4B9A-A3C6-A25D20389131}" destId="{CA2F93E0-E501-48BE-ABF0-500B0D3BA84B}" srcOrd="2" destOrd="0" presId="urn:microsoft.com/office/officeart/2009/3/layout/HorizontalOrganizationChart"/>
    <dgm:cxn modelId="{65CA371B-EA59-4717-817E-CD60A1679A40}" type="presParOf" srcId="{7BEC5FF6-C856-4846-A476-DB98A7D46425}" destId="{BF6A2EDE-993A-4893-826D-AF4E7107BFF0}" srcOrd="4" destOrd="0" presId="urn:microsoft.com/office/officeart/2009/3/layout/HorizontalOrganizationChart"/>
    <dgm:cxn modelId="{A87B60CE-03BC-49CB-B5F0-215B48929516}" type="presParOf" srcId="{7BEC5FF6-C856-4846-A476-DB98A7D46425}" destId="{0BD332BB-A0B9-4451-8D83-E705C568F857}" srcOrd="5" destOrd="0" presId="urn:microsoft.com/office/officeart/2009/3/layout/HorizontalOrganizationChart"/>
    <dgm:cxn modelId="{080EEA78-AB35-479D-B0E4-A7071F60C352}" type="presParOf" srcId="{0BD332BB-A0B9-4451-8D83-E705C568F857}" destId="{B1A2C359-B502-41A2-924C-E8346DE2FC7E}" srcOrd="0" destOrd="0" presId="urn:microsoft.com/office/officeart/2009/3/layout/HorizontalOrganizationChart"/>
    <dgm:cxn modelId="{623ADEF1-76B3-41C5-8065-B973687DFB8B}" type="presParOf" srcId="{B1A2C359-B502-41A2-924C-E8346DE2FC7E}" destId="{74BE0ADB-6336-415F-9DCE-A816E2F16C27}" srcOrd="0" destOrd="0" presId="urn:microsoft.com/office/officeart/2009/3/layout/HorizontalOrganizationChart"/>
    <dgm:cxn modelId="{9D80EA88-594F-4F57-920B-FE8A198D7F16}" type="presParOf" srcId="{B1A2C359-B502-41A2-924C-E8346DE2FC7E}" destId="{39EF86C4-52C9-4059-8D66-DE9E16D39188}" srcOrd="1" destOrd="0" presId="urn:microsoft.com/office/officeart/2009/3/layout/HorizontalOrganizationChart"/>
    <dgm:cxn modelId="{5A2E77BD-723A-495E-B6EB-2F7E651F76C2}" type="presParOf" srcId="{0BD332BB-A0B9-4451-8D83-E705C568F857}" destId="{44335B97-9215-4D40-BD83-62AD515686F3}" srcOrd="1" destOrd="0" presId="urn:microsoft.com/office/officeart/2009/3/layout/HorizontalOrganizationChart"/>
    <dgm:cxn modelId="{44AD2705-F9A4-48E3-9269-00BBE276EE1C}" type="presParOf" srcId="{0BD332BB-A0B9-4451-8D83-E705C568F857}" destId="{BBBB63B8-3715-4751-AF15-CD7BAFE3D5AD}" srcOrd="2" destOrd="0" presId="urn:microsoft.com/office/officeart/2009/3/layout/HorizontalOrganizationChart"/>
    <dgm:cxn modelId="{EBAA05EF-0BD1-47D6-AEFA-1167AE312DBC}" type="presParOf" srcId="{F358C963-5BE0-455B-949E-74397151E2C2}" destId="{94CD9E86-7D3C-4C22-B9AF-4795860EA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B536DF-88AC-448D-B540-7F766040127F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18C639-B15B-4ECF-9E83-173C32DF5BB7}">
      <dgm:prSet/>
      <dgm:spPr>
        <a:solidFill>
          <a:srgbClr val="F2C811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Plan ahead for self-service BI success</a:t>
          </a:r>
          <a:endParaRPr lang="en-GB">
            <a:solidFill>
              <a:schemeClr val="tx1"/>
            </a:solidFill>
          </a:endParaRPr>
        </a:p>
      </dgm:t>
    </dgm:pt>
    <dgm:pt modelId="{B4EC6EBF-21C2-480E-87B2-7F1A073B6359}" type="parTrans" cxnId="{7E08D08F-C0F9-417B-8132-83B45B41F630}">
      <dgm:prSet/>
      <dgm:spPr/>
      <dgm:t>
        <a:bodyPr/>
        <a:lstStyle/>
        <a:p>
          <a:endParaRPr lang="en-US"/>
        </a:p>
      </dgm:t>
    </dgm:pt>
    <dgm:pt modelId="{4E855D6E-212E-406F-9D3B-844BE56C2D9A}" type="sibTrans" cxnId="{7E08D08F-C0F9-417B-8132-83B45B41F630}">
      <dgm:prSet/>
      <dgm:spPr/>
      <dgm:t>
        <a:bodyPr/>
        <a:lstStyle/>
        <a:p>
          <a:endParaRPr lang="en-US"/>
        </a:p>
      </dgm:t>
    </dgm:pt>
    <dgm:pt modelId="{D286143D-BDC1-499D-885B-6D79F1C29B05}">
      <dgm:prSet/>
      <dgm:spPr>
        <a:solidFill>
          <a:srgbClr val="F2C811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Guide the SSBI efforts you cannot stop</a:t>
          </a:r>
          <a:endParaRPr lang="en-GB" dirty="0">
            <a:solidFill>
              <a:schemeClr val="tx1"/>
            </a:solidFill>
          </a:endParaRPr>
        </a:p>
      </dgm:t>
    </dgm:pt>
    <dgm:pt modelId="{4FE4810C-569E-4D3D-9DCC-5469C4726500}" type="parTrans" cxnId="{32B858B2-4930-4243-A6E4-17F4579F2AE2}">
      <dgm:prSet/>
      <dgm:spPr/>
      <dgm:t>
        <a:bodyPr/>
        <a:lstStyle/>
        <a:p>
          <a:endParaRPr lang="en-US"/>
        </a:p>
      </dgm:t>
    </dgm:pt>
    <dgm:pt modelId="{18485489-1EC0-4AD0-B01F-90A2A7581FA1}" type="sibTrans" cxnId="{32B858B2-4930-4243-A6E4-17F4579F2AE2}">
      <dgm:prSet/>
      <dgm:spPr/>
      <dgm:t>
        <a:bodyPr/>
        <a:lstStyle/>
        <a:p>
          <a:endParaRPr lang="en-US"/>
        </a:p>
      </dgm:t>
    </dgm:pt>
    <dgm:pt modelId="{D986FB5D-0CA7-4649-B32F-B5E0E933678C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Empower the SSBI users with tools and help</a:t>
          </a:r>
          <a:endParaRPr lang="en-GB" dirty="0">
            <a:solidFill>
              <a:schemeClr val="tx1"/>
            </a:solidFill>
          </a:endParaRPr>
        </a:p>
      </dgm:t>
    </dgm:pt>
    <dgm:pt modelId="{79AF086F-88DA-49F5-86D3-1F5481FED651}" type="parTrans" cxnId="{A891B08A-052E-4AF3-A09B-1520015F3526}">
      <dgm:prSet/>
      <dgm:spPr/>
      <dgm:t>
        <a:bodyPr/>
        <a:lstStyle/>
        <a:p>
          <a:endParaRPr lang="en-US"/>
        </a:p>
      </dgm:t>
    </dgm:pt>
    <dgm:pt modelId="{9680EFFC-479C-4258-AE83-BCC14469C9D3}" type="sibTrans" cxnId="{A891B08A-052E-4AF3-A09B-1520015F3526}">
      <dgm:prSet/>
      <dgm:spPr/>
      <dgm:t>
        <a:bodyPr/>
        <a:lstStyle/>
        <a:p>
          <a:endParaRPr lang="en-US"/>
        </a:p>
      </dgm:t>
    </dgm:pt>
    <dgm:pt modelId="{98DD8F22-E018-49A8-8200-C232B9919179}">
      <dgm:prSet/>
      <dgm:spPr>
        <a:solidFill>
          <a:srgbClr val="EDC30D"/>
        </a:solidFill>
      </dgm:spPr>
      <dgm:t>
        <a:bodyPr/>
        <a:lstStyle/>
        <a:p>
          <a:r>
            <a:rPr lang="en-US" baseline="0">
              <a:solidFill>
                <a:schemeClr val="tx1"/>
              </a:solidFill>
            </a:rPr>
            <a:t>Proper governance processes </a:t>
          </a:r>
          <a:endParaRPr lang="en-GB">
            <a:solidFill>
              <a:schemeClr val="tx1"/>
            </a:solidFill>
          </a:endParaRPr>
        </a:p>
      </dgm:t>
    </dgm:pt>
    <dgm:pt modelId="{23AAD0B8-6377-4E25-9840-1E19B38F7EBE}" type="parTrans" cxnId="{BCD1EA49-D2E3-4135-9467-CE7C3479810F}">
      <dgm:prSet/>
      <dgm:spPr/>
      <dgm:t>
        <a:bodyPr/>
        <a:lstStyle/>
        <a:p>
          <a:endParaRPr lang="en-US"/>
        </a:p>
      </dgm:t>
    </dgm:pt>
    <dgm:pt modelId="{40B031A4-925D-465A-BC64-C47E998C7334}" type="sibTrans" cxnId="{BCD1EA49-D2E3-4135-9467-CE7C3479810F}">
      <dgm:prSet/>
      <dgm:spPr/>
      <dgm:t>
        <a:bodyPr/>
        <a:lstStyle/>
        <a:p>
          <a:endParaRPr lang="en-US"/>
        </a:p>
      </dgm:t>
    </dgm:pt>
    <dgm:pt modelId="{2A7F442F-C5C9-4D5B-9D3B-5D1C13AEC459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Define responsibilities</a:t>
          </a:r>
          <a:endParaRPr lang="en-GB" dirty="0">
            <a:solidFill>
              <a:schemeClr val="tx1"/>
            </a:solidFill>
          </a:endParaRPr>
        </a:p>
      </dgm:t>
    </dgm:pt>
    <dgm:pt modelId="{8F93E8EE-2246-4795-BCD0-BC5C1CED47A1}" type="parTrans" cxnId="{231D0640-6F9B-4B08-ADF9-7EBC0226B82B}">
      <dgm:prSet/>
      <dgm:spPr/>
      <dgm:t>
        <a:bodyPr/>
        <a:lstStyle/>
        <a:p>
          <a:endParaRPr lang="en-US"/>
        </a:p>
      </dgm:t>
    </dgm:pt>
    <dgm:pt modelId="{B5C0A802-21BB-425C-B00C-BA658DB75968}" type="sibTrans" cxnId="{231D0640-6F9B-4B08-ADF9-7EBC0226B82B}">
      <dgm:prSet/>
      <dgm:spPr/>
      <dgm:t>
        <a:bodyPr/>
        <a:lstStyle/>
        <a:p>
          <a:endParaRPr lang="en-US"/>
        </a:p>
      </dgm:t>
    </dgm:pt>
    <dgm:pt modelId="{E72CBAA8-0174-47E7-BDD0-6F46A17225C5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Encouraged desired behaviors</a:t>
          </a:r>
          <a:endParaRPr lang="en-GB" dirty="0">
            <a:solidFill>
              <a:schemeClr val="tx1"/>
            </a:solidFill>
          </a:endParaRPr>
        </a:p>
      </dgm:t>
    </dgm:pt>
    <dgm:pt modelId="{92357006-E5F3-48FF-A314-E43CEB63D0A2}" type="parTrans" cxnId="{1D5D1C28-732A-48FD-95E2-9011DF86E7E4}">
      <dgm:prSet/>
      <dgm:spPr/>
      <dgm:t>
        <a:bodyPr/>
        <a:lstStyle/>
        <a:p>
          <a:endParaRPr lang="en-US"/>
        </a:p>
      </dgm:t>
    </dgm:pt>
    <dgm:pt modelId="{4212D704-32A5-4BAD-BB4E-8723A1A993D0}" type="sibTrans" cxnId="{1D5D1C28-732A-48FD-95E2-9011DF86E7E4}">
      <dgm:prSet/>
      <dgm:spPr/>
      <dgm:t>
        <a:bodyPr/>
        <a:lstStyle/>
        <a:p>
          <a:endParaRPr lang="en-US"/>
        </a:p>
      </dgm:t>
    </dgm:pt>
    <dgm:pt modelId="{34755EEC-1A11-4114-BA4F-4D44EE9FE695}">
      <dgm:prSet/>
      <dgm:spPr>
        <a:solidFill>
          <a:srgbClr val="EDC30D"/>
        </a:solidFill>
      </dgm:spPr>
      <dgm:t>
        <a:bodyPr/>
        <a:lstStyle/>
        <a:p>
          <a:r>
            <a:rPr lang="en-US" baseline="0" dirty="0">
              <a:solidFill>
                <a:schemeClr val="tx1"/>
              </a:solidFill>
            </a:rPr>
            <a:t>Discourage undesired behaviors</a:t>
          </a:r>
          <a:endParaRPr lang="en-GB" dirty="0">
            <a:solidFill>
              <a:schemeClr val="tx1"/>
            </a:solidFill>
          </a:endParaRPr>
        </a:p>
      </dgm:t>
    </dgm:pt>
    <dgm:pt modelId="{B5FE9DEE-8ABD-4E56-ADC3-A2A33556905A}" type="parTrans" cxnId="{615ED9BB-3E71-4DCF-B3F6-3DDF8C129E06}">
      <dgm:prSet/>
      <dgm:spPr/>
    </dgm:pt>
    <dgm:pt modelId="{69539E43-5290-419D-B67F-2B70FC89BAC0}" type="sibTrans" cxnId="{615ED9BB-3E71-4DCF-B3F6-3DDF8C129E06}">
      <dgm:prSet/>
      <dgm:spPr/>
    </dgm:pt>
    <dgm:pt modelId="{1363C39E-132F-44FF-9F82-3EB8134AD84C}" type="pres">
      <dgm:prSet presAssocID="{54B536DF-88AC-448D-B540-7F76604012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4C99D6-65BF-48DF-B04A-68EB7417A1B0}" type="pres">
      <dgm:prSet presAssocID="{9018C639-B15B-4ECF-9E83-173C32DF5BB7}" presName="hierRoot1" presStyleCnt="0">
        <dgm:presLayoutVars>
          <dgm:hierBranch val="init"/>
        </dgm:presLayoutVars>
      </dgm:prSet>
      <dgm:spPr/>
    </dgm:pt>
    <dgm:pt modelId="{2712F7D2-D78C-4A52-A407-4516BAF4561D}" type="pres">
      <dgm:prSet presAssocID="{9018C639-B15B-4ECF-9E83-173C32DF5BB7}" presName="rootComposite1" presStyleCnt="0"/>
      <dgm:spPr/>
    </dgm:pt>
    <dgm:pt modelId="{10B685FD-79F8-49D8-B895-E2380080227F}" type="pres">
      <dgm:prSet presAssocID="{9018C639-B15B-4ECF-9E83-173C32DF5BB7}" presName="rootText1" presStyleLbl="node0" presStyleIdx="0" presStyleCnt="2">
        <dgm:presLayoutVars>
          <dgm:chPref val="3"/>
        </dgm:presLayoutVars>
      </dgm:prSet>
      <dgm:spPr/>
    </dgm:pt>
    <dgm:pt modelId="{F901269B-131C-4B8B-8A5C-1A38CEB625BB}" type="pres">
      <dgm:prSet presAssocID="{9018C639-B15B-4ECF-9E83-173C32DF5BB7}" presName="rootConnector1" presStyleLbl="node1" presStyleIdx="0" presStyleCnt="0"/>
      <dgm:spPr/>
    </dgm:pt>
    <dgm:pt modelId="{D3896F1F-A879-4D26-A937-B6BD3CF93672}" type="pres">
      <dgm:prSet presAssocID="{9018C639-B15B-4ECF-9E83-173C32DF5BB7}" presName="hierChild2" presStyleCnt="0"/>
      <dgm:spPr/>
    </dgm:pt>
    <dgm:pt modelId="{D33BB0EA-F195-438F-8A00-24E5C8226EA3}" type="pres">
      <dgm:prSet presAssocID="{4FE4810C-569E-4D3D-9DCC-5469C4726500}" presName="Name64" presStyleLbl="parChTrans1D2" presStyleIdx="0" presStyleCnt="5"/>
      <dgm:spPr/>
    </dgm:pt>
    <dgm:pt modelId="{75679D68-C971-4953-8DBE-59CC76684E30}" type="pres">
      <dgm:prSet presAssocID="{D286143D-BDC1-499D-885B-6D79F1C29B05}" presName="hierRoot2" presStyleCnt="0">
        <dgm:presLayoutVars>
          <dgm:hierBranch val="init"/>
        </dgm:presLayoutVars>
      </dgm:prSet>
      <dgm:spPr/>
    </dgm:pt>
    <dgm:pt modelId="{FEB0C5A7-694E-4F1E-892B-56EDBAA81AB7}" type="pres">
      <dgm:prSet presAssocID="{D286143D-BDC1-499D-885B-6D79F1C29B05}" presName="rootComposite" presStyleCnt="0"/>
      <dgm:spPr/>
    </dgm:pt>
    <dgm:pt modelId="{83A068E7-16B4-4313-9BD7-86F2CC6ED717}" type="pres">
      <dgm:prSet presAssocID="{D286143D-BDC1-499D-885B-6D79F1C29B05}" presName="rootText" presStyleLbl="node2" presStyleIdx="0" presStyleCnt="5">
        <dgm:presLayoutVars>
          <dgm:chPref val="3"/>
        </dgm:presLayoutVars>
      </dgm:prSet>
      <dgm:spPr/>
    </dgm:pt>
    <dgm:pt modelId="{A6480A6F-B9F2-41EE-AF4B-E34F34808E52}" type="pres">
      <dgm:prSet presAssocID="{D286143D-BDC1-499D-885B-6D79F1C29B05}" presName="rootConnector" presStyleLbl="node2" presStyleIdx="0" presStyleCnt="5"/>
      <dgm:spPr/>
    </dgm:pt>
    <dgm:pt modelId="{3B1511B9-2CB6-4EE5-A072-C412CA5E1460}" type="pres">
      <dgm:prSet presAssocID="{D286143D-BDC1-499D-885B-6D79F1C29B05}" presName="hierChild4" presStyleCnt="0"/>
      <dgm:spPr/>
    </dgm:pt>
    <dgm:pt modelId="{3DC5C3BA-4BA4-4B23-9164-FE3A9D3B6DC8}" type="pres">
      <dgm:prSet presAssocID="{D286143D-BDC1-499D-885B-6D79F1C29B05}" presName="hierChild5" presStyleCnt="0"/>
      <dgm:spPr/>
    </dgm:pt>
    <dgm:pt modelId="{501FCC22-A997-4163-86D1-18CF96D2C847}" type="pres">
      <dgm:prSet presAssocID="{79AF086F-88DA-49F5-86D3-1F5481FED651}" presName="Name64" presStyleLbl="parChTrans1D2" presStyleIdx="1" presStyleCnt="5"/>
      <dgm:spPr/>
    </dgm:pt>
    <dgm:pt modelId="{73DC2737-AE28-4599-BF47-8A413BD88520}" type="pres">
      <dgm:prSet presAssocID="{D986FB5D-0CA7-4649-B32F-B5E0E933678C}" presName="hierRoot2" presStyleCnt="0">
        <dgm:presLayoutVars>
          <dgm:hierBranch val="init"/>
        </dgm:presLayoutVars>
      </dgm:prSet>
      <dgm:spPr/>
    </dgm:pt>
    <dgm:pt modelId="{67A19D61-B496-4CCB-B6FD-094B27937291}" type="pres">
      <dgm:prSet presAssocID="{D986FB5D-0CA7-4649-B32F-B5E0E933678C}" presName="rootComposite" presStyleCnt="0"/>
      <dgm:spPr/>
    </dgm:pt>
    <dgm:pt modelId="{808B666D-E5F6-46A6-9724-A881F7C0FFFF}" type="pres">
      <dgm:prSet presAssocID="{D986FB5D-0CA7-4649-B32F-B5E0E933678C}" presName="rootText" presStyleLbl="node2" presStyleIdx="1" presStyleCnt="5">
        <dgm:presLayoutVars>
          <dgm:chPref val="3"/>
        </dgm:presLayoutVars>
      </dgm:prSet>
      <dgm:spPr/>
    </dgm:pt>
    <dgm:pt modelId="{2C41F697-0E28-482E-AA48-4CE8F1252801}" type="pres">
      <dgm:prSet presAssocID="{D986FB5D-0CA7-4649-B32F-B5E0E933678C}" presName="rootConnector" presStyleLbl="node2" presStyleIdx="1" presStyleCnt="5"/>
      <dgm:spPr/>
    </dgm:pt>
    <dgm:pt modelId="{516FE777-892C-4934-BD88-8A7C99F99675}" type="pres">
      <dgm:prSet presAssocID="{D986FB5D-0CA7-4649-B32F-B5E0E933678C}" presName="hierChild4" presStyleCnt="0"/>
      <dgm:spPr/>
    </dgm:pt>
    <dgm:pt modelId="{9391B30D-6099-4F7D-931E-5CA5E50A3576}" type="pres">
      <dgm:prSet presAssocID="{D986FB5D-0CA7-4649-B32F-B5E0E933678C}" presName="hierChild5" presStyleCnt="0"/>
      <dgm:spPr/>
    </dgm:pt>
    <dgm:pt modelId="{3FB5198A-F36E-40C3-9614-823EDC5B678C}" type="pres">
      <dgm:prSet presAssocID="{9018C639-B15B-4ECF-9E83-173C32DF5BB7}" presName="hierChild3" presStyleCnt="0"/>
      <dgm:spPr/>
    </dgm:pt>
    <dgm:pt modelId="{F358C963-5BE0-455B-949E-74397151E2C2}" type="pres">
      <dgm:prSet presAssocID="{98DD8F22-E018-49A8-8200-C232B9919179}" presName="hierRoot1" presStyleCnt="0">
        <dgm:presLayoutVars>
          <dgm:hierBranch val="init"/>
        </dgm:presLayoutVars>
      </dgm:prSet>
      <dgm:spPr/>
    </dgm:pt>
    <dgm:pt modelId="{6C3F996A-64B7-4D11-A5A7-2B626E9DBC61}" type="pres">
      <dgm:prSet presAssocID="{98DD8F22-E018-49A8-8200-C232B9919179}" presName="rootComposite1" presStyleCnt="0"/>
      <dgm:spPr/>
    </dgm:pt>
    <dgm:pt modelId="{16BDD1B1-6573-49A9-B5D7-5900380DA9FE}" type="pres">
      <dgm:prSet presAssocID="{98DD8F22-E018-49A8-8200-C232B9919179}" presName="rootText1" presStyleLbl="node0" presStyleIdx="1" presStyleCnt="2">
        <dgm:presLayoutVars>
          <dgm:chPref val="3"/>
        </dgm:presLayoutVars>
      </dgm:prSet>
      <dgm:spPr/>
    </dgm:pt>
    <dgm:pt modelId="{64294F2E-0A55-4FF7-B70A-76D6ADF390AD}" type="pres">
      <dgm:prSet presAssocID="{98DD8F22-E018-49A8-8200-C232B9919179}" presName="rootConnector1" presStyleLbl="node1" presStyleIdx="0" presStyleCnt="0"/>
      <dgm:spPr/>
    </dgm:pt>
    <dgm:pt modelId="{7BEC5FF6-C856-4846-A476-DB98A7D46425}" type="pres">
      <dgm:prSet presAssocID="{98DD8F22-E018-49A8-8200-C232B9919179}" presName="hierChild2" presStyleCnt="0"/>
      <dgm:spPr/>
    </dgm:pt>
    <dgm:pt modelId="{38CAB2FC-CDD3-4A35-A221-9A549B4B8A33}" type="pres">
      <dgm:prSet presAssocID="{8F93E8EE-2246-4795-BCD0-BC5C1CED47A1}" presName="Name64" presStyleLbl="parChTrans1D2" presStyleIdx="2" presStyleCnt="5"/>
      <dgm:spPr/>
    </dgm:pt>
    <dgm:pt modelId="{FF5D2CCD-1E7D-4B64-B325-D5829E55109C}" type="pres">
      <dgm:prSet presAssocID="{2A7F442F-C5C9-4D5B-9D3B-5D1C13AEC459}" presName="hierRoot2" presStyleCnt="0">
        <dgm:presLayoutVars>
          <dgm:hierBranch val="init"/>
        </dgm:presLayoutVars>
      </dgm:prSet>
      <dgm:spPr/>
    </dgm:pt>
    <dgm:pt modelId="{0654D5FE-0349-4776-A15E-F58FDDE363B8}" type="pres">
      <dgm:prSet presAssocID="{2A7F442F-C5C9-4D5B-9D3B-5D1C13AEC459}" presName="rootComposite" presStyleCnt="0"/>
      <dgm:spPr/>
    </dgm:pt>
    <dgm:pt modelId="{1EADD7DE-598F-474D-8DE1-B38E166EFCE4}" type="pres">
      <dgm:prSet presAssocID="{2A7F442F-C5C9-4D5B-9D3B-5D1C13AEC459}" presName="rootText" presStyleLbl="node2" presStyleIdx="2" presStyleCnt="5">
        <dgm:presLayoutVars>
          <dgm:chPref val="3"/>
        </dgm:presLayoutVars>
      </dgm:prSet>
      <dgm:spPr/>
    </dgm:pt>
    <dgm:pt modelId="{BDE4A4FF-134F-4B07-9A39-8219F99B66D2}" type="pres">
      <dgm:prSet presAssocID="{2A7F442F-C5C9-4D5B-9D3B-5D1C13AEC459}" presName="rootConnector" presStyleLbl="node2" presStyleIdx="2" presStyleCnt="5"/>
      <dgm:spPr/>
    </dgm:pt>
    <dgm:pt modelId="{FE7F874B-5677-4740-8EE2-C4117C1D5D5F}" type="pres">
      <dgm:prSet presAssocID="{2A7F442F-C5C9-4D5B-9D3B-5D1C13AEC459}" presName="hierChild4" presStyleCnt="0"/>
      <dgm:spPr/>
    </dgm:pt>
    <dgm:pt modelId="{A801AF83-E4AA-40B2-BD76-3DA93FAE1075}" type="pres">
      <dgm:prSet presAssocID="{2A7F442F-C5C9-4D5B-9D3B-5D1C13AEC459}" presName="hierChild5" presStyleCnt="0"/>
      <dgm:spPr/>
    </dgm:pt>
    <dgm:pt modelId="{9E03AE5D-C23A-46B8-B964-A46B90DA0053}" type="pres">
      <dgm:prSet presAssocID="{92357006-E5F3-48FF-A314-E43CEB63D0A2}" presName="Name64" presStyleLbl="parChTrans1D2" presStyleIdx="3" presStyleCnt="5"/>
      <dgm:spPr/>
    </dgm:pt>
    <dgm:pt modelId="{BE3B835F-577C-4B9A-A3C6-A25D20389131}" type="pres">
      <dgm:prSet presAssocID="{E72CBAA8-0174-47E7-BDD0-6F46A17225C5}" presName="hierRoot2" presStyleCnt="0">
        <dgm:presLayoutVars>
          <dgm:hierBranch val="init"/>
        </dgm:presLayoutVars>
      </dgm:prSet>
      <dgm:spPr/>
    </dgm:pt>
    <dgm:pt modelId="{CC9094CE-5ED4-417A-B638-F8828CDF3FD5}" type="pres">
      <dgm:prSet presAssocID="{E72CBAA8-0174-47E7-BDD0-6F46A17225C5}" presName="rootComposite" presStyleCnt="0"/>
      <dgm:spPr/>
    </dgm:pt>
    <dgm:pt modelId="{0340B2DA-10AB-4A2C-B5B3-1D09FB4689EE}" type="pres">
      <dgm:prSet presAssocID="{E72CBAA8-0174-47E7-BDD0-6F46A17225C5}" presName="rootText" presStyleLbl="node2" presStyleIdx="3" presStyleCnt="5">
        <dgm:presLayoutVars>
          <dgm:chPref val="3"/>
        </dgm:presLayoutVars>
      </dgm:prSet>
      <dgm:spPr/>
    </dgm:pt>
    <dgm:pt modelId="{80B03C1E-6337-4C16-BA97-9C346D39A2E9}" type="pres">
      <dgm:prSet presAssocID="{E72CBAA8-0174-47E7-BDD0-6F46A17225C5}" presName="rootConnector" presStyleLbl="node2" presStyleIdx="3" presStyleCnt="5"/>
      <dgm:spPr/>
    </dgm:pt>
    <dgm:pt modelId="{BEDDD4D5-198B-4E07-9850-AACE2E3A0A8B}" type="pres">
      <dgm:prSet presAssocID="{E72CBAA8-0174-47E7-BDD0-6F46A17225C5}" presName="hierChild4" presStyleCnt="0"/>
      <dgm:spPr/>
    </dgm:pt>
    <dgm:pt modelId="{CA2F93E0-E501-48BE-ABF0-500B0D3BA84B}" type="pres">
      <dgm:prSet presAssocID="{E72CBAA8-0174-47E7-BDD0-6F46A17225C5}" presName="hierChild5" presStyleCnt="0"/>
      <dgm:spPr/>
    </dgm:pt>
    <dgm:pt modelId="{BF6A2EDE-993A-4893-826D-AF4E7107BFF0}" type="pres">
      <dgm:prSet presAssocID="{B5FE9DEE-8ABD-4E56-ADC3-A2A33556905A}" presName="Name64" presStyleLbl="parChTrans1D2" presStyleIdx="4" presStyleCnt="5"/>
      <dgm:spPr/>
    </dgm:pt>
    <dgm:pt modelId="{0BD332BB-A0B9-4451-8D83-E705C568F857}" type="pres">
      <dgm:prSet presAssocID="{34755EEC-1A11-4114-BA4F-4D44EE9FE695}" presName="hierRoot2" presStyleCnt="0">
        <dgm:presLayoutVars>
          <dgm:hierBranch val="init"/>
        </dgm:presLayoutVars>
      </dgm:prSet>
      <dgm:spPr/>
    </dgm:pt>
    <dgm:pt modelId="{B1A2C359-B502-41A2-924C-E8346DE2FC7E}" type="pres">
      <dgm:prSet presAssocID="{34755EEC-1A11-4114-BA4F-4D44EE9FE695}" presName="rootComposite" presStyleCnt="0"/>
      <dgm:spPr/>
    </dgm:pt>
    <dgm:pt modelId="{74BE0ADB-6336-415F-9DCE-A816E2F16C27}" type="pres">
      <dgm:prSet presAssocID="{34755EEC-1A11-4114-BA4F-4D44EE9FE695}" presName="rootText" presStyleLbl="node2" presStyleIdx="4" presStyleCnt="5">
        <dgm:presLayoutVars>
          <dgm:chPref val="3"/>
        </dgm:presLayoutVars>
      </dgm:prSet>
      <dgm:spPr/>
    </dgm:pt>
    <dgm:pt modelId="{39EF86C4-52C9-4059-8D66-DE9E16D39188}" type="pres">
      <dgm:prSet presAssocID="{34755EEC-1A11-4114-BA4F-4D44EE9FE695}" presName="rootConnector" presStyleLbl="node2" presStyleIdx="4" presStyleCnt="5"/>
      <dgm:spPr/>
    </dgm:pt>
    <dgm:pt modelId="{44335B97-9215-4D40-BD83-62AD515686F3}" type="pres">
      <dgm:prSet presAssocID="{34755EEC-1A11-4114-BA4F-4D44EE9FE695}" presName="hierChild4" presStyleCnt="0"/>
      <dgm:spPr/>
    </dgm:pt>
    <dgm:pt modelId="{BBBB63B8-3715-4751-AF15-CD7BAFE3D5AD}" type="pres">
      <dgm:prSet presAssocID="{34755EEC-1A11-4114-BA4F-4D44EE9FE695}" presName="hierChild5" presStyleCnt="0"/>
      <dgm:spPr/>
    </dgm:pt>
    <dgm:pt modelId="{94CD9E86-7D3C-4C22-B9AF-4795860EAE86}" type="pres">
      <dgm:prSet presAssocID="{98DD8F22-E018-49A8-8200-C232B9919179}" presName="hierChild3" presStyleCnt="0"/>
      <dgm:spPr/>
    </dgm:pt>
  </dgm:ptLst>
  <dgm:cxnLst>
    <dgm:cxn modelId="{47052E07-42ED-4A58-BDDB-587A7F93C4A0}" type="presOf" srcId="{2A7F442F-C5C9-4D5B-9D3B-5D1C13AEC459}" destId="{BDE4A4FF-134F-4B07-9A39-8219F99B66D2}" srcOrd="1" destOrd="0" presId="urn:microsoft.com/office/officeart/2009/3/layout/HorizontalOrganizationChart"/>
    <dgm:cxn modelId="{6540550E-7387-4422-8DD9-BBC8D3E8F983}" type="presOf" srcId="{92357006-E5F3-48FF-A314-E43CEB63D0A2}" destId="{9E03AE5D-C23A-46B8-B964-A46B90DA0053}" srcOrd="0" destOrd="0" presId="urn:microsoft.com/office/officeart/2009/3/layout/HorizontalOrganizationChart"/>
    <dgm:cxn modelId="{4AD5D91D-1CCB-44FD-B5D0-E93F2F624FE4}" type="presOf" srcId="{98DD8F22-E018-49A8-8200-C232B9919179}" destId="{16BDD1B1-6573-49A9-B5D7-5900380DA9FE}" srcOrd="0" destOrd="0" presId="urn:microsoft.com/office/officeart/2009/3/layout/HorizontalOrganizationChart"/>
    <dgm:cxn modelId="{BDA5D81E-D8A2-4135-93DA-D88024CAC265}" type="presOf" srcId="{54B536DF-88AC-448D-B540-7F766040127F}" destId="{1363C39E-132F-44FF-9F82-3EB8134AD84C}" srcOrd="0" destOrd="0" presId="urn:microsoft.com/office/officeart/2009/3/layout/HorizontalOrganizationChart"/>
    <dgm:cxn modelId="{E4DCEA1E-7A31-4612-8569-68B5823D93BA}" type="presOf" srcId="{B5FE9DEE-8ABD-4E56-ADC3-A2A33556905A}" destId="{BF6A2EDE-993A-4893-826D-AF4E7107BFF0}" srcOrd="0" destOrd="0" presId="urn:microsoft.com/office/officeart/2009/3/layout/HorizontalOrganizationChart"/>
    <dgm:cxn modelId="{1D5D1C28-732A-48FD-95E2-9011DF86E7E4}" srcId="{98DD8F22-E018-49A8-8200-C232B9919179}" destId="{E72CBAA8-0174-47E7-BDD0-6F46A17225C5}" srcOrd="1" destOrd="0" parTransId="{92357006-E5F3-48FF-A314-E43CEB63D0A2}" sibTransId="{4212D704-32A5-4BAD-BB4E-8723A1A993D0}"/>
    <dgm:cxn modelId="{4A511D28-F3B9-4E5C-8506-92638D8D5EC0}" type="presOf" srcId="{9018C639-B15B-4ECF-9E83-173C32DF5BB7}" destId="{10B685FD-79F8-49D8-B895-E2380080227F}" srcOrd="0" destOrd="0" presId="urn:microsoft.com/office/officeart/2009/3/layout/HorizontalOrganizationChart"/>
    <dgm:cxn modelId="{FCB73433-2B28-4194-9BB0-D2CE51054184}" type="presOf" srcId="{4FE4810C-569E-4D3D-9DCC-5469C4726500}" destId="{D33BB0EA-F195-438F-8A00-24E5C8226EA3}" srcOrd="0" destOrd="0" presId="urn:microsoft.com/office/officeart/2009/3/layout/HorizontalOrganizationChart"/>
    <dgm:cxn modelId="{C3587C3A-D855-4B93-BF19-85DFE0DB642C}" type="presOf" srcId="{8F93E8EE-2246-4795-BCD0-BC5C1CED47A1}" destId="{38CAB2FC-CDD3-4A35-A221-9A549B4B8A33}" srcOrd="0" destOrd="0" presId="urn:microsoft.com/office/officeart/2009/3/layout/HorizontalOrganizationChart"/>
    <dgm:cxn modelId="{231D0640-6F9B-4B08-ADF9-7EBC0226B82B}" srcId="{98DD8F22-E018-49A8-8200-C232B9919179}" destId="{2A7F442F-C5C9-4D5B-9D3B-5D1C13AEC459}" srcOrd="0" destOrd="0" parTransId="{8F93E8EE-2246-4795-BCD0-BC5C1CED47A1}" sibTransId="{B5C0A802-21BB-425C-B00C-BA658DB75968}"/>
    <dgm:cxn modelId="{BCD1EA49-D2E3-4135-9467-CE7C3479810F}" srcId="{54B536DF-88AC-448D-B540-7F766040127F}" destId="{98DD8F22-E018-49A8-8200-C232B9919179}" srcOrd="1" destOrd="0" parTransId="{23AAD0B8-6377-4E25-9840-1E19B38F7EBE}" sibTransId="{40B031A4-925D-465A-BC64-C47E998C7334}"/>
    <dgm:cxn modelId="{1EDEB275-21FB-4886-BA88-6E2EA570486C}" type="presOf" srcId="{34755EEC-1A11-4114-BA4F-4D44EE9FE695}" destId="{74BE0ADB-6336-415F-9DCE-A816E2F16C27}" srcOrd="0" destOrd="0" presId="urn:microsoft.com/office/officeart/2009/3/layout/HorizontalOrganizationChart"/>
    <dgm:cxn modelId="{309DA778-E786-435F-93EE-EF7C069CE8A5}" type="presOf" srcId="{34755EEC-1A11-4114-BA4F-4D44EE9FE695}" destId="{39EF86C4-52C9-4059-8D66-DE9E16D39188}" srcOrd="1" destOrd="0" presId="urn:microsoft.com/office/officeart/2009/3/layout/HorizontalOrganizationChart"/>
    <dgm:cxn modelId="{32C5F25A-A474-478F-B156-867731C4A4B5}" type="presOf" srcId="{98DD8F22-E018-49A8-8200-C232B9919179}" destId="{64294F2E-0A55-4FF7-B70A-76D6ADF390AD}" srcOrd="1" destOrd="0" presId="urn:microsoft.com/office/officeart/2009/3/layout/HorizontalOrganizationChart"/>
    <dgm:cxn modelId="{F3781280-3761-4F1F-9491-FF8A2EA5EC9C}" type="presOf" srcId="{D286143D-BDC1-499D-885B-6D79F1C29B05}" destId="{83A068E7-16B4-4313-9BD7-86F2CC6ED717}" srcOrd="0" destOrd="0" presId="urn:microsoft.com/office/officeart/2009/3/layout/HorizontalOrganizationChart"/>
    <dgm:cxn modelId="{B8DF1689-63C7-43D8-97CC-C6106E681453}" type="presOf" srcId="{E72CBAA8-0174-47E7-BDD0-6F46A17225C5}" destId="{80B03C1E-6337-4C16-BA97-9C346D39A2E9}" srcOrd="1" destOrd="0" presId="urn:microsoft.com/office/officeart/2009/3/layout/HorizontalOrganizationChart"/>
    <dgm:cxn modelId="{A891B08A-052E-4AF3-A09B-1520015F3526}" srcId="{9018C639-B15B-4ECF-9E83-173C32DF5BB7}" destId="{D986FB5D-0CA7-4649-B32F-B5E0E933678C}" srcOrd="1" destOrd="0" parTransId="{79AF086F-88DA-49F5-86D3-1F5481FED651}" sibTransId="{9680EFFC-479C-4258-AE83-BCC14469C9D3}"/>
    <dgm:cxn modelId="{7E08D08F-C0F9-417B-8132-83B45B41F630}" srcId="{54B536DF-88AC-448D-B540-7F766040127F}" destId="{9018C639-B15B-4ECF-9E83-173C32DF5BB7}" srcOrd="0" destOrd="0" parTransId="{B4EC6EBF-21C2-480E-87B2-7F1A073B6359}" sibTransId="{4E855D6E-212E-406F-9D3B-844BE56C2D9A}"/>
    <dgm:cxn modelId="{ECC8F599-9FC0-4A9F-A986-2AD79CAA0521}" type="presOf" srcId="{D986FB5D-0CA7-4649-B32F-B5E0E933678C}" destId="{808B666D-E5F6-46A6-9724-A881F7C0FFFF}" srcOrd="0" destOrd="0" presId="urn:microsoft.com/office/officeart/2009/3/layout/HorizontalOrganizationChart"/>
    <dgm:cxn modelId="{90ECF5A4-17DA-4854-ADA9-3FD14EA73AC6}" type="presOf" srcId="{79AF086F-88DA-49F5-86D3-1F5481FED651}" destId="{501FCC22-A997-4163-86D1-18CF96D2C847}" srcOrd="0" destOrd="0" presId="urn:microsoft.com/office/officeart/2009/3/layout/HorizontalOrganizationChart"/>
    <dgm:cxn modelId="{2079EAA9-2BC6-4044-AB0C-77E5E63E8028}" type="presOf" srcId="{2A7F442F-C5C9-4D5B-9D3B-5D1C13AEC459}" destId="{1EADD7DE-598F-474D-8DE1-B38E166EFCE4}" srcOrd="0" destOrd="0" presId="urn:microsoft.com/office/officeart/2009/3/layout/HorizontalOrganizationChart"/>
    <dgm:cxn modelId="{32B858B2-4930-4243-A6E4-17F4579F2AE2}" srcId="{9018C639-B15B-4ECF-9E83-173C32DF5BB7}" destId="{D286143D-BDC1-499D-885B-6D79F1C29B05}" srcOrd="0" destOrd="0" parTransId="{4FE4810C-569E-4D3D-9DCC-5469C4726500}" sibTransId="{18485489-1EC0-4AD0-B01F-90A2A7581FA1}"/>
    <dgm:cxn modelId="{615ED9BB-3E71-4DCF-B3F6-3DDF8C129E06}" srcId="{98DD8F22-E018-49A8-8200-C232B9919179}" destId="{34755EEC-1A11-4114-BA4F-4D44EE9FE695}" srcOrd="2" destOrd="0" parTransId="{B5FE9DEE-8ABD-4E56-ADC3-A2A33556905A}" sibTransId="{69539E43-5290-419D-B67F-2B70FC89BAC0}"/>
    <dgm:cxn modelId="{27256ABC-32D3-4510-9045-0DA7755EC462}" type="presOf" srcId="{E72CBAA8-0174-47E7-BDD0-6F46A17225C5}" destId="{0340B2DA-10AB-4A2C-B5B3-1D09FB4689EE}" srcOrd="0" destOrd="0" presId="urn:microsoft.com/office/officeart/2009/3/layout/HorizontalOrganizationChart"/>
    <dgm:cxn modelId="{46E0F0D3-4482-4223-BC6D-87E35DB33BA4}" type="presOf" srcId="{D986FB5D-0CA7-4649-B32F-B5E0E933678C}" destId="{2C41F697-0E28-482E-AA48-4CE8F1252801}" srcOrd="1" destOrd="0" presId="urn:microsoft.com/office/officeart/2009/3/layout/HorizontalOrganizationChart"/>
    <dgm:cxn modelId="{048D48DB-9E44-4545-897E-28702C0E184F}" type="presOf" srcId="{D286143D-BDC1-499D-885B-6D79F1C29B05}" destId="{A6480A6F-B9F2-41EE-AF4B-E34F34808E52}" srcOrd="1" destOrd="0" presId="urn:microsoft.com/office/officeart/2009/3/layout/HorizontalOrganizationChart"/>
    <dgm:cxn modelId="{9CFFEBDD-A97F-4725-8E34-1D3BF03F80C1}" type="presOf" srcId="{9018C639-B15B-4ECF-9E83-173C32DF5BB7}" destId="{F901269B-131C-4B8B-8A5C-1A38CEB625BB}" srcOrd="1" destOrd="0" presId="urn:microsoft.com/office/officeart/2009/3/layout/HorizontalOrganizationChart"/>
    <dgm:cxn modelId="{39FB46A7-F5F2-440D-B78D-549A3DA33BCC}" type="presParOf" srcId="{1363C39E-132F-44FF-9F82-3EB8134AD84C}" destId="{FE4C99D6-65BF-48DF-B04A-68EB7417A1B0}" srcOrd="0" destOrd="0" presId="urn:microsoft.com/office/officeart/2009/3/layout/HorizontalOrganizationChart"/>
    <dgm:cxn modelId="{DEAA98D4-A1DC-4864-A1DB-2AC20E7407D9}" type="presParOf" srcId="{FE4C99D6-65BF-48DF-B04A-68EB7417A1B0}" destId="{2712F7D2-D78C-4A52-A407-4516BAF4561D}" srcOrd="0" destOrd="0" presId="urn:microsoft.com/office/officeart/2009/3/layout/HorizontalOrganizationChart"/>
    <dgm:cxn modelId="{B7029028-C309-45A4-86E7-3C73BF92C1B4}" type="presParOf" srcId="{2712F7D2-D78C-4A52-A407-4516BAF4561D}" destId="{10B685FD-79F8-49D8-B895-E2380080227F}" srcOrd="0" destOrd="0" presId="urn:microsoft.com/office/officeart/2009/3/layout/HorizontalOrganizationChart"/>
    <dgm:cxn modelId="{74147E6B-921D-444C-B57B-F301FF6EDB67}" type="presParOf" srcId="{2712F7D2-D78C-4A52-A407-4516BAF4561D}" destId="{F901269B-131C-4B8B-8A5C-1A38CEB625BB}" srcOrd="1" destOrd="0" presId="urn:microsoft.com/office/officeart/2009/3/layout/HorizontalOrganizationChart"/>
    <dgm:cxn modelId="{D5D86390-4CB6-4BB1-A96F-10C6430CF7CD}" type="presParOf" srcId="{FE4C99D6-65BF-48DF-B04A-68EB7417A1B0}" destId="{D3896F1F-A879-4D26-A937-B6BD3CF93672}" srcOrd="1" destOrd="0" presId="urn:microsoft.com/office/officeart/2009/3/layout/HorizontalOrganizationChart"/>
    <dgm:cxn modelId="{41052341-BAE4-479E-8EA3-D101E9C426B5}" type="presParOf" srcId="{D3896F1F-A879-4D26-A937-B6BD3CF93672}" destId="{D33BB0EA-F195-438F-8A00-24E5C8226EA3}" srcOrd="0" destOrd="0" presId="urn:microsoft.com/office/officeart/2009/3/layout/HorizontalOrganizationChart"/>
    <dgm:cxn modelId="{2CE43E30-C6CB-4852-9BE3-2A881C6B38B3}" type="presParOf" srcId="{D3896F1F-A879-4D26-A937-B6BD3CF93672}" destId="{75679D68-C971-4953-8DBE-59CC76684E30}" srcOrd="1" destOrd="0" presId="urn:microsoft.com/office/officeart/2009/3/layout/HorizontalOrganizationChart"/>
    <dgm:cxn modelId="{264D18BA-F43E-4500-982F-B7355FDCE074}" type="presParOf" srcId="{75679D68-C971-4953-8DBE-59CC76684E30}" destId="{FEB0C5A7-694E-4F1E-892B-56EDBAA81AB7}" srcOrd="0" destOrd="0" presId="urn:microsoft.com/office/officeart/2009/3/layout/HorizontalOrganizationChart"/>
    <dgm:cxn modelId="{64A017D5-F549-4EBC-B307-294976C97194}" type="presParOf" srcId="{FEB0C5A7-694E-4F1E-892B-56EDBAA81AB7}" destId="{83A068E7-16B4-4313-9BD7-86F2CC6ED717}" srcOrd="0" destOrd="0" presId="urn:microsoft.com/office/officeart/2009/3/layout/HorizontalOrganizationChart"/>
    <dgm:cxn modelId="{4E7512E0-3F1F-402B-9CED-0F934E58E3AF}" type="presParOf" srcId="{FEB0C5A7-694E-4F1E-892B-56EDBAA81AB7}" destId="{A6480A6F-B9F2-41EE-AF4B-E34F34808E52}" srcOrd="1" destOrd="0" presId="urn:microsoft.com/office/officeart/2009/3/layout/HorizontalOrganizationChart"/>
    <dgm:cxn modelId="{ADDD7AEB-DE67-4AF7-81D2-6ADB471E1AB0}" type="presParOf" srcId="{75679D68-C971-4953-8DBE-59CC76684E30}" destId="{3B1511B9-2CB6-4EE5-A072-C412CA5E1460}" srcOrd="1" destOrd="0" presId="urn:microsoft.com/office/officeart/2009/3/layout/HorizontalOrganizationChart"/>
    <dgm:cxn modelId="{A5E97885-9434-4CFE-B5BD-5C6A4C7F942B}" type="presParOf" srcId="{75679D68-C971-4953-8DBE-59CC76684E30}" destId="{3DC5C3BA-4BA4-4B23-9164-FE3A9D3B6DC8}" srcOrd="2" destOrd="0" presId="urn:microsoft.com/office/officeart/2009/3/layout/HorizontalOrganizationChart"/>
    <dgm:cxn modelId="{62A9E393-FDC5-4F50-A527-82A512120756}" type="presParOf" srcId="{D3896F1F-A879-4D26-A937-B6BD3CF93672}" destId="{501FCC22-A997-4163-86D1-18CF96D2C847}" srcOrd="2" destOrd="0" presId="urn:microsoft.com/office/officeart/2009/3/layout/HorizontalOrganizationChart"/>
    <dgm:cxn modelId="{6F22BCC9-036F-4989-B200-A3A925C25A48}" type="presParOf" srcId="{D3896F1F-A879-4D26-A937-B6BD3CF93672}" destId="{73DC2737-AE28-4599-BF47-8A413BD88520}" srcOrd="3" destOrd="0" presId="urn:microsoft.com/office/officeart/2009/3/layout/HorizontalOrganizationChart"/>
    <dgm:cxn modelId="{AED4EE52-86F0-4465-9633-007F0A171E12}" type="presParOf" srcId="{73DC2737-AE28-4599-BF47-8A413BD88520}" destId="{67A19D61-B496-4CCB-B6FD-094B27937291}" srcOrd="0" destOrd="0" presId="urn:microsoft.com/office/officeart/2009/3/layout/HorizontalOrganizationChart"/>
    <dgm:cxn modelId="{C70E4719-5935-408F-8C57-D4642DEA0B6D}" type="presParOf" srcId="{67A19D61-B496-4CCB-B6FD-094B27937291}" destId="{808B666D-E5F6-46A6-9724-A881F7C0FFFF}" srcOrd="0" destOrd="0" presId="urn:microsoft.com/office/officeart/2009/3/layout/HorizontalOrganizationChart"/>
    <dgm:cxn modelId="{8392755B-C5A6-431D-8C62-369A4C09D954}" type="presParOf" srcId="{67A19D61-B496-4CCB-B6FD-094B27937291}" destId="{2C41F697-0E28-482E-AA48-4CE8F1252801}" srcOrd="1" destOrd="0" presId="urn:microsoft.com/office/officeart/2009/3/layout/HorizontalOrganizationChart"/>
    <dgm:cxn modelId="{0B641C22-F483-484A-B0A7-3913493AC680}" type="presParOf" srcId="{73DC2737-AE28-4599-BF47-8A413BD88520}" destId="{516FE777-892C-4934-BD88-8A7C99F99675}" srcOrd="1" destOrd="0" presId="urn:microsoft.com/office/officeart/2009/3/layout/HorizontalOrganizationChart"/>
    <dgm:cxn modelId="{1AA587C5-6469-409A-B845-78E4E238DE05}" type="presParOf" srcId="{73DC2737-AE28-4599-BF47-8A413BD88520}" destId="{9391B30D-6099-4F7D-931E-5CA5E50A3576}" srcOrd="2" destOrd="0" presId="urn:microsoft.com/office/officeart/2009/3/layout/HorizontalOrganizationChart"/>
    <dgm:cxn modelId="{1FF5C01D-F94D-4B99-9D05-7FB2CC43FEAA}" type="presParOf" srcId="{FE4C99D6-65BF-48DF-B04A-68EB7417A1B0}" destId="{3FB5198A-F36E-40C3-9614-823EDC5B678C}" srcOrd="2" destOrd="0" presId="urn:microsoft.com/office/officeart/2009/3/layout/HorizontalOrganizationChart"/>
    <dgm:cxn modelId="{80BAFF79-1795-4711-89FA-E7B31E2DC74E}" type="presParOf" srcId="{1363C39E-132F-44FF-9F82-3EB8134AD84C}" destId="{F358C963-5BE0-455B-949E-74397151E2C2}" srcOrd="1" destOrd="0" presId="urn:microsoft.com/office/officeart/2009/3/layout/HorizontalOrganizationChart"/>
    <dgm:cxn modelId="{18F199BA-C267-4DD8-93BA-5E0EAF1E5EEC}" type="presParOf" srcId="{F358C963-5BE0-455B-949E-74397151E2C2}" destId="{6C3F996A-64B7-4D11-A5A7-2B626E9DBC61}" srcOrd="0" destOrd="0" presId="urn:microsoft.com/office/officeart/2009/3/layout/HorizontalOrganizationChart"/>
    <dgm:cxn modelId="{92FD325C-CA69-4B11-897D-D3CFB6452D75}" type="presParOf" srcId="{6C3F996A-64B7-4D11-A5A7-2B626E9DBC61}" destId="{16BDD1B1-6573-49A9-B5D7-5900380DA9FE}" srcOrd="0" destOrd="0" presId="urn:microsoft.com/office/officeart/2009/3/layout/HorizontalOrganizationChart"/>
    <dgm:cxn modelId="{07208AF7-6A86-4DD8-A399-7AD6CF4A0DB3}" type="presParOf" srcId="{6C3F996A-64B7-4D11-A5A7-2B626E9DBC61}" destId="{64294F2E-0A55-4FF7-B70A-76D6ADF390AD}" srcOrd="1" destOrd="0" presId="urn:microsoft.com/office/officeart/2009/3/layout/HorizontalOrganizationChart"/>
    <dgm:cxn modelId="{BC44D588-C5B5-4DA2-97C0-5DD18E633E84}" type="presParOf" srcId="{F358C963-5BE0-455B-949E-74397151E2C2}" destId="{7BEC5FF6-C856-4846-A476-DB98A7D46425}" srcOrd="1" destOrd="0" presId="urn:microsoft.com/office/officeart/2009/3/layout/HorizontalOrganizationChart"/>
    <dgm:cxn modelId="{825DA910-7FE6-43C3-B7BD-6CD71C5F916F}" type="presParOf" srcId="{7BEC5FF6-C856-4846-A476-DB98A7D46425}" destId="{38CAB2FC-CDD3-4A35-A221-9A549B4B8A33}" srcOrd="0" destOrd="0" presId="urn:microsoft.com/office/officeart/2009/3/layout/HorizontalOrganizationChart"/>
    <dgm:cxn modelId="{5BF5608B-0FC4-4742-AA0B-4A51DBB80BF0}" type="presParOf" srcId="{7BEC5FF6-C856-4846-A476-DB98A7D46425}" destId="{FF5D2CCD-1E7D-4B64-B325-D5829E55109C}" srcOrd="1" destOrd="0" presId="urn:microsoft.com/office/officeart/2009/3/layout/HorizontalOrganizationChart"/>
    <dgm:cxn modelId="{39E13800-6247-4274-92BD-C544F3A6D6CB}" type="presParOf" srcId="{FF5D2CCD-1E7D-4B64-B325-D5829E55109C}" destId="{0654D5FE-0349-4776-A15E-F58FDDE363B8}" srcOrd="0" destOrd="0" presId="urn:microsoft.com/office/officeart/2009/3/layout/HorizontalOrganizationChart"/>
    <dgm:cxn modelId="{3C497C5B-DE9C-44D5-9184-0A9F89AAAE0B}" type="presParOf" srcId="{0654D5FE-0349-4776-A15E-F58FDDE363B8}" destId="{1EADD7DE-598F-474D-8DE1-B38E166EFCE4}" srcOrd="0" destOrd="0" presId="urn:microsoft.com/office/officeart/2009/3/layout/HorizontalOrganizationChart"/>
    <dgm:cxn modelId="{A1C59128-9B43-4DEA-8393-22C797358785}" type="presParOf" srcId="{0654D5FE-0349-4776-A15E-F58FDDE363B8}" destId="{BDE4A4FF-134F-4B07-9A39-8219F99B66D2}" srcOrd="1" destOrd="0" presId="urn:microsoft.com/office/officeart/2009/3/layout/HorizontalOrganizationChart"/>
    <dgm:cxn modelId="{EB6B32C1-F4DD-46DF-83FC-5F6559E70AA0}" type="presParOf" srcId="{FF5D2CCD-1E7D-4B64-B325-D5829E55109C}" destId="{FE7F874B-5677-4740-8EE2-C4117C1D5D5F}" srcOrd="1" destOrd="0" presId="urn:microsoft.com/office/officeart/2009/3/layout/HorizontalOrganizationChart"/>
    <dgm:cxn modelId="{A3904B8B-C3A5-4491-BC61-220EF8869936}" type="presParOf" srcId="{FF5D2CCD-1E7D-4B64-B325-D5829E55109C}" destId="{A801AF83-E4AA-40B2-BD76-3DA93FAE1075}" srcOrd="2" destOrd="0" presId="urn:microsoft.com/office/officeart/2009/3/layout/HorizontalOrganizationChart"/>
    <dgm:cxn modelId="{C3EF37DD-1CC4-4678-A6D5-CFA33941FA44}" type="presParOf" srcId="{7BEC5FF6-C856-4846-A476-DB98A7D46425}" destId="{9E03AE5D-C23A-46B8-B964-A46B90DA0053}" srcOrd="2" destOrd="0" presId="urn:microsoft.com/office/officeart/2009/3/layout/HorizontalOrganizationChart"/>
    <dgm:cxn modelId="{15EE2E11-C2BC-4FD4-B4BE-877309E646A4}" type="presParOf" srcId="{7BEC5FF6-C856-4846-A476-DB98A7D46425}" destId="{BE3B835F-577C-4B9A-A3C6-A25D20389131}" srcOrd="3" destOrd="0" presId="urn:microsoft.com/office/officeart/2009/3/layout/HorizontalOrganizationChart"/>
    <dgm:cxn modelId="{F9C8ED75-B82C-4AB9-814E-5A4B958AD21C}" type="presParOf" srcId="{BE3B835F-577C-4B9A-A3C6-A25D20389131}" destId="{CC9094CE-5ED4-417A-B638-F8828CDF3FD5}" srcOrd="0" destOrd="0" presId="urn:microsoft.com/office/officeart/2009/3/layout/HorizontalOrganizationChart"/>
    <dgm:cxn modelId="{437163A4-5CB0-4839-B05D-9CD4781DF798}" type="presParOf" srcId="{CC9094CE-5ED4-417A-B638-F8828CDF3FD5}" destId="{0340B2DA-10AB-4A2C-B5B3-1D09FB4689EE}" srcOrd="0" destOrd="0" presId="urn:microsoft.com/office/officeart/2009/3/layout/HorizontalOrganizationChart"/>
    <dgm:cxn modelId="{EBA8DE3A-6A8E-4DBA-9E26-04AFA40D1E3A}" type="presParOf" srcId="{CC9094CE-5ED4-417A-B638-F8828CDF3FD5}" destId="{80B03C1E-6337-4C16-BA97-9C346D39A2E9}" srcOrd="1" destOrd="0" presId="urn:microsoft.com/office/officeart/2009/3/layout/HorizontalOrganizationChart"/>
    <dgm:cxn modelId="{AEA98E9F-24D0-48D9-AE45-79D13BB6D60C}" type="presParOf" srcId="{BE3B835F-577C-4B9A-A3C6-A25D20389131}" destId="{BEDDD4D5-198B-4E07-9850-AACE2E3A0A8B}" srcOrd="1" destOrd="0" presId="urn:microsoft.com/office/officeart/2009/3/layout/HorizontalOrganizationChart"/>
    <dgm:cxn modelId="{98828D46-CAEF-42CB-8E57-CF99D06B62D1}" type="presParOf" srcId="{BE3B835F-577C-4B9A-A3C6-A25D20389131}" destId="{CA2F93E0-E501-48BE-ABF0-500B0D3BA84B}" srcOrd="2" destOrd="0" presId="urn:microsoft.com/office/officeart/2009/3/layout/HorizontalOrganizationChart"/>
    <dgm:cxn modelId="{65CA371B-EA59-4717-817E-CD60A1679A40}" type="presParOf" srcId="{7BEC5FF6-C856-4846-A476-DB98A7D46425}" destId="{BF6A2EDE-993A-4893-826D-AF4E7107BFF0}" srcOrd="4" destOrd="0" presId="urn:microsoft.com/office/officeart/2009/3/layout/HorizontalOrganizationChart"/>
    <dgm:cxn modelId="{A87B60CE-03BC-49CB-B5F0-215B48929516}" type="presParOf" srcId="{7BEC5FF6-C856-4846-A476-DB98A7D46425}" destId="{0BD332BB-A0B9-4451-8D83-E705C568F857}" srcOrd="5" destOrd="0" presId="urn:microsoft.com/office/officeart/2009/3/layout/HorizontalOrganizationChart"/>
    <dgm:cxn modelId="{080EEA78-AB35-479D-B0E4-A7071F60C352}" type="presParOf" srcId="{0BD332BB-A0B9-4451-8D83-E705C568F857}" destId="{B1A2C359-B502-41A2-924C-E8346DE2FC7E}" srcOrd="0" destOrd="0" presId="urn:microsoft.com/office/officeart/2009/3/layout/HorizontalOrganizationChart"/>
    <dgm:cxn modelId="{623ADEF1-76B3-41C5-8065-B973687DFB8B}" type="presParOf" srcId="{B1A2C359-B502-41A2-924C-E8346DE2FC7E}" destId="{74BE0ADB-6336-415F-9DCE-A816E2F16C27}" srcOrd="0" destOrd="0" presId="urn:microsoft.com/office/officeart/2009/3/layout/HorizontalOrganizationChart"/>
    <dgm:cxn modelId="{9D80EA88-594F-4F57-920B-FE8A198D7F16}" type="presParOf" srcId="{B1A2C359-B502-41A2-924C-E8346DE2FC7E}" destId="{39EF86C4-52C9-4059-8D66-DE9E16D39188}" srcOrd="1" destOrd="0" presId="urn:microsoft.com/office/officeart/2009/3/layout/HorizontalOrganizationChart"/>
    <dgm:cxn modelId="{5A2E77BD-723A-495E-B6EB-2F7E651F76C2}" type="presParOf" srcId="{0BD332BB-A0B9-4451-8D83-E705C568F857}" destId="{44335B97-9215-4D40-BD83-62AD515686F3}" srcOrd="1" destOrd="0" presId="urn:microsoft.com/office/officeart/2009/3/layout/HorizontalOrganizationChart"/>
    <dgm:cxn modelId="{44AD2705-F9A4-48E3-9269-00BBE276EE1C}" type="presParOf" srcId="{0BD332BB-A0B9-4451-8D83-E705C568F857}" destId="{BBBB63B8-3715-4751-AF15-CD7BAFE3D5AD}" srcOrd="2" destOrd="0" presId="urn:microsoft.com/office/officeart/2009/3/layout/HorizontalOrganizationChart"/>
    <dgm:cxn modelId="{EBAA05EF-0BD1-47D6-AEFA-1167AE312DBC}" type="presParOf" srcId="{F358C963-5BE0-455B-949E-74397151E2C2}" destId="{94CD9E86-7D3C-4C22-B9AF-4795860EAE8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A2EDE-993A-4893-826D-AF4E7107BFF0}">
      <dsp:nvSpPr>
        <dsp:cNvPr id="0" name=""/>
        <dsp:cNvSpPr/>
      </dsp:nvSpPr>
      <dsp:spPr>
        <a:xfrm>
          <a:off x="2928420" y="4397189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1257868"/>
              </a:lnTo>
              <a:lnTo>
                <a:pt x="585055" y="1257868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3AE5D-C23A-46B8-B964-A46B90DA0053}">
      <dsp:nvSpPr>
        <dsp:cNvPr id="0" name=""/>
        <dsp:cNvSpPr/>
      </dsp:nvSpPr>
      <dsp:spPr>
        <a:xfrm>
          <a:off x="2928420" y="4351469"/>
          <a:ext cx="585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5055" y="4572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AB2FC-CDD3-4A35-A221-9A549B4B8A33}">
      <dsp:nvSpPr>
        <dsp:cNvPr id="0" name=""/>
        <dsp:cNvSpPr/>
      </dsp:nvSpPr>
      <dsp:spPr>
        <a:xfrm>
          <a:off x="2928420" y="3139320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1257868"/>
              </a:moveTo>
              <a:lnTo>
                <a:pt x="292527" y="1257868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FCC22-A997-4163-86D1-18CF96D2C847}">
      <dsp:nvSpPr>
        <dsp:cNvPr id="0" name=""/>
        <dsp:cNvSpPr/>
      </dsp:nvSpPr>
      <dsp:spPr>
        <a:xfrm>
          <a:off x="2928420" y="1252518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628934"/>
              </a:lnTo>
              <a:lnTo>
                <a:pt x="585055" y="628934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BB0EA-F195-438F-8A00-24E5C8226EA3}">
      <dsp:nvSpPr>
        <dsp:cNvPr id="0" name=""/>
        <dsp:cNvSpPr/>
      </dsp:nvSpPr>
      <dsp:spPr>
        <a:xfrm>
          <a:off x="2928420" y="623584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628934"/>
              </a:moveTo>
              <a:lnTo>
                <a:pt x="292527" y="628934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685FD-79F8-49D8-B895-E2380080227F}">
      <dsp:nvSpPr>
        <dsp:cNvPr id="0" name=""/>
        <dsp:cNvSpPr/>
      </dsp:nvSpPr>
      <dsp:spPr>
        <a:xfrm>
          <a:off x="3145" y="806414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Plan ahead for self-service BI success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145" y="806414"/>
        <a:ext cx="2925275" cy="892208"/>
      </dsp:txXfrm>
    </dsp:sp>
    <dsp:sp modelId="{83A068E7-16B4-4313-9BD7-86F2CC6ED717}">
      <dsp:nvSpPr>
        <dsp:cNvPr id="0" name=""/>
        <dsp:cNvSpPr/>
      </dsp:nvSpPr>
      <dsp:spPr>
        <a:xfrm>
          <a:off x="3513475" y="177480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Avoid uncontrolled proliferation of BI apps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177480"/>
        <a:ext cx="2925275" cy="892208"/>
      </dsp:txXfrm>
    </dsp:sp>
    <dsp:sp modelId="{808B666D-E5F6-46A6-9724-A881F7C0FFFF}">
      <dsp:nvSpPr>
        <dsp:cNvPr id="0" name=""/>
        <dsp:cNvSpPr/>
      </dsp:nvSpPr>
      <dsp:spPr>
        <a:xfrm>
          <a:off x="3513475" y="1435348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Implement processes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1435348"/>
        <a:ext cx="2925275" cy="892208"/>
      </dsp:txXfrm>
    </dsp:sp>
    <dsp:sp modelId="{16BDD1B1-6573-49A9-B5D7-5900380DA9FE}">
      <dsp:nvSpPr>
        <dsp:cNvPr id="0" name=""/>
        <dsp:cNvSpPr/>
      </dsp:nvSpPr>
      <dsp:spPr>
        <a:xfrm>
          <a:off x="314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Proper governance processes </a:t>
          </a:r>
          <a:endParaRPr lang="en-GB" sz="2200" kern="1200">
            <a:solidFill>
              <a:schemeClr val="tx1"/>
            </a:solidFill>
          </a:endParaRPr>
        </a:p>
      </dsp:txBody>
      <dsp:txXfrm>
        <a:off x="3145" y="3951084"/>
        <a:ext cx="2925275" cy="892208"/>
      </dsp:txXfrm>
    </dsp:sp>
    <dsp:sp modelId="{1EADD7DE-598F-474D-8DE1-B38E166EFCE4}">
      <dsp:nvSpPr>
        <dsp:cNvPr id="0" name=""/>
        <dsp:cNvSpPr/>
      </dsp:nvSpPr>
      <dsp:spPr>
        <a:xfrm>
          <a:off x="3513475" y="2693216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Drive Decisions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2693216"/>
        <a:ext cx="2925275" cy="892208"/>
      </dsp:txXfrm>
    </dsp:sp>
    <dsp:sp modelId="{0340B2DA-10AB-4A2C-B5B3-1D09FB4689EE}">
      <dsp:nvSpPr>
        <dsp:cNvPr id="0" name=""/>
        <dsp:cNvSpPr/>
      </dsp:nvSpPr>
      <dsp:spPr>
        <a:xfrm>
          <a:off x="351347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>
              <a:solidFill>
                <a:schemeClr val="tx1"/>
              </a:solidFill>
            </a:rPr>
            <a:t>Reduce Risks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3951084"/>
        <a:ext cx="2925275" cy="892208"/>
      </dsp:txXfrm>
    </dsp:sp>
    <dsp:sp modelId="{74BE0ADB-6336-415F-9DCE-A816E2F16C27}">
      <dsp:nvSpPr>
        <dsp:cNvPr id="0" name=""/>
        <dsp:cNvSpPr/>
      </dsp:nvSpPr>
      <dsp:spPr>
        <a:xfrm>
          <a:off x="3513475" y="5208953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>
              <a:solidFill>
                <a:schemeClr val="tx1"/>
              </a:solidFill>
            </a:rPr>
            <a:t>Increase user adoption</a:t>
          </a:r>
          <a:endParaRPr lang="en-GB" sz="2200" kern="1200" dirty="0">
            <a:solidFill>
              <a:schemeClr val="tx1"/>
            </a:solidFill>
          </a:endParaRPr>
        </a:p>
      </dsp:txBody>
      <dsp:txXfrm>
        <a:off x="3513475" y="5208953"/>
        <a:ext cx="2925275" cy="8922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A2EDE-993A-4893-826D-AF4E7107BFF0}">
      <dsp:nvSpPr>
        <dsp:cNvPr id="0" name=""/>
        <dsp:cNvSpPr/>
      </dsp:nvSpPr>
      <dsp:spPr>
        <a:xfrm>
          <a:off x="2928420" y="4397189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1257868"/>
              </a:lnTo>
              <a:lnTo>
                <a:pt x="585055" y="1257868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03AE5D-C23A-46B8-B964-A46B90DA0053}">
      <dsp:nvSpPr>
        <dsp:cNvPr id="0" name=""/>
        <dsp:cNvSpPr/>
      </dsp:nvSpPr>
      <dsp:spPr>
        <a:xfrm>
          <a:off x="2928420" y="4351469"/>
          <a:ext cx="5850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85055" y="4572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CAB2FC-CDD3-4A35-A221-9A549B4B8A33}">
      <dsp:nvSpPr>
        <dsp:cNvPr id="0" name=""/>
        <dsp:cNvSpPr/>
      </dsp:nvSpPr>
      <dsp:spPr>
        <a:xfrm>
          <a:off x="2928420" y="3139320"/>
          <a:ext cx="585055" cy="1257868"/>
        </a:xfrm>
        <a:custGeom>
          <a:avLst/>
          <a:gdLst/>
          <a:ahLst/>
          <a:cxnLst/>
          <a:rect l="0" t="0" r="0" b="0"/>
          <a:pathLst>
            <a:path>
              <a:moveTo>
                <a:pt x="0" y="1257868"/>
              </a:moveTo>
              <a:lnTo>
                <a:pt x="292527" y="1257868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1FCC22-A997-4163-86D1-18CF96D2C847}">
      <dsp:nvSpPr>
        <dsp:cNvPr id="0" name=""/>
        <dsp:cNvSpPr/>
      </dsp:nvSpPr>
      <dsp:spPr>
        <a:xfrm>
          <a:off x="2928420" y="1252518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92527" y="0"/>
              </a:lnTo>
              <a:lnTo>
                <a:pt x="292527" y="628934"/>
              </a:lnTo>
              <a:lnTo>
                <a:pt x="585055" y="628934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3BB0EA-F195-438F-8A00-24E5C8226EA3}">
      <dsp:nvSpPr>
        <dsp:cNvPr id="0" name=""/>
        <dsp:cNvSpPr/>
      </dsp:nvSpPr>
      <dsp:spPr>
        <a:xfrm>
          <a:off x="2928420" y="623584"/>
          <a:ext cx="585055" cy="628934"/>
        </a:xfrm>
        <a:custGeom>
          <a:avLst/>
          <a:gdLst/>
          <a:ahLst/>
          <a:cxnLst/>
          <a:rect l="0" t="0" r="0" b="0"/>
          <a:pathLst>
            <a:path>
              <a:moveTo>
                <a:pt x="0" y="628934"/>
              </a:moveTo>
              <a:lnTo>
                <a:pt x="292527" y="628934"/>
              </a:lnTo>
              <a:lnTo>
                <a:pt x="292527" y="0"/>
              </a:lnTo>
              <a:lnTo>
                <a:pt x="585055" y="0"/>
              </a:lnTo>
            </a:path>
          </a:pathLst>
        </a:cu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B685FD-79F8-49D8-B895-E2380080227F}">
      <dsp:nvSpPr>
        <dsp:cNvPr id="0" name=""/>
        <dsp:cNvSpPr/>
      </dsp:nvSpPr>
      <dsp:spPr>
        <a:xfrm>
          <a:off x="3145" y="806414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>
              <a:solidFill>
                <a:schemeClr val="tx1"/>
              </a:solidFill>
            </a:rPr>
            <a:t>Plan ahead for self-service BI success</a:t>
          </a:r>
          <a:endParaRPr lang="en-GB" sz="2100" kern="1200">
            <a:solidFill>
              <a:schemeClr val="tx1"/>
            </a:solidFill>
          </a:endParaRPr>
        </a:p>
      </dsp:txBody>
      <dsp:txXfrm>
        <a:off x="3145" y="806414"/>
        <a:ext cx="2925275" cy="892208"/>
      </dsp:txXfrm>
    </dsp:sp>
    <dsp:sp modelId="{83A068E7-16B4-4313-9BD7-86F2CC6ED717}">
      <dsp:nvSpPr>
        <dsp:cNvPr id="0" name=""/>
        <dsp:cNvSpPr/>
      </dsp:nvSpPr>
      <dsp:spPr>
        <a:xfrm>
          <a:off x="3513475" y="177480"/>
          <a:ext cx="2925275" cy="892208"/>
        </a:xfrm>
        <a:prstGeom prst="rect">
          <a:avLst/>
        </a:prstGeom>
        <a:solidFill>
          <a:srgbClr val="F2C811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solidFill>
                <a:schemeClr val="tx1"/>
              </a:solidFill>
            </a:rPr>
            <a:t>Guide the SSBI efforts you cannot stop</a:t>
          </a:r>
          <a:endParaRPr lang="en-GB" sz="2100" kern="1200" dirty="0">
            <a:solidFill>
              <a:schemeClr val="tx1"/>
            </a:solidFill>
          </a:endParaRPr>
        </a:p>
      </dsp:txBody>
      <dsp:txXfrm>
        <a:off x="3513475" y="177480"/>
        <a:ext cx="2925275" cy="892208"/>
      </dsp:txXfrm>
    </dsp:sp>
    <dsp:sp modelId="{808B666D-E5F6-46A6-9724-A881F7C0FFFF}">
      <dsp:nvSpPr>
        <dsp:cNvPr id="0" name=""/>
        <dsp:cNvSpPr/>
      </dsp:nvSpPr>
      <dsp:spPr>
        <a:xfrm>
          <a:off x="3513475" y="1435348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solidFill>
                <a:schemeClr val="tx1"/>
              </a:solidFill>
            </a:rPr>
            <a:t>Empower the SSBI users with tools and help</a:t>
          </a:r>
          <a:endParaRPr lang="en-GB" sz="2100" kern="1200" dirty="0">
            <a:solidFill>
              <a:schemeClr val="tx1"/>
            </a:solidFill>
          </a:endParaRPr>
        </a:p>
      </dsp:txBody>
      <dsp:txXfrm>
        <a:off x="3513475" y="1435348"/>
        <a:ext cx="2925275" cy="892208"/>
      </dsp:txXfrm>
    </dsp:sp>
    <dsp:sp modelId="{16BDD1B1-6573-49A9-B5D7-5900380DA9FE}">
      <dsp:nvSpPr>
        <dsp:cNvPr id="0" name=""/>
        <dsp:cNvSpPr/>
      </dsp:nvSpPr>
      <dsp:spPr>
        <a:xfrm>
          <a:off x="314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>
              <a:solidFill>
                <a:schemeClr val="tx1"/>
              </a:solidFill>
            </a:rPr>
            <a:t>Proper governance processes </a:t>
          </a:r>
          <a:endParaRPr lang="en-GB" sz="2100" kern="1200">
            <a:solidFill>
              <a:schemeClr val="tx1"/>
            </a:solidFill>
          </a:endParaRPr>
        </a:p>
      </dsp:txBody>
      <dsp:txXfrm>
        <a:off x="3145" y="3951084"/>
        <a:ext cx="2925275" cy="892208"/>
      </dsp:txXfrm>
    </dsp:sp>
    <dsp:sp modelId="{1EADD7DE-598F-474D-8DE1-B38E166EFCE4}">
      <dsp:nvSpPr>
        <dsp:cNvPr id="0" name=""/>
        <dsp:cNvSpPr/>
      </dsp:nvSpPr>
      <dsp:spPr>
        <a:xfrm>
          <a:off x="3513475" y="2693216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solidFill>
                <a:schemeClr val="tx1"/>
              </a:solidFill>
            </a:rPr>
            <a:t>Define responsibilities</a:t>
          </a:r>
          <a:endParaRPr lang="en-GB" sz="2100" kern="1200" dirty="0">
            <a:solidFill>
              <a:schemeClr val="tx1"/>
            </a:solidFill>
          </a:endParaRPr>
        </a:p>
      </dsp:txBody>
      <dsp:txXfrm>
        <a:off x="3513475" y="2693216"/>
        <a:ext cx="2925275" cy="892208"/>
      </dsp:txXfrm>
    </dsp:sp>
    <dsp:sp modelId="{0340B2DA-10AB-4A2C-B5B3-1D09FB4689EE}">
      <dsp:nvSpPr>
        <dsp:cNvPr id="0" name=""/>
        <dsp:cNvSpPr/>
      </dsp:nvSpPr>
      <dsp:spPr>
        <a:xfrm>
          <a:off x="3513475" y="3951084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solidFill>
                <a:schemeClr val="tx1"/>
              </a:solidFill>
            </a:rPr>
            <a:t>Encouraged desired behaviors</a:t>
          </a:r>
          <a:endParaRPr lang="en-GB" sz="2100" kern="1200" dirty="0">
            <a:solidFill>
              <a:schemeClr val="tx1"/>
            </a:solidFill>
          </a:endParaRPr>
        </a:p>
      </dsp:txBody>
      <dsp:txXfrm>
        <a:off x="3513475" y="3951084"/>
        <a:ext cx="2925275" cy="892208"/>
      </dsp:txXfrm>
    </dsp:sp>
    <dsp:sp modelId="{74BE0ADB-6336-415F-9DCE-A816E2F16C27}">
      <dsp:nvSpPr>
        <dsp:cNvPr id="0" name=""/>
        <dsp:cNvSpPr/>
      </dsp:nvSpPr>
      <dsp:spPr>
        <a:xfrm>
          <a:off x="3513475" y="5208953"/>
          <a:ext cx="2925275" cy="892208"/>
        </a:xfrm>
        <a:prstGeom prst="rect">
          <a:avLst/>
        </a:prstGeom>
        <a:solidFill>
          <a:srgbClr val="EDC30D"/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 dirty="0">
              <a:solidFill>
                <a:schemeClr val="tx1"/>
              </a:solidFill>
            </a:rPr>
            <a:t>Discourage undesired behaviors</a:t>
          </a:r>
          <a:endParaRPr lang="en-GB" sz="2100" kern="1200" dirty="0">
            <a:solidFill>
              <a:schemeClr val="tx1"/>
            </a:solidFill>
          </a:endParaRPr>
        </a:p>
      </dsp:txBody>
      <dsp:txXfrm>
        <a:off x="3513475" y="5208953"/>
        <a:ext cx="2925275" cy="892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20ACBEE-26EB-47D1-A9F0-3869EF1078C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6A12792-E5BA-4BF5-BFE4-0C13B9FB5B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30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1F472B0-9DBF-4374-8A70-DE9093E7996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D81A89D-8738-4ED5-BF6E-F438F4965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2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“Starter” slides taken from the Power BI Adoption Framework: https://info.microsoft.com/ww-landing-powerbi-adoption-framework-series.html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75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Image from https://www.albion-swords.com/images/Albion%20Swords%20Listings/Talhoffer.jpg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1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664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0975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https://www.albion-swords.com/images/Albion%20Swords%20Listings/Talhoffer.jpg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70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14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40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DB2980-E44E-476A-9560-CECFB14A6762}" type="slidenum">
              <a:rPr lang="en-US" sz="1800" kern="0" smtClean="0">
                <a:solidFill>
                  <a:sysClr val="windowText" lastClr="000000"/>
                </a:solidFill>
              </a:rPr>
              <a:pPr>
                <a:defRPr/>
              </a:pPr>
              <a:t>15</a:t>
            </a:fld>
            <a:endParaRPr lang="en-US" sz="1800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499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7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B2D09C-E420-4905-8E74-B16C6480135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22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lvl="0">
              <a:defRPr/>
            </a:pPr>
            <a:endParaRPr lang="en-US" dirty="0">
              <a:cs typeface="Segoe UI Light" panose="020B0502040204020203" pitchFamily="34" charset="0"/>
            </a:endParaRPr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605609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</p:spPr>
        <p:txBody>
          <a:bodyPr/>
          <a:lstStyle/>
          <a:p>
            <a:pPr lvl="0">
              <a:defRPr/>
            </a:pPr>
            <a:endParaRPr lang="en-US" dirty="0">
              <a:cs typeface="Segoe UI Light" panose="020B0502040204020203" pitchFamily="34" charset="0"/>
            </a:endParaRPr>
          </a:p>
        </p:txBody>
      </p:sp>
      <p:sp>
        <p:nvSpPr>
          <p:cNvPr id="8" name="Header Placeholder 3"/>
          <p:cNvSpPr>
            <a:spLocks noGrp="1"/>
          </p:cNvSpPr>
          <p:nvPr>
            <p:ph type="hdr" sz="quarter"/>
          </p:nvPr>
        </p:nvSpPr>
        <p:spPr>
          <a:xfrm>
            <a:off x="279400" y="215107"/>
            <a:ext cx="3536950" cy="457200"/>
          </a:xfrm>
        </p:spPr>
        <p:txBody>
          <a:bodyPr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t>Power BI Governance and Deployment Overview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</p:spPr>
        <p:txBody>
          <a:bodyPr/>
          <a:lstStyle/>
          <a:p>
            <a:pPr marL="398463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09706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4/17/2023 9:49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89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0840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5199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7033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77294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469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81A89D-8738-4ED5-BF6E-F438F4965D3F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4877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https://www.londonlongsword.com/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33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4/17/2023 9:49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4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7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from https://www.albion-swords.com/NEXTGEN%20HAND%20AND%20A%20HALF%20SWORDS.html</a:t>
            </a:r>
          </a:p>
          <a:p>
            <a:endParaRPr lang="en-US" dirty="0"/>
          </a:p>
          <a:p>
            <a:r>
              <a:rPr lang="en-US" dirty="0"/>
              <a:t>https://www.albion-swords.com/images/Albion%20Swords%20Listings/Talhoffer.jpg</a:t>
            </a:r>
          </a:p>
          <a:p>
            <a:endParaRPr lang="en-US" dirty="0"/>
          </a:p>
          <a:p>
            <a:r>
              <a:rPr lang="en-US" dirty="0"/>
              <a:t>Buy one of these.</a:t>
            </a:r>
          </a:p>
          <a:p>
            <a:endParaRPr lang="en-US" dirty="0"/>
          </a:p>
          <a:p>
            <a:r>
              <a:rPr lang="en-US" dirty="0"/>
              <a:t>If you don’t want one, buy ME one of these.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59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Definition from https://www.merriam-webster.com/dictionary/double-edged%20sword</a:t>
            </a:r>
          </a:p>
          <a:p>
            <a:endParaRPr lang="en-GB" dirty="0"/>
          </a:p>
          <a:p>
            <a:r>
              <a:rPr lang="en-GB" dirty="0"/>
              <a:t>Image from https://www.albion-swords.com/images/Albion%20Swords%20Listings/Talhoffer.jpg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63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https://www.youtube.com/watch?v=DsWyGKgLPiI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21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https://www.youtube.com/watch?v=whMaMc-xq-g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580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https://www.youtube.com/watch?v=EmZORTeNN4s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A89D-8738-4ED5-BF6E-F438F4965D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88558" y="1776549"/>
            <a:ext cx="9788342" cy="2721023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88558" y="4749150"/>
            <a:ext cx="9788342" cy="1034782"/>
          </a:xfrm>
        </p:spPr>
        <p:txBody>
          <a:bodyPr/>
          <a:lstStyle>
            <a:lvl1pPr marL="0" indent="0" algn="l">
              <a:buNone/>
              <a:defRPr sz="2157">
                <a:solidFill>
                  <a:schemeClr val="tx1"/>
                </a:solidFill>
                <a:latin typeface="+mn-lt"/>
              </a:defRPr>
            </a:lvl1pPr>
            <a:lvl2pPr marL="4481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96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4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2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0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89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37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85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Speaker Name</a:t>
            </a:r>
            <a:br>
              <a:rPr lang="en-US"/>
            </a:br>
            <a:r>
              <a:rPr lang="en-US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" y="199344"/>
            <a:ext cx="1527557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0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927940"/>
          </a:xfrm>
          <a:noFill/>
        </p:spPr>
        <p:txBody>
          <a:bodyPr tIns="91440" bIns="91440" anchor="t" anchorCtr="0">
            <a:spAutoFit/>
          </a:bodyPr>
          <a:lstStyle>
            <a:lvl1pPr marL="0"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392" b="0" kern="1200" cap="none" spc="-98" baseline="0" dirty="0">
                <a:ln w="3175">
                  <a:noFill/>
                </a:ln>
                <a:gradFill>
                  <a:gsLst>
                    <a:gs pos="66272">
                      <a:schemeClr val="accent1"/>
                    </a:gs>
                    <a:gs pos="50000">
                      <a:schemeClr val="accent1"/>
                    </a:gs>
                  </a:gsLst>
                  <a:lin ang="5400000" scaled="0"/>
                </a:gradFill>
                <a:effectLst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94299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86441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4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" y="199344"/>
            <a:ext cx="1527557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1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23092"/>
            <a:ext cx="11655840" cy="956908"/>
          </a:xfrm>
        </p:spPr>
        <p:txBody>
          <a:bodyPr lIns="180000"/>
          <a:lstStyle>
            <a:lvl1pPr>
              <a:defRPr sz="4800">
                <a:solidFill>
                  <a:srgbClr val="F2C81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06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883" y="993"/>
            <a:ext cx="4105125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3747478" cy="2358572"/>
          </a:xfrm>
        </p:spPr>
        <p:txBody>
          <a:bodyPr/>
          <a:lstStyle>
            <a:lvl1pPr>
              <a:defRPr lang="en-US" sz="40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07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Closing"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57" y="1558"/>
          <a:ext cx="1556" cy="1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7" y="1558"/>
                        <a:ext cx="1556" cy="15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86" y="2863031"/>
            <a:ext cx="3056653" cy="111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69095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274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Title">
    <p:bg>
      <p:bgPr>
        <a:solidFill>
          <a:srgbClr val="EDC3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2890684"/>
            <a:ext cx="12192000" cy="3967316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2482" y="1117590"/>
            <a:ext cx="11587037" cy="1655108"/>
          </a:xfrm>
        </p:spPr>
        <p:txBody>
          <a:bodyPr anchor="b"/>
          <a:lstStyle>
            <a:lvl1pPr indent="0" algn="l">
              <a:defRPr sz="48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Module 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302482" y="3178513"/>
            <a:ext cx="11587037" cy="3480144"/>
          </a:xfrm>
        </p:spPr>
        <p:txBody>
          <a:bodyPr>
            <a:normAutofit/>
          </a:bodyPr>
          <a:lstStyle>
            <a:lvl1pPr marL="354013" indent="-354013">
              <a:buFont typeface="Wingdings" panose="05000000000000000000" pitchFamily="2" charset="2"/>
              <a:buChar char="§"/>
              <a:defRPr sz="3200">
                <a:solidFill>
                  <a:srgbClr val="EDC30D"/>
                </a:solidFill>
              </a:defRPr>
            </a:lvl1pPr>
          </a:lstStyle>
          <a:p>
            <a:pPr lvl="0"/>
            <a:r>
              <a:rPr lang="en-US"/>
              <a:t>Module content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39" y="199344"/>
            <a:ext cx="1527557" cy="5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>
        <p:tmplLst>
          <p:tmpl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/>
          <p:nvPr userDrawn="1"/>
        </p:nvSpPr>
        <p:spPr bwMode="auto">
          <a:xfrm>
            <a:off x="0" y="0"/>
            <a:ext cx="5230539" cy="6857008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2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65100" y="2249714"/>
            <a:ext cx="4946832" cy="2358572"/>
          </a:xfrm>
        </p:spPr>
        <p:txBody>
          <a:bodyPr/>
          <a:lstStyle>
            <a:lvl1pPr>
              <a:defRPr lang="en-US" sz="5500" kern="1200" dirty="0">
                <a:solidFill>
                  <a:srgbClr val="F2C81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04999" y="562219"/>
            <a:ext cx="4980404" cy="2114425"/>
          </a:xfrm>
        </p:spPr>
        <p:txBody>
          <a:bodyPr wrap="square">
            <a:sp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105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80"/>
          </a:p>
        </p:txBody>
      </p:sp>
    </p:spTree>
    <p:extLst>
      <p:ext uri="{BB962C8B-B14F-4D97-AF65-F5344CB8AC3E}">
        <p14:creationId xmlns:p14="http://schemas.microsoft.com/office/powerpoint/2010/main" val="25827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1EFD8-0A7B-44AE-BC7B-4868FDA8359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4/17/2023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46A10-5272-42DB-956B-2A12568BF81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02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82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922" r:id="rId2"/>
    <p:sldLayoutId id="214748387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j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j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j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j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06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3921" b="0" kern="1200" cap="none" spc="-100" baseline="0" dirty="0">
          <a:ln w="3175">
            <a:noFill/>
          </a:ln>
          <a:gradFill>
            <a:gsLst>
              <a:gs pos="66272">
                <a:srgbClr val="000000"/>
              </a:gs>
              <a:gs pos="45562">
                <a:srgbClr val="000000"/>
              </a:gs>
            </a:gsLst>
            <a:lin ang="5400000" scaled="0"/>
          </a:gradFill>
          <a:effectLst/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3966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95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55606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Autofit/>
          </a:bodyPr>
          <a:lstStyle/>
          <a:p>
            <a:r>
              <a:rPr lang="en-US"/>
              <a:t>Click to edit 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807534"/>
            <a:ext cx="11653521" cy="5050466"/>
          </a:xfrm>
          <a:prstGeom prst="rect">
            <a:avLst/>
          </a:prstGeom>
        </p:spPr>
        <p:txBody>
          <a:bodyPr vert="horz" wrap="square" lIns="182880" tIns="146304" rIns="182880" bIns="146304" rtlCol="0">
            <a:normAutofit/>
          </a:bodyPr>
          <a:lstStyle/>
          <a:p>
            <a:pPr lvl="0"/>
            <a:r>
              <a:rPr lang="en-US"/>
              <a:t>Click to edit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0284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9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00" baseline="0" dirty="0" smtClean="0">
          <a:ln w="3175">
            <a:noFill/>
          </a:ln>
          <a:solidFill>
            <a:schemeClr val="tx1"/>
          </a:solidFill>
          <a:effectLst/>
          <a:latin typeface="+mn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Tx/>
        <a:buNone/>
        <a:tabLst/>
        <a:defRPr sz="3200" kern="1200" spc="0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504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marR="0" indent="-216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8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936000" marR="0" indent="-180000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§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26326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187079" y="3012391"/>
            <a:ext cx="6858623" cy="83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35796"/>
      </p:ext>
    </p:extLst>
  </p:cSld>
  <p:clrMap bg1="lt1" tx1="dk1" bg2="lt2" tx2="dk2" accent1="accent1" accent2="accent2" accent3="accent3" accent4="accent4" accent5="accent5" accent6="accent6" hlink="hlink" folHlink="folHlink"/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4097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529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4819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74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72290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96386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20483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15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7.png"/><Relationship Id="rId1" Type="http://schemas.openxmlformats.org/officeDocument/2006/relationships/tags" Target="../tags/tag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DsWyGKgLPiI?feature=oembed" TargetMode="External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whMaMc-xq-g?feature=oembed" TargetMode="Externa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EmZORTeNN4s?feature=oembed" TargetMode="External"/><Relationship Id="rId4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C8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80999" y="1042850"/>
            <a:ext cx="9144000" cy="22468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82828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Microsoft</a:t>
            </a:r>
            <a: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  <a:t> Power BI </a:t>
            </a:r>
            <a:br>
              <a:rPr lang="en-US" dirty="0">
                <a:solidFill>
                  <a:srgbClr val="282828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rPr>
            </a:br>
            <a:endParaRPr lang="en-US" sz="4800" dirty="0">
              <a:solidFill>
                <a:srgbClr val="282828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357A8-6FE5-4FBC-88A7-5487DC019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999" y="4759660"/>
            <a:ext cx="9788342" cy="1325830"/>
          </a:xfrm>
        </p:spPr>
        <p:txBody>
          <a:bodyPr>
            <a:normAutofit/>
          </a:bodyPr>
          <a:lstStyle/>
          <a:p>
            <a:r>
              <a:rPr lang="en-US" dirty="0"/>
              <a:t>Matthew Roche</a:t>
            </a:r>
          </a:p>
          <a:p>
            <a:r>
              <a:rPr lang="en-US" dirty="0"/>
              <a:t>@</a:t>
            </a:r>
            <a:r>
              <a:rPr lang="en-US" dirty="0" err="1"/>
              <a:t>SQLAllFather</a:t>
            </a:r>
            <a:endParaRPr lang="en-US" dirty="0"/>
          </a:p>
          <a:p>
            <a:r>
              <a:rPr lang="en-US" dirty="0"/>
              <a:t>https://ssbipolar.com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6CBBB-320C-40C1-AAE9-260A682E7B7E}"/>
              </a:ext>
            </a:extLst>
          </p:cNvPr>
          <p:cNvSpPr/>
          <p:nvPr/>
        </p:nvSpPr>
        <p:spPr>
          <a:xfrm>
            <a:off x="1080999" y="3289738"/>
            <a:ext cx="873644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spc="-100" dirty="0">
                <a:ln w="3175">
                  <a:noFill/>
                </a:ln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Lessons from the Enterprise:</a:t>
            </a:r>
          </a:p>
          <a:p>
            <a:r>
              <a:rPr lang="en-US" sz="4400" spc="-100" dirty="0">
                <a:ln w="3175">
                  <a:noFill/>
                </a:ln>
                <a:solidFill>
                  <a:srgbClr val="282828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Managed self-service BI at global scale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721FC77-B81C-46DA-B090-548540ECF9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r="8423"/>
          <a:stretch/>
        </p:blipFill>
        <p:spPr>
          <a:xfrm rot="16200000">
            <a:off x="-1374057" y="1374058"/>
            <a:ext cx="6858001" cy="410988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Self-Service BI as a Two-Edged Sword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39A657-A30C-4753-8B78-67AEF0F52FAC}"/>
              </a:ext>
            </a:extLst>
          </p:cNvPr>
          <p:cNvSpPr/>
          <p:nvPr/>
        </p:nvSpPr>
        <p:spPr>
          <a:xfrm>
            <a:off x="5946840" y="490532"/>
            <a:ext cx="5881745" cy="579270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z="2400" baseline="0" dirty="0"/>
              <a:t>True edge: Strength, power, mechanical advantage. Use when possible. Plan to use the true edge.</a:t>
            </a:r>
          </a:p>
          <a:p>
            <a:pPr lvl="0"/>
            <a:endParaRPr lang="en-GB" sz="2400" dirty="0"/>
          </a:p>
          <a:p>
            <a:pPr lvl="0"/>
            <a:r>
              <a:rPr lang="en-GB" sz="2400" baseline="0" dirty="0"/>
              <a:t>False edge: Weaker, more limited use cases, no mechanical advantage. Agile and quick. Use the false opportunistically, as necessary and appropriate.</a:t>
            </a:r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False edge and true edge in combination: Greater than the sum of its parts</a:t>
            </a:r>
          </a:p>
          <a:p>
            <a:pPr lvl="0"/>
            <a:endParaRPr lang="en-GB" sz="2400" dirty="0"/>
          </a:p>
          <a:p>
            <a:pPr lvl="0"/>
            <a:r>
              <a:rPr lang="en-GB" sz="2400" dirty="0"/>
              <a:t>Both: Requires training and practice, and an understanding of each technique.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4E9F257-5365-476A-B64B-E5BD56052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1816" y="613756"/>
            <a:ext cx="629469" cy="628184"/>
          </a:xfrm>
          <a:prstGeom prst="rect">
            <a:avLst/>
          </a:prstGeom>
        </p:spPr>
      </p:pic>
      <p:pic>
        <p:nvPicPr>
          <p:cNvPr id="13" name="Graphic 17">
            <a:extLst>
              <a:ext uri="{FF2B5EF4-FFF2-40B4-BE49-F238E27FC236}">
                <a16:creationId xmlns:a16="http://schemas.microsoft.com/office/drawing/2014/main" id="{D75019AA-4BB2-4CB5-BD3D-B7C6175AC8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4214" y="2146174"/>
            <a:ext cx="629469" cy="628184"/>
          </a:xfrm>
          <a:prstGeom prst="rect">
            <a:avLst/>
          </a:prstGeom>
        </p:spPr>
      </p:pic>
      <p:pic>
        <p:nvPicPr>
          <p:cNvPr id="15" name="Graphic 17">
            <a:extLst>
              <a:ext uri="{FF2B5EF4-FFF2-40B4-BE49-F238E27FC236}">
                <a16:creationId xmlns:a16="http://schemas.microsoft.com/office/drawing/2014/main" id="{DE729E47-9FBE-429B-B7D7-4C4FDF60B8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1816" y="3893892"/>
            <a:ext cx="629469" cy="628184"/>
          </a:xfrm>
          <a:prstGeom prst="rect">
            <a:avLst/>
          </a:prstGeom>
        </p:spPr>
      </p:pic>
      <p:pic>
        <p:nvPicPr>
          <p:cNvPr id="16" name="Graphic 17">
            <a:extLst>
              <a:ext uri="{FF2B5EF4-FFF2-40B4-BE49-F238E27FC236}">
                <a16:creationId xmlns:a16="http://schemas.microsoft.com/office/drawing/2014/main" id="{270F5F9F-940C-4F7B-9E96-9B428A2015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1816" y="4987876"/>
            <a:ext cx="629469" cy="6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3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What organizational goals do you want to achieve with the roll out of Power BI?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F2367-B799-498D-85FA-A7842ED03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en-GB" dirty="0"/>
              <a:t>Does BI start top down or bottom up?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Where does change start? Technology or people?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Who should be allowed to see and use business intelligence data?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Fail quickly? What do you mean by that and how does it apply to business intelligence?</a:t>
            </a:r>
          </a:p>
        </p:txBody>
      </p:sp>
    </p:spTree>
    <p:extLst>
      <p:ext uri="{BB962C8B-B14F-4D97-AF65-F5344CB8AC3E}">
        <p14:creationId xmlns:p14="http://schemas.microsoft.com/office/powerpoint/2010/main" val="126594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do actual swords and edges have to do with Power BI? Does this analogy hold up?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1F2367-B799-498D-85FA-A7842ED03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lvl="0">
              <a:lnSpc>
                <a:spcPct val="150000"/>
              </a:lnSpc>
            </a:pPr>
            <a:r>
              <a:rPr lang="en-GB" dirty="0"/>
              <a:t>In most large organizations, BI starts from the top AND the bottom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Change starts where the pain is felt the most, which could be in business or in IT… but is usually more on the business side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Business users need access to the BI data and tools that they need to complete their tasks, and they </a:t>
            </a:r>
            <a:r>
              <a:rPr lang="en-GB" b="1" i="1" dirty="0"/>
              <a:t>will</a:t>
            </a:r>
            <a:r>
              <a:rPr lang="en-GB" dirty="0"/>
              <a:t> get it with or without IT support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Successful enterprises embrace top-down </a:t>
            </a:r>
            <a:r>
              <a:rPr lang="en-GB" b="1" i="1" dirty="0"/>
              <a:t>and </a:t>
            </a:r>
            <a:r>
              <a:rPr lang="en-GB" dirty="0"/>
              <a:t>bottom-up patterns of adoption</a:t>
            </a:r>
          </a:p>
          <a:p>
            <a:pPr lvl="0">
              <a:lnSpc>
                <a:spcPct val="150000"/>
              </a:lnSpc>
            </a:pPr>
            <a:r>
              <a:rPr lang="en-GB" dirty="0"/>
              <a:t>The key to success is finding the right balance for the organization, and when to use each approach</a:t>
            </a:r>
          </a:p>
        </p:txBody>
      </p:sp>
    </p:spTree>
    <p:extLst>
      <p:ext uri="{BB962C8B-B14F-4D97-AF65-F5344CB8AC3E}">
        <p14:creationId xmlns:p14="http://schemas.microsoft.com/office/powerpoint/2010/main" val="269429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8B52-93C5-4EB8-84B3-F4421E515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Two sharp edges are dangerous only if you don’t know they’re both sharp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D3A21-91E7-45C1-B799-CA7EF4EE98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123BFE-4A6F-4A5D-8857-FCA56C43F8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39" b="16032"/>
          <a:stretch/>
        </p:blipFill>
        <p:spPr>
          <a:xfrm rot="10800000" flipH="1">
            <a:off x="0" y="2900512"/>
            <a:ext cx="12192000" cy="403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8302" y="2101172"/>
            <a:ext cx="9767863" cy="333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>
              <a:spcBef>
                <a:spcPts val="1800"/>
              </a:spcBef>
              <a:buClr>
                <a:srgbClr val="EDC30D"/>
              </a:buClr>
              <a:defRPr/>
            </a:pPr>
            <a:endParaRPr lang="en-US" sz="20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C30D"/>
                </a:solidFill>
              </a:rPr>
              <a:t>Why Governance is Needed</a:t>
            </a:r>
            <a:endParaRPr lang="en-GB"/>
          </a:p>
        </p:txBody>
      </p:sp>
      <p:graphicFrame>
        <p:nvGraphicFramePr>
          <p:cNvPr id="2" name="Diagram 1"/>
          <p:cNvGraphicFramePr/>
          <p:nvPr/>
        </p:nvGraphicFramePr>
        <p:xfrm>
          <a:off x="5424756" y="161527"/>
          <a:ext cx="6441896" cy="6278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040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978302" y="687508"/>
            <a:ext cx="11193069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>
              <a:defRPr/>
            </a:pPr>
            <a:endParaRPr sz="2000">
              <a:solidFill>
                <a:srgbClr val="EDC30D"/>
              </a:solidFill>
              <a:latin typeface="Segoe UI Light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78302" y="2101172"/>
            <a:ext cx="9767863" cy="3333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365760">
              <a:spcBef>
                <a:spcPts val="1800"/>
              </a:spcBef>
              <a:buClr>
                <a:srgbClr val="EDC30D"/>
              </a:buClr>
              <a:defRPr/>
            </a:pPr>
            <a:endParaRPr lang="en-US" sz="2000">
              <a:solidFill>
                <a:prstClr val="white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DC30D"/>
                </a:solidFill>
              </a:rPr>
              <a:t>Why Governance is Needed</a:t>
            </a:r>
            <a:endParaRPr lang="en-GB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210820307"/>
              </p:ext>
            </p:extLst>
          </p:nvPr>
        </p:nvGraphicFramePr>
        <p:xfrm>
          <a:off x="5424756" y="161527"/>
          <a:ext cx="6441896" cy="62786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44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>
                <a:solidFill>
                  <a:srgbClr val="EDC3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Governance Model</a:t>
            </a:r>
            <a:endParaRPr lang="en-US" sz="60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0ADC8CE-FDB2-422E-99A5-761B7A573449}"/>
              </a:ext>
            </a:extLst>
          </p:cNvPr>
          <p:cNvSpPr/>
          <p:nvPr/>
        </p:nvSpPr>
        <p:spPr>
          <a:xfrm>
            <a:off x="5621536" y="1491498"/>
            <a:ext cx="1103386" cy="986128"/>
          </a:xfrm>
          <a:custGeom>
            <a:avLst/>
            <a:gdLst>
              <a:gd name="connsiteX0" fmla="*/ 551693 w 1103386"/>
              <a:gd name="connsiteY0" fmla="*/ 0 h 986128"/>
              <a:gd name="connsiteX1" fmla="*/ 1103386 w 1103386"/>
              <a:gd name="connsiteY1" fmla="*/ 986128 h 986128"/>
              <a:gd name="connsiteX2" fmla="*/ 0 w 1103386"/>
              <a:gd name="connsiteY2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386" h="986128">
                <a:moveTo>
                  <a:pt x="551693" y="0"/>
                </a:moveTo>
                <a:lnTo>
                  <a:pt x="1103386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/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40A9DA5-150F-4097-9B98-0ADE9C42019C}"/>
              </a:ext>
            </a:extLst>
          </p:cNvPr>
          <p:cNvSpPr/>
          <p:nvPr/>
        </p:nvSpPr>
        <p:spPr>
          <a:xfrm>
            <a:off x="5061885" y="2491848"/>
            <a:ext cx="2222688" cy="986128"/>
          </a:xfrm>
          <a:custGeom>
            <a:avLst/>
            <a:gdLst>
              <a:gd name="connsiteX0" fmla="*/ 551694 w 2222688"/>
              <a:gd name="connsiteY0" fmla="*/ 0 h 986128"/>
              <a:gd name="connsiteX1" fmla="*/ 1670994 w 2222688"/>
              <a:gd name="connsiteY1" fmla="*/ 0 h 986128"/>
              <a:gd name="connsiteX2" fmla="*/ 2222688 w 2222688"/>
              <a:gd name="connsiteY2" fmla="*/ 986128 h 986128"/>
              <a:gd name="connsiteX3" fmla="*/ 0 w 2222688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88" h="986128">
                <a:moveTo>
                  <a:pt x="551694" y="0"/>
                </a:moveTo>
                <a:lnTo>
                  <a:pt x="1670994" y="0"/>
                </a:lnTo>
                <a:lnTo>
                  <a:pt x="2222688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6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A61E59B-6FC8-48BB-9D2C-F446067D04AF}"/>
              </a:ext>
            </a:extLst>
          </p:cNvPr>
          <p:cNvSpPr/>
          <p:nvPr/>
        </p:nvSpPr>
        <p:spPr>
          <a:xfrm>
            <a:off x="4502235" y="3492198"/>
            <a:ext cx="3341989" cy="986128"/>
          </a:xfrm>
          <a:custGeom>
            <a:avLst/>
            <a:gdLst>
              <a:gd name="connsiteX0" fmla="*/ 551694 w 3341989"/>
              <a:gd name="connsiteY0" fmla="*/ 0 h 986128"/>
              <a:gd name="connsiteX1" fmla="*/ 2790296 w 3341989"/>
              <a:gd name="connsiteY1" fmla="*/ 0 h 986128"/>
              <a:gd name="connsiteX2" fmla="*/ 3341989 w 3341989"/>
              <a:gd name="connsiteY2" fmla="*/ 986128 h 986128"/>
              <a:gd name="connsiteX3" fmla="*/ 0 w 3341989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989" h="986128">
                <a:moveTo>
                  <a:pt x="551694" y="0"/>
                </a:moveTo>
                <a:lnTo>
                  <a:pt x="2790296" y="0"/>
                </a:lnTo>
                <a:lnTo>
                  <a:pt x="3341989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4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6371400-E5A4-47B3-8BDC-3E5C863607DC}"/>
              </a:ext>
            </a:extLst>
          </p:cNvPr>
          <p:cNvSpPr/>
          <p:nvPr/>
        </p:nvSpPr>
        <p:spPr>
          <a:xfrm>
            <a:off x="3942584" y="4492548"/>
            <a:ext cx="4461290" cy="986128"/>
          </a:xfrm>
          <a:custGeom>
            <a:avLst/>
            <a:gdLst>
              <a:gd name="connsiteX0" fmla="*/ 551693 w 4461290"/>
              <a:gd name="connsiteY0" fmla="*/ 0 h 986128"/>
              <a:gd name="connsiteX1" fmla="*/ 3909596 w 4461290"/>
              <a:gd name="connsiteY1" fmla="*/ 0 h 986128"/>
              <a:gd name="connsiteX2" fmla="*/ 4461290 w 4461290"/>
              <a:gd name="connsiteY2" fmla="*/ 986128 h 986128"/>
              <a:gd name="connsiteX3" fmla="*/ 0 w 4461290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290" h="986128">
                <a:moveTo>
                  <a:pt x="551693" y="0"/>
                </a:moveTo>
                <a:lnTo>
                  <a:pt x="3909596" y="0"/>
                </a:lnTo>
                <a:lnTo>
                  <a:pt x="4461290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3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FADB998-D455-42D7-9A07-04831BA42409}"/>
              </a:ext>
            </a:extLst>
          </p:cNvPr>
          <p:cNvSpPr/>
          <p:nvPr/>
        </p:nvSpPr>
        <p:spPr>
          <a:xfrm>
            <a:off x="3385134" y="5502327"/>
            <a:ext cx="5576191" cy="982197"/>
          </a:xfrm>
          <a:custGeom>
            <a:avLst/>
            <a:gdLst>
              <a:gd name="connsiteX0" fmla="*/ 549495 w 5576191"/>
              <a:gd name="connsiteY0" fmla="*/ 0 h 982197"/>
              <a:gd name="connsiteX1" fmla="*/ 5026697 w 5576191"/>
              <a:gd name="connsiteY1" fmla="*/ 0 h 982197"/>
              <a:gd name="connsiteX2" fmla="*/ 5576191 w 5576191"/>
              <a:gd name="connsiteY2" fmla="*/ 982197 h 982197"/>
              <a:gd name="connsiteX3" fmla="*/ 0 w 5576191"/>
              <a:gd name="connsiteY3" fmla="*/ 982197 h 98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6191" h="982197">
                <a:moveTo>
                  <a:pt x="549495" y="0"/>
                </a:moveTo>
                <a:lnTo>
                  <a:pt x="5026697" y="0"/>
                </a:lnTo>
                <a:lnTo>
                  <a:pt x="5576191" y="982197"/>
                </a:lnTo>
                <a:lnTo>
                  <a:pt x="0" y="982197"/>
                </a:lnTo>
                <a:close/>
              </a:path>
            </a:pathLst>
          </a:custGeom>
          <a:solidFill>
            <a:srgbClr val="F2C811">
              <a:alpha val="1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3EDDE2-94C3-492A-A59F-4BAD9AF18E72}"/>
              </a:ext>
            </a:extLst>
          </p:cNvPr>
          <p:cNvSpPr txBox="1"/>
          <p:nvPr/>
        </p:nvSpPr>
        <p:spPr>
          <a:xfrm>
            <a:off x="5910978" y="20237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88F45D-9042-4DC7-8D30-B214DDA82936}"/>
              </a:ext>
            </a:extLst>
          </p:cNvPr>
          <p:cNvSpPr txBox="1"/>
          <p:nvPr/>
        </p:nvSpPr>
        <p:spPr>
          <a:xfrm>
            <a:off x="5357941" y="2669964"/>
            <a:ext cx="1630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UNIT</a:t>
            </a:r>
          </a:p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DASHBOARDS, KPIS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SCORECARDS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2ED677-52BD-4DA1-8727-B159F289BB23}"/>
              </a:ext>
            </a:extLst>
          </p:cNvPr>
          <p:cNvSpPr txBox="1"/>
          <p:nvPr/>
        </p:nvSpPr>
        <p:spPr>
          <a:xfrm>
            <a:off x="5231304" y="3758503"/>
            <a:ext cx="188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DEPARTMENTAL, TEAM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 GROUP REPORTING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3F84BC-318F-48FE-BC99-8699587B2F2E}"/>
              </a:ext>
            </a:extLst>
          </p:cNvPr>
          <p:cNvSpPr txBox="1"/>
          <p:nvPr/>
        </p:nvSpPr>
        <p:spPr>
          <a:xfrm>
            <a:off x="5329889" y="4854242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PROJECT REPORTING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9C80E4-C577-43B8-A567-0E66AB473CE2}"/>
              </a:ext>
            </a:extLst>
          </p:cNvPr>
          <p:cNvSpPr txBox="1"/>
          <p:nvPr/>
        </p:nvSpPr>
        <p:spPr>
          <a:xfrm>
            <a:off x="5260960" y="5862150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PERSONAL REPORTING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5F7A5B-C3D1-48F0-BE39-710EDBA98FF0}"/>
              </a:ext>
            </a:extLst>
          </p:cNvPr>
          <p:cNvSpPr txBox="1"/>
          <p:nvPr/>
        </p:nvSpPr>
        <p:spPr>
          <a:xfrm>
            <a:off x="6647434" y="1309419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TIGHT CONTROLS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26A2BB-0E93-4A97-91A9-ED8FA0AC93EA}"/>
              </a:ext>
            </a:extLst>
          </p:cNvPr>
          <p:cNvSpPr txBox="1"/>
          <p:nvPr/>
        </p:nvSpPr>
        <p:spPr>
          <a:xfrm>
            <a:off x="9373969" y="6225764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LESS CONTROLS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734F2A-6E73-484D-B795-A2035617415A}"/>
              </a:ext>
            </a:extLst>
          </p:cNvPr>
          <p:cNvSpPr txBox="1"/>
          <p:nvPr/>
        </p:nvSpPr>
        <p:spPr>
          <a:xfrm>
            <a:off x="703011" y="5258521"/>
            <a:ext cx="2669417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Personal/Private views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Data science exploration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0F0B65-A02A-4EF5-8448-3C6BC6FF91CA}"/>
              </a:ext>
            </a:extLst>
          </p:cNvPr>
          <p:cNvSpPr txBox="1"/>
          <p:nvPr/>
        </p:nvSpPr>
        <p:spPr>
          <a:xfrm>
            <a:off x="1718655" y="3565169"/>
            <a:ext cx="242101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up content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Power BI Desktop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Excel or other reports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F816C-DBC3-4D32-A390-82CF686C48B6}"/>
              </a:ext>
            </a:extLst>
          </p:cNvPr>
          <p:cNvSpPr txBox="1"/>
          <p:nvPr/>
        </p:nvSpPr>
        <p:spPr>
          <a:xfrm>
            <a:off x="8032354" y="3565169"/>
            <a:ext cx="2678076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Knowledge management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Information sharing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09C2A8-62B4-43FB-8D45-1C3A0ECDCAAF}"/>
              </a:ext>
            </a:extLst>
          </p:cNvPr>
          <p:cNvSpPr txBox="1"/>
          <p:nvPr/>
        </p:nvSpPr>
        <p:spPr>
          <a:xfrm>
            <a:off x="2631600" y="2212353"/>
            <a:ext cx="2449521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Permanent record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Subject to compliance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8C74BE-2DF5-4532-AA7D-C73685017E3C}"/>
              </a:ext>
            </a:extLst>
          </p:cNvPr>
          <p:cNvSpPr txBox="1"/>
          <p:nvPr/>
        </p:nvSpPr>
        <p:spPr>
          <a:xfrm>
            <a:off x="7261787" y="2212353"/>
            <a:ext cx="2215879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down content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Reporting services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4B1F4FD-6C72-4607-B63D-6158FDFD2810}"/>
              </a:ext>
            </a:extLst>
          </p:cNvPr>
          <p:cNvSpPr/>
          <p:nvPr/>
        </p:nvSpPr>
        <p:spPr bwMode="auto">
          <a:xfrm>
            <a:off x="6440960" y="1479451"/>
            <a:ext cx="2771481" cy="4986779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1481" h="4986779">
                <a:moveTo>
                  <a:pt x="2771481" y="4986779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8FA720B-F924-450C-A73F-6A32A59BC68D}"/>
              </a:ext>
            </a:extLst>
          </p:cNvPr>
          <p:cNvSpPr/>
          <p:nvPr/>
        </p:nvSpPr>
        <p:spPr bwMode="auto">
          <a:xfrm flipH="1">
            <a:off x="3116214" y="1479451"/>
            <a:ext cx="2781006" cy="4991542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  <a:gd name="connsiteX0" fmla="*/ 2809581 w 2809581"/>
              <a:gd name="connsiteY0" fmla="*/ 4977254 h 4977254"/>
              <a:gd name="connsiteX1" fmla="*/ 0 w 2809581"/>
              <a:gd name="connsiteY1" fmla="*/ 0 h 4977254"/>
              <a:gd name="connsiteX0" fmla="*/ 2919118 w 2919118"/>
              <a:gd name="connsiteY0" fmla="*/ 4910579 h 4910579"/>
              <a:gd name="connsiteX1" fmla="*/ 0 w 2919118"/>
              <a:gd name="connsiteY1" fmla="*/ 0 h 4910579"/>
              <a:gd name="connsiteX0" fmla="*/ 2781006 w 2781006"/>
              <a:gd name="connsiteY0" fmla="*/ 4991542 h 4991542"/>
              <a:gd name="connsiteX1" fmla="*/ 0 w 2781006"/>
              <a:gd name="connsiteY1" fmla="*/ 0 h 49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1006" h="4991542">
                <a:moveTo>
                  <a:pt x="2781006" y="4991542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68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189494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8640" tIns="457200" rIns="457200" rtlCol="0" anchor="ctr"/>
          <a:lstStyle/>
          <a:p>
            <a:endParaRPr lang="en-US" sz="540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69241" y="289957"/>
            <a:ext cx="11655840" cy="899537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>
                <a:solidFill>
                  <a:srgbClr val="EDC30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Governance Model – Who Does What?</a:t>
            </a:r>
            <a:endParaRPr lang="en-US" sz="6000" dirty="0">
              <a:solidFill>
                <a:srgbClr val="EDC30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0ADC8CE-FDB2-422E-99A5-761B7A573449}"/>
              </a:ext>
            </a:extLst>
          </p:cNvPr>
          <p:cNvSpPr/>
          <p:nvPr/>
        </p:nvSpPr>
        <p:spPr>
          <a:xfrm>
            <a:off x="5621536" y="1491498"/>
            <a:ext cx="1103386" cy="986128"/>
          </a:xfrm>
          <a:custGeom>
            <a:avLst/>
            <a:gdLst>
              <a:gd name="connsiteX0" fmla="*/ 551693 w 1103386"/>
              <a:gd name="connsiteY0" fmla="*/ 0 h 986128"/>
              <a:gd name="connsiteX1" fmla="*/ 1103386 w 1103386"/>
              <a:gd name="connsiteY1" fmla="*/ 986128 h 986128"/>
              <a:gd name="connsiteX2" fmla="*/ 0 w 1103386"/>
              <a:gd name="connsiteY2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3386" h="986128">
                <a:moveTo>
                  <a:pt x="551693" y="0"/>
                </a:moveTo>
                <a:lnTo>
                  <a:pt x="1103386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/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40A9DA5-150F-4097-9B98-0ADE9C42019C}"/>
              </a:ext>
            </a:extLst>
          </p:cNvPr>
          <p:cNvSpPr/>
          <p:nvPr/>
        </p:nvSpPr>
        <p:spPr>
          <a:xfrm>
            <a:off x="5061885" y="2491848"/>
            <a:ext cx="2222688" cy="986128"/>
          </a:xfrm>
          <a:custGeom>
            <a:avLst/>
            <a:gdLst>
              <a:gd name="connsiteX0" fmla="*/ 551694 w 2222688"/>
              <a:gd name="connsiteY0" fmla="*/ 0 h 986128"/>
              <a:gd name="connsiteX1" fmla="*/ 1670994 w 2222688"/>
              <a:gd name="connsiteY1" fmla="*/ 0 h 986128"/>
              <a:gd name="connsiteX2" fmla="*/ 2222688 w 2222688"/>
              <a:gd name="connsiteY2" fmla="*/ 986128 h 986128"/>
              <a:gd name="connsiteX3" fmla="*/ 0 w 2222688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2688" h="986128">
                <a:moveTo>
                  <a:pt x="551694" y="0"/>
                </a:moveTo>
                <a:lnTo>
                  <a:pt x="1670994" y="0"/>
                </a:lnTo>
                <a:lnTo>
                  <a:pt x="2222688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6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4A61E59B-6FC8-48BB-9D2C-F446067D04AF}"/>
              </a:ext>
            </a:extLst>
          </p:cNvPr>
          <p:cNvSpPr/>
          <p:nvPr/>
        </p:nvSpPr>
        <p:spPr>
          <a:xfrm>
            <a:off x="4502235" y="3492198"/>
            <a:ext cx="3341989" cy="986128"/>
          </a:xfrm>
          <a:custGeom>
            <a:avLst/>
            <a:gdLst>
              <a:gd name="connsiteX0" fmla="*/ 551694 w 3341989"/>
              <a:gd name="connsiteY0" fmla="*/ 0 h 986128"/>
              <a:gd name="connsiteX1" fmla="*/ 2790296 w 3341989"/>
              <a:gd name="connsiteY1" fmla="*/ 0 h 986128"/>
              <a:gd name="connsiteX2" fmla="*/ 3341989 w 3341989"/>
              <a:gd name="connsiteY2" fmla="*/ 986128 h 986128"/>
              <a:gd name="connsiteX3" fmla="*/ 0 w 3341989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1989" h="986128">
                <a:moveTo>
                  <a:pt x="551694" y="0"/>
                </a:moveTo>
                <a:lnTo>
                  <a:pt x="2790296" y="0"/>
                </a:lnTo>
                <a:lnTo>
                  <a:pt x="3341989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4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6371400-E5A4-47B3-8BDC-3E5C863607DC}"/>
              </a:ext>
            </a:extLst>
          </p:cNvPr>
          <p:cNvSpPr/>
          <p:nvPr/>
        </p:nvSpPr>
        <p:spPr>
          <a:xfrm>
            <a:off x="3942584" y="4492548"/>
            <a:ext cx="4461290" cy="986128"/>
          </a:xfrm>
          <a:custGeom>
            <a:avLst/>
            <a:gdLst>
              <a:gd name="connsiteX0" fmla="*/ 551693 w 4461290"/>
              <a:gd name="connsiteY0" fmla="*/ 0 h 986128"/>
              <a:gd name="connsiteX1" fmla="*/ 3909596 w 4461290"/>
              <a:gd name="connsiteY1" fmla="*/ 0 h 986128"/>
              <a:gd name="connsiteX2" fmla="*/ 4461290 w 4461290"/>
              <a:gd name="connsiteY2" fmla="*/ 986128 h 986128"/>
              <a:gd name="connsiteX3" fmla="*/ 0 w 4461290"/>
              <a:gd name="connsiteY3" fmla="*/ 986128 h 98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290" h="986128">
                <a:moveTo>
                  <a:pt x="551693" y="0"/>
                </a:moveTo>
                <a:lnTo>
                  <a:pt x="3909596" y="0"/>
                </a:lnTo>
                <a:lnTo>
                  <a:pt x="4461290" y="986128"/>
                </a:lnTo>
                <a:lnTo>
                  <a:pt x="0" y="986128"/>
                </a:lnTo>
                <a:close/>
              </a:path>
            </a:pathLst>
          </a:custGeom>
          <a:solidFill>
            <a:srgbClr val="F2C811">
              <a:alpha val="3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EFADB998-D455-42D7-9A07-04831BA42409}"/>
              </a:ext>
            </a:extLst>
          </p:cNvPr>
          <p:cNvSpPr/>
          <p:nvPr/>
        </p:nvSpPr>
        <p:spPr>
          <a:xfrm>
            <a:off x="3385134" y="5502327"/>
            <a:ext cx="5576191" cy="982197"/>
          </a:xfrm>
          <a:custGeom>
            <a:avLst/>
            <a:gdLst>
              <a:gd name="connsiteX0" fmla="*/ 549495 w 5576191"/>
              <a:gd name="connsiteY0" fmla="*/ 0 h 982197"/>
              <a:gd name="connsiteX1" fmla="*/ 5026697 w 5576191"/>
              <a:gd name="connsiteY1" fmla="*/ 0 h 982197"/>
              <a:gd name="connsiteX2" fmla="*/ 5576191 w 5576191"/>
              <a:gd name="connsiteY2" fmla="*/ 982197 h 982197"/>
              <a:gd name="connsiteX3" fmla="*/ 0 w 5576191"/>
              <a:gd name="connsiteY3" fmla="*/ 982197 h 98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6191" h="982197">
                <a:moveTo>
                  <a:pt x="549495" y="0"/>
                </a:moveTo>
                <a:lnTo>
                  <a:pt x="5026697" y="0"/>
                </a:lnTo>
                <a:lnTo>
                  <a:pt x="5576191" y="982197"/>
                </a:lnTo>
                <a:lnTo>
                  <a:pt x="0" y="982197"/>
                </a:lnTo>
                <a:close/>
              </a:path>
            </a:pathLst>
          </a:custGeom>
          <a:solidFill>
            <a:srgbClr val="F2C811">
              <a:alpha val="10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3259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3EDDE2-94C3-492A-A59F-4BAD9AF18E72}"/>
              </a:ext>
            </a:extLst>
          </p:cNvPr>
          <p:cNvSpPr txBox="1"/>
          <p:nvPr/>
        </p:nvSpPr>
        <p:spPr>
          <a:xfrm>
            <a:off x="5910978" y="2023718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EDW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88F45D-9042-4DC7-8D30-B214DDA82936}"/>
              </a:ext>
            </a:extLst>
          </p:cNvPr>
          <p:cNvSpPr txBox="1"/>
          <p:nvPr/>
        </p:nvSpPr>
        <p:spPr>
          <a:xfrm>
            <a:off x="5357941" y="2669964"/>
            <a:ext cx="1630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BUSINESS UNIT</a:t>
            </a:r>
          </a:p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DASHBOARDS, KPIS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&amp; SCORECARDS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2ED677-52BD-4DA1-8727-B159F289BB23}"/>
              </a:ext>
            </a:extLst>
          </p:cNvPr>
          <p:cNvSpPr txBox="1"/>
          <p:nvPr/>
        </p:nvSpPr>
        <p:spPr>
          <a:xfrm>
            <a:off x="5231304" y="3758503"/>
            <a:ext cx="1883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DEPARTMENTAL, TEAM </a:t>
            </a:r>
            <a:b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 GROUP REPORTING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53F84BC-318F-48FE-BC99-8699587B2F2E}"/>
              </a:ext>
            </a:extLst>
          </p:cNvPr>
          <p:cNvSpPr txBox="1"/>
          <p:nvPr/>
        </p:nvSpPr>
        <p:spPr>
          <a:xfrm>
            <a:off x="5329889" y="4854242"/>
            <a:ext cx="1686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PROJECT REPORTING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29C80E4-C577-43B8-A567-0E66AB473CE2}"/>
              </a:ext>
            </a:extLst>
          </p:cNvPr>
          <p:cNvSpPr txBox="1"/>
          <p:nvPr/>
        </p:nvSpPr>
        <p:spPr>
          <a:xfrm>
            <a:off x="5260960" y="5862150"/>
            <a:ext cx="1824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32597"/>
            <a:r>
              <a:rPr lang="en-US" sz="1200" kern="0" dirty="0">
                <a:solidFill>
                  <a:sysClr val="windowText" lastClr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PERSONAL REPORTING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25F7A5B-C3D1-48F0-BE39-710EDBA98FF0}"/>
              </a:ext>
            </a:extLst>
          </p:cNvPr>
          <p:cNvSpPr txBox="1"/>
          <p:nvPr/>
        </p:nvSpPr>
        <p:spPr>
          <a:xfrm>
            <a:off x="6647434" y="1309419"/>
            <a:ext cx="19255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TIGHT CONTROLS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26A2BB-0E93-4A97-91A9-ED8FA0AC93EA}"/>
              </a:ext>
            </a:extLst>
          </p:cNvPr>
          <p:cNvSpPr txBox="1"/>
          <p:nvPr/>
        </p:nvSpPr>
        <p:spPr>
          <a:xfrm>
            <a:off x="9373969" y="6225764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32597"/>
            <a:r>
              <a:rPr lang="en-US" sz="1600" b="1" kern="0" dirty="0"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cs typeface="Segoe UI Semibold" panose="020B0702040204020203" pitchFamily="34" charset="0"/>
              </a:rPr>
              <a:t>LESS CONTROLS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734F2A-6E73-484D-B795-A2035617415A}"/>
              </a:ext>
            </a:extLst>
          </p:cNvPr>
          <p:cNvSpPr txBox="1"/>
          <p:nvPr/>
        </p:nvSpPr>
        <p:spPr>
          <a:xfrm>
            <a:off x="703011" y="5258521"/>
            <a:ext cx="2669417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Personal/Private views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Data science exploration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0F0B65-A02A-4EF5-8448-3C6BC6FF91CA}"/>
              </a:ext>
            </a:extLst>
          </p:cNvPr>
          <p:cNvSpPr txBox="1"/>
          <p:nvPr/>
        </p:nvSpPr>
        <p:spPr>
          <a:xfrm>
            <a:off x="1718655" y="3565169"/>
            <a:ext cx="2421014" cy="91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up content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Power BI Desktop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Excel or other reports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DEF816C-DBC3-4D32-A390-82CF686C48B6}"/>
              </a:ext>
            </a:extLst>
          </p:cNvPr>
          <p:cNvSpPr txBox="1"/>
          <p:nvPr/>
        </p:nvSpPr>
        <p:spPr>
          <a:xfrm>
            <a:off x="8032354" y="3565169"/>
            <a:ext cx="2678076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Knowledge management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Information sharing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109C2A8-62B4-43FB-8D45-1C3A0ECDCAAF}"/>
              </a:ext>
            </a:extLst>
          </p:cNvPr>
          <p:cNvSpPr txBox="1"/>
          <p:nvPr/>
        </p:nvSpPr>
        <p:spPr>
          <a:xfrm>
            <a:off x="2631600" y="2212353"/>
            <a:ext cx="2449521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Permanent record</a:t>
            </a:r>
          </a:p>
          <a:p>
            <a:pPr marL="0" marR="0" lvl="0" indent="0" algn="r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Subject to compliance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8C74BE-2DF5-4532-AA7D-C73685017E3C}"/>
              </a:ext>
            </a:extLst>
          </p:cNvPr>
          <p:cNvSpPr txBox="1"/>
          <p:nvPr/>
        </p:nvSpPr>
        <p:spPr>
          <a:xfrm>
            <a:off x="7261787" y="2212353"/>
            <a:ext cx="2215879" cy="61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28600" indent="-228600" defTabSz="932597">
              <a:buFont typeface="Arial" panose="020B0604020202020204" pitchFamily="34" charset="0"/>
              <a:buChar char="•"/>
              <a:defRPr kern="0">
                <a:gradFill>
                  <a:gsLst>
                    <a:gs pos="2917">
                      <a:schemeClr val="accent1"/>
                    </a:gs>
                    <a:gs pos="100000">
                      <a:schemeClr val="accent1"/>
                    </a:gs>
                  </a:gsLst>
                  <a:lin ang="5400000" scaled="0"/>
                </a:gradFill>
              </a:defRPr>
            </a:lvl1pPr>
          </a:lstStyle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Push down content</a:t>
            </a:r>
          </a:p>
          <a:p>
            <a:pPr marL="0" marR="0" lvl="0" indent="0" defTabSz="932597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</a:rPr>
              <a:t>Reporting services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4B1F4FD-6C72-4607-B63D-6158FDFD2810}"/>
              </a:ext>
            </a:extLst>
          </p:cNvPr>
          <p:cNvSpPr/>
          <p:nvPr/>
        </p:nvSpPr>
        <p:spPr bwMode="auto">
          <a:xfrm>
            <a:off x="6440960" y="1479451"/>
            <a:ext cx="2771481" cy="4986779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71481" h="4986779">
                <a:moveTo>
                  <a:pt x="2771481" y="4986779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78FA720B-F924-450C-A73F-6A32A59BC68D}"/>
              </a:ext>
            </a:extLst>
          </p:cNvPr>
          <p:cNvSpPr/>
          <p:nvPr/>
        </p:nvSpPr>
        <p:spPr bwMode="auto">
          <a:xfrm flipH="1">
            <a:off x="3116214" y="1479451"/>
            <a:ext cx="2781006" cy="4991542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  <a:gd name="connsiteX0" fmla="*/ 2809581 w 2809581"/>
              <a:gd name="connsiteY0" fmla="*/ 4977254 h 4977254"/>
              <a:gd name="connsiteX1" fmla="*/ 0 w 2809581"/>
              <a:gd name="connsiteY1" fmla="*/ 0 h 4977254"/>
              <a:gd name="connsiteX0" fmla="*/ 2919118 w 2919118"/>
              <a:gd name="connsiteY0" fmla="*/ 4910579 h 4910579"/>
              <a:gd name="connsiteX1" fmla="*/ 0 w 2919118"/>
              <a:gd name="connsiteY1" fmla="*/ 0 h 4910579"/>
              <a:gd name="connsiteX0" fmla="*/ 2781006 w 2781006"/>
              <a:gd name="connsiteY0" fmla="*/ 4991542 h 4991542"/>
              <a:gd name="connsiteX1" fmla="*/ 0 w 2781006"/>
              <a:gd name="connsiteY1" fmla="*/ 0 h 49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1006" h="4991542">
                <a:moveTo>
                  <a:pt x="2781006" y="4991542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76710A-1B1A-4F27-8468-E6BEAA7B49C3}"/>
              </a:ext>
            </a:extLst>
          </p:cNvPr>
          <p:cNvSpPr/>
          <p:nvPr/>
        </p:nvSpPr>
        <p:spPr bwMode="auto">
          <a:xfrm rot="19800000" flipH="1">
            <a:off x="323969" y="1730066"/>
            <a:ext cx="1695217" cy="3042693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  <a:gd name="connsiteX0" fmla="*/ 2809581 w 2809581"/>
              <a:gd name="connsiteY0" fmla="*/ 4977254 h 4977254"/>
              <a:gd name="connsiteX1" fmla="*/ 0 w 2809581"/>
              <a:gd name="connsiteY1" fmla="*/ 0 h 4977254"/>
              <a:gd name="connsiteX0" fmla="*/ 2919118 w 2919118"/>
              <a:gd name="connsiteY0" fmla="*/ 4910579 h 4910579"/>
              <a:gd name="connsiteX1" fmla="*/ 0 w 2919118"/>
              <a:gd name="connsiteY1" fmla="*/ 0 h 4910579"/>
              <a:gd name="connsiteX0" fmla="*/ 2781006 w 2781006"/>
              <a:gd name="connsiteY0" fmla="*/ 4991542 h 4991542"/>
              <a:gd name="connsiteX1" fmla="*/ 0 w 2781006"/>
              <a:gd name="connsiteY1" fmla="*/ 0 h 49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1006" h="4991542">
                <a:moveTo>
                  <a:pt x="2781006" y="4991542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D1ABB2-43D4-4053-B150-67BB2812CBA8}"/>
              </a:ext>
            </a:extLst>
          </p:cNvPr>
          <p:cNvSpPr txBox="1"/>
          <p:nvPr/>
        </p:nvSpPr>
        <p:spPr>
          <a:xfrm rot="16200000">
            <a:off x="-1055465" y="3059116"/>
            <a:ext cx="3894946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IT-developed and maintained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E4A8149-DD61-40F9-973E-B8648BAEDEDD}"/>
              </a:ext>
            </a:extLst>
          </p:cNvPr>
          <p:cNvSpPr/>
          <p:nvPr/>
        </p:nvSpPr>
        <p:spPr bwMode="auto">
          <a:xfrm rot="9000000" flipH="1">
            <a:off x="10326780" y="2560419"/>
            <a:ext cx="1695217" cy="3042693"/>
          </a:xfrm>
          <a:custGeom>
            <a:avLst/>
            <a:gdLst>
              <a:gd name="connsiteX0" fmla="*/ 2771481 w 2771481"/>
              <a:gd name="connsiteY0" fmla="*/ 4986779 h 4986779"/>
              <a:gd name="connsiteX1" fmla="*/ 0 w 2771481"/>
              <a:gd name="connsiteY1" fmla="*/ 0 h 4986779"/>
              <a:gd name="connsiteX0" fmla="*/ 2809581 w 2809581"/>
              <a:gd name="connsiteY0" fmla="*/ 4977254 h 4977254"/>
              <a:gd name="connsiteX1" fmla="*/ 0 w 2809581"/>
              <a:gd name="connsiteY1" fmla="*/ 0 h 4977254"/>
              <a:gd name="connsiteX0" fmla="*/ 2919118 w 2919118"/>
              <a:gd name="connsiteY0" fmla="*/ 4910579 h 4910579"/>
              <a:gd name="connsiteX1" fmla="*/ 0 w 2919118"/>
              <a:gd name="connsiteY1" fmla="*/ 0 h 4910579"/>
              <a:gd name="connsiteX0" fmla="*/ 2781006 w 2781006"/>
              <a:gd name="connsiteY0" fmla="*/ 4991542 h 4991542"/>
              <a:gd name="connsiteX1" fmla="*/ 0 w 2781006"/>
              <a:gd name="connsiteY1" fmla="*/ 0 h 499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1006" h="4991542">
                <a:moveTo>
                  <a:pt x="2781006" y="4991542"/>
                </a:moveTo>
                <a:lnTo>
                  <a:pt x="0" y="0"/>
                </a:lnTo>
              </a:path>
            </a:pathLst>
          </a:custGeom>
          <a:noFill/>
          <a:ln w="31750" cap="flat" cmpd="sng" algn="ctr">
            <a:solidFill>
              <a:srgbClr val="282828"/>
            </a:solidFill>
            <a:prstDash val="solid"/>
            <a:tailEnd type="triangle" w="med" len="sm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AF3523-93BB-4847-87C9-D748C40707CC}"/>
              </a:ext>
            </a:extLst>
          </p:cNvPr>
          <p:cNvSpPr txBox="1"/>
          <p:nvPr/>
        </p:nvSpPr>
        <p:spPr>
          <a:xfrm rot="16200000">
            <a:off x="9248204" y="3235605"/>
            <a:ext cx="4424837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Business developed and maintained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40027D-E829-44BC-91B5-408D2950C1ED}"/>
              </a:ext>
            </a:extLst>
          </p:cNvPr>
          <p:cNvCxnSpPr/>
          <p:nvPr/>
        </p:nvCxnSpPr>
        <p:spPr>
          <a:xfrm>
            <a:off x="2102069" y="3316295"/>
            <a:ext cx="8156028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B99F330-0F2B-4E12-B4CB-C99AC9B5B73E}"/>
              </a:ext>
            </a:extLst>
          </p:cNvPr>
          <p:cNvSpPr txBox="1"/>
          <p:nvPr/>
        </p:nvSpPr>
        <p:spPr>
          <a:xfrm>
            <a:off x="3784719" y="3212639"/>
            <a:ext cx="4636774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</a:rPr>
              <a:t>Consistent criteria and responsibilities</a:t>
            </a:r>
          </a:p>
        </p:txBody>
      </p:sp>
    </p:spTree>
    <p:extLst>
      <p:ext uri="{BB962C8B-B14F-4D97-AF65-F5344CB8AC3E}">
        <p14:creationId xmlns:p14="http://schemas.microsoft.com/office/powerpoint/2010/main" val="165536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66" y="1460"/>
            <a:ext cx="5315432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37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0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40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9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51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52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3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4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4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5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6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7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83" y="470487"/>
            <a:ext cx="5562932" cy="6084858"/>
          </a:xfrm>
          <a:prstGeom prst="rect">
            <a:avLst/>
          </a:prstGeom>
        </p:spPr>
      </p:pic>
      <p:sp>
        <p:nvSpPr>
          <p:cNvPr id="71" name="Title 2"/>
          <p:cNvSpPr txBox="1">
            <a:spLocks/>
          </p:cNvSpPr>
          <p:nvPr/>
        </p:nvSpPr>
        <p:spPr>
          <a:xfrm>
            <a:off x="269241" y="1641443"/>
            <a:ext cx="5047057" cy="124441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</a:t>
            </a:r>
            <a:b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modes</a:t>
            </a:r>
            <a:br>
              <a:rPr lang="en-US" sz="4313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Light"/>
              </a:rPr>
            </a:br>
            <a:endParaRPr lang="en-US" sz="4313" spc="-100">
              <a:gradFill>
                <a:gsLst>
                  <a:gs pos="66272">
                    <a:srgbClr val="FFB900"/>
                  </a:gs>
                  <a:gs pos="45562">
                    <a:srgbClr val="FFB900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6791" y="3068591"/>
            <a:ext cx="5059507" cy="1158629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defTabSz="91436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Power BI delivery: </a:t>
            </a:r>
            <a:b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three approaches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AF7783-2D52-4E4A-AE95-FE1D1B38F635}"/>
              </a:ext>
            </a:extLst>
          </p:cNvPr>
          <p:cNvCxnSpPr/>
          <p:nvPr/>
        </p:nvCxnSpPr>
        <p:spPr>
          <a:xfrm>
            <a:off x="7939668" y="814039"/>
            <a:ext cx="0" cy="47281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9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66" y="1460"/>
            <a:ext cx="5315432" cy="6856055"/>
            <a:chOff x="-618" y="973"/>
            <a:chExt cx="2849058" cy="6857027"/>
          </a:xfrm>
          <a:solidFill>
            <a:srgbClr val="000000"/>
          </a:solidFill>
        </p:grpSpPr>
        <p:sp>
          <p:nvSpPr>
            <p:cNvPr id="37" name="Rectangle 15"/>
            <p:cNvSpPr/>
            <p:nvPr/>
          </p:nvSpPr>
          <p:spPr bwMode="auto">
            <a:xfrm>
              <a:off x="-618" y="973"/>
              <a:ext cx="2849058" cy="6857027"/>
            </a:xfrm>
            <a:prstGeom prst="rect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0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 rot="9900000">
              <a:off x="281101" y="1213467"/>
              <a:ext cx="172974" cy="172974"/>
            </a:xfrm>
            <a:custGeom>
              <a:avLst/>
              <a:gdLst>
                <a:gd name="T0" fmla="*/ 422 w 422"/>
                <a:gd name="T1" fmla="*/ 220 h 422"/>
                <a:gd name="T2" fmla="*/ 386 w 422"/>
                <a:gd name="T3" fmla="*/ 171 h 422"/>
                <a:gd name="T4" fmla="*/ 341 w 422"/>
                <a:gd name="T5" fmla="*/ 138 h 422"/>
                <a:gd name="T6" fmla="*/ 260 w 422"/>
                <a:gd name="T7" fmla="*/ 180 h 422"/>
                <a:gd name="T8" fmla="*/ 302 w 422"/>
                <a:gd name="T9" fmla="*/ 100 h 422"/>
                <a:gd name="T10" fmla="*/ 269 w 422"/>
                <a:gd name="T11" fmla="*/ 55 h 422"/>
                <a:gd name="T12" fmla="*/ 220 w 422"/>
                <a:gd name="T13" fmla="*/ 18 h 422"/>
                <a:gd name="T14" fmla="*/ 183 w 422"/>
                <a:gd name="T15" fmla="*/ 67 h 422"/>
                <a:gd name="T16" fmla="*/ 138 w 422"/>
                <a:gd name="T17" fmla="*/ 100 h 422"/>
                <a:gd name="T18" fmla="*/ 58 w 422"/>
                <a:gd name="T19" fmla="*/ 58 h 422"/>
                <a:gd name="T20" fmla="*/ 100 w 422"/>
                <a:gd name="T21" fmla="*/ 138 h 422"/>
                <a:gd name="T22" fmla="*/ 67 w 422"/>
                <a:gd name="T23" fmla="*/ 183 h 422"/>
                <a:gd name="T24" fmla="*/ 18 w 422"/>
                <a:gd name="T25" fmla="*/ 220 h 422"/>
                <a:gd name="T26" fmla="*/ 55 w 422"/>
                <a:gd name="T27" fmla="*/ 269 h 422"/>
                <a:gd name="T28" fmla="*/ 100 w 422"/>
                <a:gd name="T29" fmla="*/ 302 h 422"/>
                <a:gd name="T30" fmla="*/ 180 w 422"/>
                <a:gd name="T31" fmla="*/ 260 h 422"/>
                <a:gd name="T32" fmla="*/ 138 w 422"/>
                <a:gd name="T33" fmla="*/ 341 h 422"/>
                <a:gd name="T34" fmla="*/ 171 w 422"/>
                <a:gd name="T35" fmla="*/ 386 h 422"/>
                <a:gd name="T36" fmla="*/ 220 w 422"/>
                <a:gd name="T37" fmla="*/ 422 h 422"/>
                <a:gd name="T38" fmla="*/ 422 w 422"/>
                <a:gd name="T39" fmla="*/ 220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22" h="422">
                  <a:moveTo>
                    <a:pt x="422" y="220"/>
                  </a:moveTo>
                  <a:cubicBezTo>
                    <a:pt x="422" y="220"/>
                    <a:pt x="398" y="183"/>
                    <a:pt x="386" y="171"/>
                  </a:cubicBezTo>
                  <a:cubicBezTo>
                    <a:pt x="373" y="159"/>
                    <a:pt x="349" y="134"/>
                    <a:pt x="341" y="138"/>
                  </a:cubicBezTo>
                  <a:cubicBezTo>
                    <a:pt x="332" y="142"/>
                    <a:pt x="318" y="239"/>
                    <a:pt x="260" y="180"/>
                  </a:cubicBezTo>
                  <a:cubicBezTo>
                    <a:pt x="202" y="122"/>
                    <a:pt x="300" y="110"/>
                    <a:pt x="302" y="100"/>
                  </a:cubicBezTo>
                  <a:cubicBezTo>
                    <a:pt x="304" y="90"/>
                    <a:pt x="281" y="67"/>
                    <a:pt x="269" y="55"/>
                  </a:cubicBezTo>
                  <a:cubicBezTo>
                    <a:pt x="257" y="42"/>
                    <a:pt x="220" y="18"/>
                    <a:pt x="220" y="18"/>
                  </a:cubicBezTo>
                  <a:cubicBezTo>
                    <a:pt x="220" y="18"/>
                    <a:pt x="196" y="55"/>
                    <a:pt x="183" y="67"/>
                  </a:cubicBezTo>
                  <a:cubicBezTo>
                    <a:pt x="171" y="79"/>
                    <a:pt x="149" y="102"/>
                    <a:pt x="138" y="100"/>
                  </a:cubicBezTo>
                  <a:cubicBezTo>
                    <a:pt x="128" y="98"/>
                    <a:pt x="116" y="0"/>
                    <a:pt x="58" y="58"/>
                  </a:cubicBezTo>
                  <a:cubicBezTo>
                    <a:pt x="0" y="116"/>
                    <a:pt x="96" y="130"/>
                    <a:pt x="100" y="138"/>
                  </a:cubicBezTo>
                  <a:cubicBezTo>
                    <a:pt x="104" y="147"/>
                    <a:pt x="79" y="171"/>
                    <a:pt x="67" y="183"/>
                  </a:cubicBezTo>
                  <a:cubicBezTo>
                    <a:pt x="55" y="196"/>
                    <a:pt x="18" y="220"/>
                    <a:pt x="18" y="220"/>
                  </a:cubicBezTo>
                  <a:cubicBezTo>
                    <a:pt x="18" y="220"/>
                    <a:pt x="42" y="257"/>
                    <a:pt x="55" y="269"/>
                  </a:cubicBezTo>
                  <a:cubicBezTo>
                    <a:pt x="67" y="281"/>
                    <a:pt x="91" y="306"/>
                    <a:pt x="100" y="302"/>
                  </a:cubicBezTo>
                  <a:cubicBezTo>
                    <a:pt x="108" y="298"/>
                    <a:pt x="122" y="202"/>
                    <a:pt x="180" y="260"/>
                  </a:cubicBezTo>
                  <a:cubicBezTo>
                    <a:pt x="238" y="318"/>
                    <a:pt x="140" y="330"/>
                    <a:pt x="138" y="341"/>
                  </a:cubicBezTo>
                  <a:cubicBezTo>
                    <a:pt x="136" y="351"/>
                    <a:pt x="159" y="373"/>
                    <a:pt x="171" y="386"/>
                  </a:cubicBezTo>
                  <a:cubicBezTo>
                    <a:pt x="183" y="398"/>
                    <a:pt x="220" y="422"/>
                    <a:pt x="220" y="422"/>
                  </a:cubicBezTo>
                  <a:lnTo>
                    <a:pt x="422" y="2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27" tIns="45713" rIns="91427" bIns="45713" numCol="1" anchor="t" anchorCtr="0" compatLnSpc="1">
              <a:prstTxWarp prst="textNoShape">
                <a:avLst/>
              </a:prstTxWarp>
            </a:bodyPr>
            <a:lstStyle/>
            <a:p>
              <a:pPr defTabSz="914367"/>
              <a:endParaRPr lang="en-US" sz="1400">
                <a:solidFill>
                  <a:srgbClr val="000000"/>
                </a:solidFill>
                <a:latin typeface="Segoe UI"/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16244" y="3172634"/>
              <a:ext cx="255342" cy="224444"/>
              <a:chOff x="681704" y="2920137"/>
              <a:chExt cx="321649" cy="282726"/>
            </a:xfrm>
            <a:grpFill/>
          </p:grpSpPr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681704" y="2920137"/>
                <a:ext cx="270621" cy="210107"/>
              </a:xfrm>
              <a:custGeom>
                <a:avLst/>
                <a:gdLst>
                  <a:gd name="T0" fmla="*/ 270 w 1048"/>
                  <a:gd name="T1" fmla="*/ 104 h 814"/>
                  <a:gd name="T2" fmla="*/ 328 w 1048"/>
                  <a:gd name="T3" fmla="*/ 81 h 814"/>
                  <a:gd name="T4" fmla="*/ 967 w 1048"/>
                  <a:gd name="T5" fmla="*/ 81 h 814"/>
                  <a:gd name="T6" fmla="*/ 967 w 1048"/>
                  <a:gd name="T7" fmla="*/ 142 h 814"/>
                  <a:gd name="T8" fmla="*/ 1048 w 1048"/>
                  <a:gd name="T9" fmla="*/ 142 h 814"/>
                  <a:gd name="T10" fmla="*/ 1048 w 1048"/>
                  <a:gd name="T11" fmla="*/ 0 h 814"/>
                  <a:gd name="T12" fmla="*/ 328 w 1048"/>
                  <a:gd name="T13" fmla="*/ 0 h 814"/>
                  <a:gd name="T14" fmla="*/ 205 w 1048"/>
                  <a:gd name="T15" fmla="*/ 56 h 814"/>
                  <a:gd name="T16" fmla="*/ 38 w 1048"/>
                  <a:gd name="T17" fmla="*/ 318 h 814"/>
                  <a:gd name="T18" fmla="*/ 0 w 1048"/>
                  <a:gd name="T19" fmla="*/ 426 h 814"/>
                  <a:gd name="T20" fmla="*/ 0 w 1048"/>
                  <a:gd name="T21" fmla="*/ 814 h 814"/>
                  <a:gd name="T22" fmla="*/ 240 w 1048"/>
                  <a:gd name="T23" fmla="*/ 814 h 814"/>
                  <a:gd name="T24" fmla="*/ 240 w 1048"/>
                  <a:gd name="T25" fmla="*/ 733 h 814"/>
                  <a:gd name="T26" fmla="*/ 81 w 1048"/>
                  <a:gd name="T27" fmla="*/ 733 h 814"/>
                  <a:gd name="T28" fmla="*/ 81 w 1048"/>
                  <a:gd name="T29" fmla="*/ 426 h 814"/>
                  <a:gd name="T30" fmla="*/ 280 w 1048"/>
                  <a:gd name="T31" fmla="*/ 297 h 814"/>
                  <a:gd name="T32" fmla="*/ 270 w 1048"/>
                  <a:gd name="T33" fmla="*/ 104 h 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48" h="814">
                    <a:moveTo>
                      <a:pt x="270" y="104"/>
                    </a:moveTo>
                    <a:cubicBezTo>
                      <a:pt x="274" y="98"/>
                      <a:pt x="287" y="81"/>
                      <a:pt x="328" y="81"/>
                    </a:cubicBezTo>
                    <a:cubicBezTo>
                      <a:pt x="967" y="81"/>
                      <a:pt x="967" y="81"/>
                      <a:pt x="967" y="81"/>
                    </a:cubicBezTo>
                    <a:cubicBezTo>
                      <a:pt x="967" y="142"/>
                      <a:pt x="967" y="142"/>
                      <a:pt x="967" y="142"/>
                    </a:cubicBezTo>
                    <a:cubicBezTo>
                      <a:pt x="1048" y="142"/>
                      <a:pt x="1048" y="142"/>
                      <a:pt x="1048" y="142"/>
                    </a:cubicBezTo>
                    <a:cubicBezTo>
                      <a:pt x="1048" y="0"/>
                      <a:pt x="1048" y="0"/>
                      <a:pt x="1048" y="0"/>
                    </a:cubicBezTo>
                    <a:cubicBezTo>
                      <a:pt x="328" y="0"/>
                      <a:pt x="328" y="0"/>
                      <a:pt x="328" y="0"/>
                    </a:cubicBezTo>
                    <a:cubicBezTo>
                      <a:pt x="260" y="0"/>
                      <a:pt x="223" y="30"/>
                      <a:pt x="205" y="56"/>
                    </a:cubicBezTo>
                    <a:cubicBezTo>
                      <a:pt x="38" y="318"/>
                      <a:pt x="38" y="318"/>
                      <a:pt x="38" y="318"/>
                    </a:cubicBezTo>
                    <a:cubicBezTo>
                      <a:pt x="19" y="345"/>
                      <a:pt x="0" y="383"/>
                      <a:pt x="0" y="426"/>
                    </a:cubicBezTo>
                    <a:cubicBezTo>
                      <a:pt x="0" y="814"/>
                      <a:pt x="0" y="814"/>
                      <a:pt x="0" y="814"/>
                    </a:cubicBezTo>
                    <a:cubicBezTo>
                      <a:pt x="240" y="814"/>
                      <a:pt x="240" y="814"/>
                      <a:pt x="240" y="814"/>
                    </a:cubicBezTo>
                    <a:cubicBezTo>
                      <a:pt x="240" y="733"/>
                      <a:pt x="240" y="733"/>
                      <a:pt x="240" y="733"/>
                    </a:cubicBezTo>
                    <a:cubicBezTo>
                      <a:pt x="81" y="733"/>
                      <a:pt x="81" y="733"/>
                      <a:pt x="81" y="733"/>
                    </a:cubicBezTo>
                    <a:cubicBezTo>
                      <a:pt x="81" y="426"/>
                      <a:pt x="81" y="426"/>
                      <a:pt x="81" y="426"/>
                    </a:cubicBezTo>
                    <a:cubicBezTo>
                      <a:pt x="81" y="357"/>
                      <a:pt x="213" y="303"/>
                      <a:pt x="280" y="297"/>
                    </a:cubicBezTo>
                    <a:cubicBezTo>
                      <a:pt x="258" y="241"/>
                      <a:pt x="241" y="148"/>
                      <a:pt x="270" y="1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9" name="Freeform 35"/>
              <p:cNvSpPr>
                <a:spLocks noEditPoints="1"/>
              </p:cNvSpPr>
              <p:nvPr/>
            </p:nvSpPr>
            <p:spPr bwMode="auto">
              <a:xfrm>
                <a:off x="760426" y="2959066"/>
                <a:ext cx="242927" cy="243797"/>
              </a:xfrm>
              <a:custGeom>
                <a:avLst/>
                <a:gdLst>
                  <a:gd name="T0" fmla="*/ 327 w 941"/>
                  <a:gd name="T1" fmla="*/ 277 h 944"/>
                  <a:gd name="T2" fmla="*/ 327 w 941"/>
                  <a:gd name="T3" fmla="*/ 321 h 944"/>
                  <a:gd name="T4" fmla="*/ 344 w 941"/>
                  <a:gd name="T5" fmla="*/ 338 h 944"/>
                  <a:gd name="T6" fmla="*/ 45 w 941"/>
                  <a:gd name="T7" fmla="*/ 510 h 944"/>
                  <a:gd name="T8" fmla="*/ 44 w 941"/>
                  <a:gd name="T9" fmla="*/ 547 h 944"/>
                  <a:gd name="T10" fmla="*/ 0 w 941"/>
                  <a:gd name="T11" fmla="*/ 640 h 944"/>
                  <a:gd name="T12" fmla="*/ 72 w 941"/>
                  <a:gd name="T13" fmla="*/ 596 h 944"/>
                  <a:gd name="T14" fmla="*/ 87 w 941"/>
                  <a:gd name="T15" fmla="*/ 595 h 944"/>
                  <a:gd name="T16" fmla="*/ 414 w 941"/>
                  <a:gd name="T17" fmla="*/ 408 h 944"/>
                  <a:gd name="T18" fmla="*/ 449 w 941"/>
                  <a:gd name="T19" fmla="*/ 443 h 944"/>
                  <a:gd name="T20" fmla="*/ 443 w 941"/>
                  <a:gd name="T21" fmla="*/ 449 h 944"/>
                  <a:gd name="T22" fmla="*/ 443 w 941"/>
                  <a:gd name="T23" fmla="*/ 502 h 944"/>
                  <a:gd name="T24" fmla="*/ 496 w 941"/>
                  <a:gd name="T25" fmla="*/ 502 h 944"/>
                  <a:gd name="T26" fmla="*/ 502 w 941"/>
                  <a:gd name="T27" fmla="*/ 496 h 944"/>
                  <a:gd name="T28" fmla="*/ 536 w 941"/>
                  <a:gd name="T29" fmla="*/ 530 h 944"/>
                  <a:gd name="T30" fmla="*/ 349 w 941"/>
                  <a:gd name="T31" fmla="*/ 855 h 944"/>
                  <a:gd name="T32" fmla="*/ 348 w 941"/>
                  <a:gd name="T33" fmla="*/ 872 h 944"/>
                  <a:gd name="T34" fmla="*/ 304 w 941"/>
                  <a:gd name="T35" fmla="*/ 944 h 944"/>
                  <a:gd name="T36" fmla="*/ 396 w 941"/>
                  <a:gd name="T37" fmla="*/ 899 h 944"/>
                  <a:gd name="T38" fmla="*/ 433 w 941"/>
                  <a:gd name="T39" fmla="*/ 899 h 944"/>
                  <a:gd name="T40" fmla="*/ 605 w 941"/>
                  <a:gd name="T41" fmla="*/ 599 h 944"/>
                  <a:gd name="T42" fmla="*/ 624 w 941"/>
                  <a:gd name="T43" fmla="*/ 618 h 944"/>
                  <a:gd name="T44" fmla="*/ 668 w 941"/>
                  <a:gd name="T45" fmla="*/ 618 h 944"/>
                  <a:gd name="T46" fmla="*/ 668 w 941"/>
                  <a:gd name="T47" fmla="*/ 575 h 944"/>
                  <a:gd name="T48" fmla="*/ 637 w 941"/>
                  <a:gd name="T49" fmla="*/ 544 h 944"/>
                  <a:gd name="T50" fmla="*/ 747 w 941"/>
                  <a:gd name="T51" fmla="*/ 353 h 944"/>
                  <a:gd name="T52" fmla="*/ 843 w 941"/>
                  <a:gd name="T53" fmla="*/ 310 h 944"/>
                  <a:gd name="T54" fmla="*/ 866 w 941"/>
                  <a:gd name="T55" fmla="*/ 132 h 944"/>
                  <a:gd name="T56" fmla="*/ 927 w 941"/>
                  <a:gd name="T57" fmla="*/ 71 h 944"/>
                  <a:gd name="T58" fmla="*/ 927 w 941"/>
                  <a:gd name="T59" fmla="*/ 18 h 944"/>
                  <a:gd name="T60" fmla="*/ 874 w 941"/>
                  <a:gd name="T61" fmla="*/ 18 h 944"/>
                  <a:gd name="T62" fmla="*/ 813 w 941"/>
                  <a:gd name="T63" fmla="*/ 79 h 944"/>
                  <a:gd name="T64" fmla="*/ 635 w 941"/>
                  <a:gd name="T65" fmla="*/ 102 h 944"/>
                  <a:gd name="T66" fmla="*/ 592 w 941"/>
                  <a:gd name="T67" fmla="*/ 196 h 944"/>
                  <a:gd name="T68" fmla="*/ 400 w 941"/>
                  <a:gd name="T69" fmla="*/ 306 h 944"/>
                  <a:gd name="T70" fmla="*/ 370 w 941"/>
                  <a:gd name="T71" fmla="*/ 277 h 944"/>
                  <a:gd name="T72" fmla="*/ 327 w 941"/>
                  <a:gd name="T73" fmla="*/ 277 h 944"/>
                  <a:gd name="T74" fmla="*/ 500 w 941"/>
                  <a:gd name="T75" fmla="*/ 393 h 944"/>
                  <a:gd name="T76" fmla="*/ 493 w 941"/>
                  <a:gd name="T77" fmla="*/ 399 h 944"/>
                  <a:gd name="T78" fmla="*/ 470 w 941"/>
                  <a:gd name="T79" fmla="*/ 376 h 944"/>
                  <a:gd name="T80" fmla="*/ 618 w 941"/>
                  <a:gd name="T81" fmla="*/ 290 h 944"/>
                  <a:gd name="T82" fmla="*/ 635 w 941"/>
                  <a:gd name="T83" fmla="*/ 310 h 944"/>
                  <a:gd name="T84" fmla="*/ 653 w 941"/>
                  <a:gd name="T85" fmla="*/ 325 h 944"/>
                  <a:gd name="T86" fmla="*/ 568 w 941"/>
                  <a:gd name="T87" fmla="*/ 474 h 944"/>
                  <a:gd name="T88" fmla="*/ 546 w 941"/>
                  <a:gd name="T89" fmla="*/ 452 h 944"/>
                  <a:gd name="T90" fmla="*/ 552 w 941"/>
                  <a:gd name="T91" fmla="*/ 445 h 944"/>
                  <a:gd name="T92" fmla="*/ 552 w 941"/>
                  <a:gd name="T93" fmla="*/ 393 h 944"/>
                  <a:gd name="T94" fmla="*/ 500 w 941"/>
                  <a:gd name="T95" fmla="*/ 393 h 944"/>
                  <a:gd name="T96" fmla="*/ 739 w 941"/>
                  <a:gd name="T97" fmla="*/ 270 h 944"/>
                  <a:gd name="T98" fmla="*/ 675 w 941"/>
                  <a:gd name="T99" fmla="*/ 206 h 944"/>
                  <a:gd name="T100" fmla="*/ 739 w 941"/>
                  <a:gd name="T101" fmla="*/ 142 h 944"/>
                  <a:gd name="T102" fmla="*/ 803 w 941"/>
                  <a:gd name="T103" fmla="*/ 206 h 944"/>
                  <a:gd name="T104" fmla="*/ 739 w 941"/>
                  <a:gd name="T105" fmla="*/ 270 h 9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941" h="944">
                    <a:moveTo>
                      <a:pt x="327" y="277"/>
                    </a:moveTo>
                    <a:cubicBezTo>
                      <a:pt x="314" y="289"/>
                      <a:pt x="314" y="308"/>
                      <a:pt x="327" y="321"/>
                    </a:cubicBezTo>
                    <a:cubicBezTo>
                      <a:pt x="344" y="338"/>
                      <a:pt x="344" y="338"/>
                      <a:pt x="344" y="338"/>
                    </a:cubicBezTo>
                    <a:cubicBezTo>
                      <a:pt x="45" y="510"/>
                      <a:pt x="45" y="510"/>
                      <a:pt x="45" y="510"/>
                    </a:cubicBezTo>
                    <a:cubicBezTo>
                      <a:pt x="44" y="547"/>
                      <a:pt x="44" y="547"/>
                      <a:pt x="44" y="547"/>
                    </a:cubicBezTo>
                    <a:cubicBezTo>
                      <a:pt x="0" y="640"/>
                      <a:pt x="0" y="640"/>
                      <a:pt x="0" y="640"/>
                    </a:cubicBezTo>
                    <a:cubicBezTo>
                      <a:pt x="72" y="596"/>
                      <a:pt x="72" y="596"/>
                      <a:pt x="72" y="596"/>
                    </a:cubicBezTo>
                    <a:cubicBezTo>
                      <a:pt x="87" y="595"/>
                      <a:pt x="87" y="595"/>
                      <a:pt x="87" y="595"/>
                    </a:cubicBezTo>
                    <a:cubicBezTo>
                      <a:pt x="414" y="408"/>
                      <a:pt x="414" y="408"/>
                      <a:pt x="414" y="408"/>
                    </a:cubicBezTo>
                    <a:cubicBezTo>
                      <a:pt x="449" y="443"/>
                      <a:pt x="449" y="443"/>
                      <a:pt x="449" y="443"/>
                    </a:cubicBezTo>
                    <a:cubicBezTo>
                      <a:pt x="443" y="449"/>
                      <a:pt x="443" y="449"/>
                      <a:pt x="443" y="449"/>
                    </a:cubicBezTo>
                    <a:cubicBezTo>
                      <a:pt x="429" y="464"/>
                      <a:pt x="429" y="487"/>
                      <a:pt x="443" y="502"/>
                    </a:cubicBezTo>
                    <a:cubicBezTo>
                      <a:pt x="455" y="514"/>
                      <a:pt x="478" y="519"/>
                      <a:pt x="496" y="502"/>
                    </a:cubicBezTo>
                    <a:cubicBezTo>
                      <a:pt x="502" y="496"/>
                      <a:pt x="502" y="496"/>
                      <a:pt x="502" y="496"/>
                    </a:cubicBezTo>
                    <a:cubicBezTo>
                      <a:pt x="536" y="530"/>
                      <a:pt x="536" y="530"/>
                      <a:pt x="536" y="530"/>
                    </a:cubicBezTo>
                    <a:cubicBezTo>
                      <a:pt x="349" y="855"/>
                      <a:pt x="349" y="855"/>
                      <a:pt x="349" y="855"/>
                    </a:cubicBezTo>
                    <a:cubicBezTo>
                      <a:pt x="348" y="872"/>
                      <a:pt x="348" y="872"/>
                      <a:pt x="348" y="872"/>
                    </a:cubicBezTo>
                    <a:cubicBezTo>
                      <a:pt x="304" y="944"/>
                      <a:pt x="304" y="944"/>
                      <a:pt x="304" y="944"/>
                    </a:cubicBezTo>
                    <a:cubicBezTo>
                      <a:pt x="396" y="899"/>
                      <a:pt x="396" y="899"/>
                      <a:pt x="396" y="899"/>
                    </a:cubicBezTo>
                    <a:cubicBezTo>
                      <a:pt x="433" y="899"/>
                      <a:pt x="433" y="899"/>
                      <a:pt x="433" y="899"/>
                    </a:cubicBezTo>
                    <a:cubicBezTo>
                      <a:pt x="605" y="599"/>
                      <a:pt x="605" y="599"/>
                      <a:pt x="605" y="599"/>
                    </a:cubicBezTo>
                    <a:cubicBezTo>
                      <a:pt x="624" y="618"/>
                      <a:pt x="624" y="618"/>
                      <a:pt x="624" y="618"/>
                    </a:cubicBezTo>
                    <a:cubicBezTo>
                      <a:pt x="632" y="627"/>
                      <a:pt x="653" y="634"/>
                      <a:pt x="668" y="618"/>
                    </a:cubicBezTo>
                    <a:cubicBezTo>
                      <a:pt x="680" y="606"/>
                      <a:pt x="680" y="587"/>
                      <a:pt x="668" y="575"/>
                    </a:cubicBezTo>
                    <a:cubicBezTo>
                      <a:pt x="637" y="544"/>
                      <a:pt x="637" y="544"/>
                      <a:pt x="637" y="544"/>
                    </a:cubicBezTo>
                    <a:cubicBezTo>
                      <a:pt x="747" y="353"/>
                      <a:pt x="747" y="353"/>
                      <a:pt x="747" y="353"/>
                    </a:cubicBezTo>
                    <a:cubicBezTo>
                      <a:pt x="782" y="351"/>
                      <a:pt x="816" y="337"/>
                      <a:pt x="843" y="310"/>
                    </a:cubicBezTo>
                    <a:cubicBezTo>
                      <a:pt x="891" y="262"/>
                      <a:pt x="899" y="188"/>
                      <a:pt x="866" y="132"/>
                    </a:cubicBezTo>
                    <a:cubicBezTo>
                      <a:pt x="927" y="71"/>
                      <a:pt x="927" y="71"/>
                      <a:pt x="927" y="71"/>
                    </a:cubicBezTo>
                    <a:cubicBezTo>
                      <a:pt x="941" y="56"/>
                      <a:pt x="941" y="33"/>
                      <a:pt x="927" y="18"/>
                    </a:cubicBezTo>
                    <a:cubicBezTo>
                      <a:pt x="908" y="0"/>
                      <a:pt x="883" y="9"/>
                      <a:pt x="874" y="18"/>
                    </a:cubicBezTo>
                    <a:cubicBezTo>
                      <a:pt x="813" y="79"/>
                      <a:pt x="813" y="79"/>
                      <a:pt x="813" y="79"/>
                    </a:cubicBezTo>
                    <a:cubicBezTo>
                      <a:pt x="758" y="47"/>
                      <a:pt x="685" y="54"/>
                      <a:pt x="635" y="102"/>
                    </a:cubicBezTo>
                    <a:cubicBezTo>
                      <a:pt x="608" y="127"/>
                      <a:pt x="595" y="162"/>
                      <a:pt x="592" y="196"/>
                    </a:cubicBezTo>
                    <a:cubicBezTo>
                      <a:pt x="400" y="306"/>
                      <a:pt x="400" y="306"/>
                      <a:pt x="400" y="306"/>
                    </a:cubicBezTo>
                    <a:cubicBezTo>
                      <a:pt x="370" y="277"/>
                      <a:pt x="370" y="277"/>
                      <a:pt x="370" y="277"/>
                    </a:cubicBezTo>
                    <a:cubicBezTo>
                      <a:pt x="359" y="267"/>
                      <a:pt x="341" y="263"/>
                      <a:pt x="327" y="277"/>
                    </a:cubicBezTo>
                    <a:close/>
                    <a:moveTo>
                      <a:pt x="500" y="393"/>
                    </a:moveTo>
                    <a:cubicBezTo>
                      <a:pt x="493" y="399"/>
                      <a:pt x="493" y="399"/>
                      <a:pt x="493" y="399"/>
                    </a:cubicBezTo>
                    <a:cubicBezTo>
                      <a:pt x="470" y="376"/>
                      <a:pt x="470" y="376"/>
                      <a:pt x="470" y="376"/>
                    </a:cubicBezTo>
                    <a:cubicBezTo>
                      <a:pt x="618" y="290"/>
                      <a:pt x="618" y="290"/>
                      <a:pt x="618" y="290"/>
                    </a:cubicBezTo>
                    <a:cubicBezTo>
                      <a:pt x="623" y="297"/>
                      <a:pt x="629" y="304"/>
                      <a:pt x="635" y="310"/>
                    </a:cubicBezTo>
                    <a:cubicBezTo>
                      <a:pt x="641" y="316"/>
                      <a:pt x="647" y="321"/>
                      <a:pt x="653" y="325"/>
                    </a:cubicBezTo>
                    <a:cubicBezTo>
                      <a:pt x="568" y="474"/>
                      <a:pt x="568" y="474"/>
                      <a:pt x="568" y="474"/>
                    </a:cubicBezTo>
                    <a:cubicBezTo>
                      <a:pt x="546" y="452"/>
                      <a:pt x="546" y="452"/>
                      <a:pt x="546" y="452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67" y="431"/>
                      <a:pt x="567" y="407"/>
                      <a:pt x="552" y="393"/>
                    </a:cubicBezTo>
                    <a:cubicBezTo>
                      <a:pt x="535" y="376"/>
                      <a:pt x="513" y="380"/>
                      <a:pt x="500" y="393"/>
                    </a:cubicBezTo>
                    <a:close/>
                    <a:moveTo>
                      <a:pt x="739" y="270"/>
                    </a:moveTo>
                    <a:cubicBezTo>
                      <a:pt x="703" y="270"/>
                      <a:pt x="675" y="241"/>
                      <a:pt x="675" y="206"/>
                    </a:cubicBezTo>
                    <a:cubicBezTo>
                      <a:pt x="675" y="171"/>
                      <a:pt x="703" y="142"/>
                      <a:pt x="739" y="142"/>
                    </a:cubicBezTo>
                    <a:cubicBezTo>
                      <a:pt x="774" y="142"/>
                      <a:pt x="803" y="171"/>
                      <a:pt x="803" y="206"/>
                    </a:cubicBezTo>
                    <a:cubicBezTo>
                      <a:pt x="803" y="241"/>
                      <a:pt x="774" y="270"/>
                      <a:pt x="739" y="2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  <p:grpSp>
          <p:nvGrpSpPr>
            <p:cNvPr id="51" name="Group 379"/>
            <p:cNvGrpSpPr/>
            <p:nvPr/>
          </p:nvGrpSpPr>
          <p:grpSpPr>
            <a:xfrm>
              <a:off x="313305" y="4124026"/>
              <a:ext cx="276799" cy="192696"/>
              <a:chOff x="3543365" y="7242824"/>
              <a:chExt cx="1238250" cy="862020"/>
            </a:xfrm>
            <a:grpFill/>
          </p:grpSpPr>
          <p:sp>
            <p:nvSpPr>
              <p:cNvPr id="52" name="Freeform 127"/>
              <p:cNvSpPr>
                <a:spLocks/>
              </p:cNvSpPr>
              <p:nvPr/>
            </p:nvSpPr>
            <p:spPr bwMode="auto">
              <a:xfrm>
                <a:off x="3617978" y="7911159"/>
                <a:ext cx="231778" cy="193672"/>
              </a:xfrm>
              <a:custGeom>
                <a:avLst/>
                <a:gdLst>
                  <a:gd name="T0" fmla="*/ 0 w 146"/>
                  <a:gd name="T1" fmla="*/ 8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120 w 146"/>
                  <a:gd name="T9" fmla="*/ 0 h 122"/>
                  <a:gd name="T10" fmla="*/ 0 w 146"/>
                  <a:gd name="T11" fmla="*/ 8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8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120" y="0"/>
                    </a:lnTo>
                    <a:lnTo>
                      <a:pt x="0" y="8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3" name="Freeform 128"/>
              <p:cNvSpPr>
                <a:spLocks/>
              </p:cNvSpPr>
              <p:nvPr/>
            </p:nvSpPr>
            <p:spPr bwMode="auto">
              <a:xfrm>
                <a:off x="3617978" y="7688905"/>
                <a:ext cx="231778" cy="192087"/>
              </a:xfrm>
              <a:custGeom>
                <a:avLst/>
                <a:gdLst>
                  <a:gd name="T0" fmla="*/ 146 w 146"/>
                  <a:gd name="T1" fmla="*/ 0 h 121"/>
                  <a:gd name="T2" fmla="*/ 0 w 146"/>
                  <a:gd name="T3" fmla="*/ 0 h 121"/>
                  <a:gd name="T4" fmla="*/ 0 w 146"/>
                  <a:gd name="T5" fmla="*/ 121 h 121"/>
                  <a:gd name="T6" fmla="*/ 146 w 146"/>
                  <a:gd name="T7" fmla="*/ 19 h 121"/>
                  <a:gd name="T8" fmla="*/ 146 w 146"/>
                  <a:gd name="T9" fmla="*/ 0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121">
                    <a:moveTo>
                      <a:pt x="146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146" y="19"/>
                    </a:lnTo>
                    <a:lnTo>
                      <a:pt x="14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4" name="Rectangle 129"/>
              <p:cNvSpPr>
                <a:spLocks noChangeArrowheads="1"/>
              </p:cNvSpPr>
              <p:nvPr/>
            </p:nvSpPr>
            <p:spPr bwMode="auto">
              <a:xfrm>
                <a:off x="3617978" y="7466657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5" name="Rectangle 130"/>
              <p:cNvSpPr>
                <a:spLocks noChangeArrowheads="1"/>
              </p:cNvSpPr>
              <p:nvPr/>
            </p:nvSpPr>
            <p:spPr bwMode="auto">
              <a:xfrm>
                <a:off x="3617978" y="7242824"/>
                <a:ext cx="231778" cy="19526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6" name="Freeform 131"/>
              <p:cNvSpPr>
                <a:spLocks/>
              </p:cNvSpPr>
              <p:nvPr/>
            </p:nvSpPr>
            <p:spPr bwMode="auto">
              <a:xfrm>
                <a:off x="3895793" y="7911172"/>
                <a:ext cx="230186" cy="193672"/>
              </a:xfrm>
              <a:custGeom>
                <a:avLst/>
                <a:gdLst>
                  <a:gd name="T0" fmla="*/ 0 w 250"/>
                  <a:gd name="T1" fmla="*/ 210 h 210"/>
                  <a:gd name="T2" fmla="*/ 250 w 250"/>
                  <a:gd name="T3" fmla="*/ 210 h 210"/>
                  <a:gd name="T4" fmla="*/ 250 w 250"/>
                  <a:gd name="T5" fmla="*/ 3 h 210"/>
                  <a:gd name="T6" fmla="*/ 249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0" h="210">
                    <a:moveTo>
                      <a:pt x="0" y="210"/>
                    </a:move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3"/>
                      <a:pt x="250" y="3"/>
                      <a:pt x="250" y="3"/>
                    </a:cubicBezTo>
                    <a:cubicBezTo>
                      <a:pt x="250" y="2"/>
                      <a:pt x="249" y="1"/>
                      <a:pt x="249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2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7" name="Freeform 132"/>
              <p:cNvSpPr>
                <a:spLocks/>
              </p:cNvSpPr>
              <p:nvPr/>
            </p:nvSpPr>
            <p:spPr bwMode="auto">
              <a:xfrm>
                <a:off x="4125979" y="7688918"/>
                <a:ext cx="0" cy="6353"/>
              </a:xfrm>
              <a:custGeom>
                <a:avLst/>
                <a:gdLst>
                  <a:gd name="T0" fmla="*/ 1 w 1"/>
                  <a:gd name="T1" fmla="*/ 0 h 8"/>
                  <a:gd name="T2" fmla="*/ 0 w 1"/>
                  <a:gd name="T3" fmla="*/ 0 h 8"/>
                  <a:gd name="T4" fmla="*/ 1 w 1"/>
                  <a:gd name="T5" fmla="*/ 8 h 8"/>
                  <a:gd name="T6" fmla="*/ 1 w 1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8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1" y="5"/>
                      <a:pt x="1" y="8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8" name="Freeform 133"/>
              <p:cNvSpPr>
                <a:spLocks/>
              </p:cNvSpPr>
              <p:nvPr/>
            </p:nvSpPr>
            <p:spPr bwMode="auto">
              <a:xfrm>
                <a:off x="3895793" y="7812745"/>
                <a:ext cx="219078" cy="69852"/>
              </a:xfrm>
              <a:custGeom>
                <a:avLst/>
                <a:gdLst>
                  <a:gd name="T0" fmla="*/ 186 w 238"/>
                  <a:gd name="T1" fmla="*/ 9 h 76"/>
                  <a:gd name="T2" fmla="*/ 131 w 238"/>
                  <a:gd name="T3" fmla="*/ 22 h 76"/>
                  <a:gd name="T4" fmla="*/ 60 w 238"/>
                  <a:gd name="T5" fmla="*/ 0 h 76"/>
                  <a:gd name="T6" fmla="*/ 0 w 238"/>
                  <a:gd name="T7" fmla="*/ 42 h 76"/>
                  <a:gd name="T8" fmla="*/ 0 w 238"/>
                  <a:gd name="T9" fmla="*/ 76 h 76"/>
                  <a:gd name="T10" fmla="*/ 238 w 238"/>
                  <a:gd name="T11" fmla="*/ 76 h 76"/>
                  <a:gd name="T12" fmla="*/ 236 w 238"/>
                  <a:gd name="T13" fmla="*/ 53 h 76"/>
                  <a:gd name="T14" fmla="*/ 236 w 238"/>
                  <a:gd name="T15" fmla="*/ 49 h 76"/>
                  <a:gd name="T16" fmla="*/ 186 w 238"/>
                  <a:gd name="T17" fmla="*/ 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8" h="76">
                    <a:moveTo>
                      <a:pt x="186" y="9"/>
                    </a:moveTo>
                    <a:cubicBezTo>
                      <a:pt x="169" y="18"/>
                      <a:pt x="150" y="22"/>
                      <a:pt x="131" y="22"/>
                    </a:cubicBezTo>
                    <a:cubicBezTo>
                      <a:pt x="105" y="22"/>
                      <a:pt x="80" y="14"/>
                      <a:pt x="60" y="0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76"/>
                      <a:pt x="0" y="76"/>
                      <a:pt x="0" y="76"/>
                    </a:cubicBezTo>
                    <a:cubicBezTo>
                      <a:pt x="238" y="76"/>
                      <a:pt x="238" y="76"/>
                      <a:pt x="238" y="76"/>
                    </a:cubicBezTo>
                    <a:cubicBezTo>
                      <a:pt x="237" y="68"/>
                      <a:pt x="236" y="61"/>
                      <a:pt x="236" y="53"/>
                    </a:cubicBezTo>
                    <a:cubicBezTo>
                      <a:pt x="236" y="51"/>
                      <a:pt x="236" y="50"/>
                      <a:pt x="236" y="49"/>
                    </a:cubicBezTo>
                    <a:lnTo>
                      <a:pt x="186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59" name="Freeform 134"/>
              <p:cNvSpPr>
                <a:spLocks/>
              </p:cNvSpPr>
              <p:nvPr/>
            </p:nvSpPr>
            <p:spPr bwMode="auto">
              <a:xfrm>
                <a:off x="3895793" y="7466670"/>
                <a:ext cx="230186" cy="193672"/>
              </a:xfrm>
              <a:custGeom>
                <a:avLst/>
                <a:gdLst>
                  <a:gd name="T0" fmla="*/ 131 w 250"/>
                  <a:gd name="T1" fmla="*/ 153 h 210"/>
                  <a:gd name="T2" fmla="*/ 235 w 250"/>
                  <a:gd name="T3" fmla="*/ 210 h 210"/>
                  <a:gd name="T4" fmla="*/ 250 w 250"/>
                  <a:gd name="T5" fmla="*/ 210 h 210"/>
                  <a:gd name="T6" fmla="*/ 250 w 250"/>
                  <a:gd name="T7" fmla="*/ 0 h 210"/>
                  <a:gd name="T8" fmla="*/ 0 w 250"/>
                  <a:gd name="T9" fmla="*/ 0 h 210"/>
                  <a:gd name="T10" fmla="*/ 0 w 250"/>
                  <a:gd name="T11" fmla="*/ 210 h 210"/>
                  <a:gd name="T12" fmla="*/ 27 w 250"/>
                  <a:gd name="T13" fmla="*/ 210 h 210"/>
                  <a:gd name="T14" fmla="*/ 131 w 250"/>
                  <a:gd name="T15" fmla="*/ 153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210">
                    <a:moveTo>
                      <a:pt x="131" y="153"/>
                    </a:moveTo>
                    <a:cubicBezTo>
                      <a:pt x="175" y="153"/>
                      <a:pt x="213" y="176"/>
                      <a:pt x="235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7" y="210"/>
                      <a:pt x="27" y="210"/>
                      <a:pt x="27" y="210"/>
                    </a:cubicBezTo>
                    <a:cubicBezTo>
                      <a:pt x="49" y="175"/>
                      <a:pt x="88" y="153"/>
                      <a:pt x="131" y="1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0" name="Freeform 135"/>
              <p:cNvSpPr>
                <a:spLocks/>
              </p:cNvSpPr>
              <p:nvPr/>
            </p:nvSpPr>
            <p:spPr bwMode="auto">
              <a:xfrm>
                <a:off x="4173601" y="7911166"/>
                <a:ext cx="230186" cy="193672"/>
              </a:xfrm>
              <a:custGeom>
                <a:avLst/>
                <a:gdLst>
                  <a:gd name="T0" fmla="*/ 58 w 250"/>
                  <a:gd name="T1" fmla="*/ 69 h 210"/>
                  <a:gd name="T2" fmla="*/ 0 w 250"/>
                  <a:gd name="T3" fmla="*/ 54 h 210"/>
                  <a:gd name="T4" fmla="*/ 0 w 250"/>
                  <a:gd name="T5" fmla="*/ 210 h 210"/>
                  <a:gd name="T6" fmla="*/ 250 w 250"/>
                  <a:gd name="T7" fmla="*/ 210 h 210"/>
                  <a:gd name="T8" fmla="*/ 250 w 250"/>
                  <a:gd name="T9" fmla="*/ 0 h 210"/>
                  <a:gd name="T10" fmla="*/ 168 w 250"/>
                  <a:gd name="T11" fmla="*/ 0 h 210"/>
                  <a:gd name="T12" fmla="*/ 58 w 250"/>
                  <a:gd name="T13" fmla="*/ 69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0" h="210">
                    <a:moveTo>
                      <a:pt x="58" y="69"/>
                    </a:moveTo>
                    <a:cubicBezTo>
                      <a:pt x="37" y="69"/>
                      <a:pt x="17" y="63"/>
                      <a:pt x="0" y="54"/>
                    </a:cubicBezTo>
                    <a:cubicBezTo>
                      <a:pt x="0" y="210"/>
                      <a:pt x="0" y="210"/>
                      <a:pt x="0" y="210"/>
                    </a:cubicBezTo>
                    <a:cubicBezTo>
                      <a:pt x="250" y="210"/>
                      <a:pt x="250" y="210"/>
                      <a:pt x="250" y="21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8" y="41"/>
                      <a:pt x="106" y="69"/>
                      <a:pt x="58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1" name="Freeform 136"/>
              <p:cNvSpPr>
                <a:spLocks/>
              </p:cNvSpPr>
              <p:nvPr/>
            </p:nvSpPr>
            <p:spPr bwMode="auto">
              <a:xfrm>
                <a:off x="4173601" y="7688911"/>
                <a:ext cx="168273" cy="63498"/>
              </a:xfrm>
              <a:custGeom>
                <a:avLst/>
                <a:gdLst>
                  <a:gd name="T0" fmla="*/ 92 w 183"/>
                  <a:gd name="T1" fmla="*/ 70 h 70"/>
                  <a:gd name="T2" fmla="*/ 183 w 183"/>
                  <a:gd name="T3" fmla="*/ 0 h 70"/>
                  <a:gd name="T4" fmla="*/ 0 w 183"/>
                  <a:gd name="T5" fmla="*/ 0 h 70"/>
                  <a:gd name="T6" fmla="*/ 0 w 183"/>
                  <a:gd name="T7" fmla="*/ 49 h 70"/>
                  <a:gd name="T8" fmla="*/ 25 w 183"/>
                  <a:gd name="T9" fmla="*/ 69 h 70"/>
                  <a:gd name="T10" fmla="*/ 92 w 183"/>
                  <a:gd name="T1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3" h="70">
                    <a:moveTo>
                      <a:pt x="92" y="70"/>
                    </a:moveTo>
                    <a:cubicBezTo>
                      <a:pt x="183" y="0"/>
                      <a:pt x="183" y="0"/>
                      <a:pt x="183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47" y="63"/>
                      <a:pt x="71" y="64"/>
                      <a:pt x="92" y="7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2" name="Freeform 137"/>
              <p:cNvSpPr>
                <a:spLocks/>
              </p:cNvSpPr>
              <p:nvPr/>
            </p:nvSpPr>
            <p:spPr bwMode="auto">
              <a:xfrm>
                <a:off x="4338704" y="7809561"/>
                <a:ext cx="65090" cy="73028"/>
              </a:xfrm>
              <a:custGeom>
                <a:avLst/>
                <a:gdLst>
                  <a:gd name="T0" fmla="*/ 71 w 71"/>
                  <a:gd name="T1" fmla="*/ 79 h 79"/>
                  <a:gd name="T2" fmla="*/ 71 w 71"/>
                  <a:gd name="T3" fmla="*/ 0 h 79"/>
                  <a:gd name="T4" fmla="*/ 2 w 71"/>
                  <a:gd name="T5" fmla="*/ 53 h 79"/>
                  <a:gd name="T6" fmla="*/ 2 w 71"/>
                  <a:gd name="T7" fmla="*/ 56 h 79"/>
                  <a:gd name="T8" fmla="*/ 0 w 71"/>
                  <a:gd name="T9" fmla="*/ 79 h 79"/>
                  <a:gd name="T10" fmla="*/ 71 w 71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1" h="79">
                    <a:moveTo>
                      <a:pt x="71" y="79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2" y="53"/>
                      <a:pt x="2" y="53"/>
                      <a:pt x="2" y="53"/>
                    </a:cubicBezTo>
                    <a:cubicBezTo>
                      <a:pt x="2" y="54"/>
                      <a:pt x="2" y="55"/>
                      <a:pt x="2" y="56"/>
                    </a:cubicBezTo>
                    <a:cubicBezTo>
                      <a:pt x="2" y="64"/>
                      <a:pt x="1" y="71"/>
                      <a:pt x="0" y="79"/>
                    </a:cubicBezTo>
                    <a:lnTo>
                      <a:pt x="71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3" name="Rectangle 138"/>
              <p:cNvSpPr>
                <a:spLocks noChangeArrowheads="1"/>
              </p:cNvSpPr>
              <p:nvPr/>
            </p:nvSpPr>
            <p:spPr bwMode="auto">
              <a:xfrm>
                <a:off x="4449825" y="7911159"/>
                <a:ext cx="231778" cy="19367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4" name="Freeform 139"/>
              <p:cNvSpPr>
                <a:spLocks/>
              </p:cNvSpPr>
              <p:nvPr/>
            </p:nvSpPr>
            <p:spPr bwMode="auto">
              <a:xfrm>
                <a:off x="4449825" y="7688904"/>
                <a:ext cx="231778" cy="193672"/>
              </a:xfrm>
              <a:custGeom>
                <a:avLst/>
                <a:gdLst>
                  <a:gd name="T0" fmla="*/ 0 w 146"/>
                  <a:gd name="T1" fmla="*/ 54 h 122"/>
                  <a:gd name="T2" fmla="*/ 0 w 146"/>
                  <a:gd name="T3" fmla="*/ 122 h 122"/>
                  <a:gd name="T4" fmla="*/ 146 w 146"/>
                  <a:gd name="T5" fmla="*/ 122 h 122"/>
                  <a:gd name="T6" fmla="*/ 146 w 146"/>
                  <a:gd name="T7" fmla="*/ 0 h 122"/>
                  <a:gd name="T8" fmla="*/ 72 w 146"/>
                  <a:gd name="T9" fmla="*/ 0 h 122"/>
                  <a:gd name="T10" fmla="*/ 0 w 146"/>
                  <a:gd name="T11" fmla="*/ 5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6" h="122">
                    <a:moveTo>
                      <a:pt x="0" y="54"/>
                    </a:moveTo>
                    <a:lnTo>
                      <a:pt x="0" y="122"/>
                    </a:lnTo>
                    <a:lnTo>
                      <a:pt x="146" y="122"/>
                    </a:lnTo>
                    <a:lnTo>
                      <a:pt x="146" y="0"/>
                    </a:lnTo>
                    <a:lnTo>
                      <a:pt x="72" y="0"/>
                    </a:lnTo>
                    <a:lnTo>
                      <a:pt x="0" y="5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5" name="Freeform 140"/>
              <p:cNvSpPr>
                <a:spLocks/>
              </p:cNvSpPr>
              <p:nvPr/>
            </p:nvSpPr>
            <p:spPr bwMode="auto">
              <a:xfrm>
                <a:off x="4600643" y="7622229"/>
                <a:ext cx="80960" cy="38099"/>
              </a:xfrm>
              <a:custGeom>
                <a:avLst/>
                <a:gdLst>
                  <a:gd name="T0" fmla="*/ 0 w 51"/>
                  <a:gd name="T1" fmla="*/ 24 h 24"/>
                  <a:gd name="T2" fmla="*/ 51 w 51"/>
                  <a:gd name="T3" fmla="*/ 24 h 24"/>
                  <a:gd name="T4" fmla="*/ 32 w 51"/>
                  <a:gd name="T5" fmla="*/ 0 h 24"/>
                  <a:gd name="T6" fmla="*/ 0 w 51"/>
                  <a:gd name="T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24">
                    <a:moveTo>
                      <a:pt x="0" y="24"/>
                    </a:moveTo>
                    <a:lnTo>
                      <a:pt x="51" y="24"/>
                    </a:lnTo>
                    <a:lnTo>
                      <a:pt x="32" y="0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6" name="Freeform 141"/>
              <p:cNvSpPr>
                <a:spLocks/>
              </p:cNvSpPr>
              <p:nvPr/>
            </p:nvSpPr>
            <p:spPr bwMode="auto">
              <a:xfrm>
                <a:off x="4449825" y="7466656"/>
                <a:ext cx="119065" cy="139703"/>
              </a:xfrm>
              <a:custGeom>
                <a:avLst/>
                <a:gdLst>
                  <a:gd name="T0" fmla="*/ 52 w 75"/>
                  <a:gd name="T1" fmla="*/ 0 h 88"/>
                  <a:gd name="T2" fmla="*/ 0 w 75"/>
                  <a:gd name="T3" fmla="*/ 0 h 88"/>
                  <a:gd name="T4" fmla="*/ 0 w 75"/>
                  <a:gd name="T5" fmla="*/ 88 h 88"/>
                  <a:gd name="T6" fmla="*/ 75 w 75"/>
                  <a:gd name="T7" fmla="*/ 30 h 88"/>
                  <a:gd name="T8" fmla="*/ 52 w 75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5" h="88">
                    <a:moveTo>
                      <a:pt x="52" y="0"/>
                    </a:moveTo>
                    <a:lnTo>
                      <a:pt x="0" y="0"/>
                    </a:lnTo>
                    <a:lnTo>
                      <a:pt x="0" y="88"/>
                    </a:lnTo>
                    <a:lnTo>
                      <a:pt x="75" y="30"/>
                    </a:lnTo>
                    <a:lnTo>
                      <a:pt x="5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  <p:sp>
            <p:nvSpPr>
              <p:cNvPr id="67" name="Freeform 142"/>
              <p:cNvSpPr>
                <a:spLocks noEditPoints="1"/>
              </p:cNvSpPr>
              <p:nvPr/>
            </p:nvSpPr>
            <p:spPr bwMode="auto">
              <a:xfrm>
                <a:off x="3543365" y="7438074"/>
                <a:ext cx="1238250" cy="590552"/>
              </a:xfrm>
              <a:custGeom>
                <a:avLst/>
                <a:gdLst>
                  <a:gd name="T0" fmla="*/ 1029 w 1342"/>
                  <a:gd name="T1" fmla="*/ 198 h 640"/>
                  <a:gd name="T2" fmla="*/ 781 w 1342"/>
                  <a:gd name="T3" fmla="*/ 388 h 640"/>
                  <a:gd name="T4" fmla="*/ 775 w 1342"/>
                  <a:gd name="T5" fmla="*/ 384 h 640"/>
                  <a:gd name="T6" fmla="*/ 764 w 1342"/>
                  <a:gd name="T7" fmla="*/ 380 h 640"/>
                  <a:gd name="T8" fmla="*/ 750 w 1342"/>
                  <a:gd name="T9" fmla="*/ 378 h 640"/>
                  <a:gd name="T10" fmla="*/ 734 w 1342"/>
                  <a:gd name="T11" fmla="*/ 377 h 640"/>
                  <a:gd name="T12" fmla="*/ 724 w 1342"/>
                  <a:gd name="T13" fmla="*/ 379 h 640"/>
                  <a:gd name="T14" fmla="*/ 710 w 1342"/>
                  <a:gd name="T15" fmla="*/ 383 h 640"/>
                  <a:gd name="T16" fmla="*/ 702 w 1342"/>
                  <a:gd name="T17" fmla="*/ 387 h 640"/>
                  <a:gd name="T18" fmla="*/ 595 w 1342"/>
                  <a:gd name="T19" fmla="*/ 304 h 640"/>
                  <a:gd name="T20" fmla="*/ 580 w 1342"/>
                  <a:gd name="T21" fmla="*/ 259 h 640"/>
                  <a:gd name="T22" fmla="*/ 575 w 1342"/>
                  <a:gd name="T23" fmla="*/ 252 h 640"/>
                  <a:gd name="T24" fmla="*/ 564 w 1342"/>
                  <a:gd name="T25" fmla="*/ 242 h 640"/>
                  <a:gd name="T26" fmla="*/ 558 w 1342"/>
                  <a:gd name="T27" fmla="*/ 238 h 640"/>
                  <a:gd name="T28" fmla="*/ 549 w 1342"/>
                  <a:gd name="T29" fmla="*/ 232 h 640"/>
                  <a:gd name="T30" fmla="*/ 537 w 1342"/>
                  <a:gd name="T31" fmla="*/ 227 h 640"/>
                  <a:gd name="T32" fmla="*/ 524 w 1342"/>
                  <a:gd name="T33" fmla="*/ 225 h 640"/>
                  <a:gd name="T34" fmla="*/ 505 w 1342"/>
                  <a:gd name="T35" fmla="*/ 224 h 640"/>
                  <a:gd name="T36" fmla="*/ 494 w 1342"/>
                  <a:gd name="T37" fmla="*/ 226 h 640"/>
                  <a:gd name="T38" fmla="*/ 483 w 1342"/>
                  <a:gd name="T39" fmla="*/ 230 h 640"/>
                  <a:gd name="T40" fmla="*/ 471 w 1342"/>
                  <a:gd name="T41" fmla="*/ 235 h 640"/>
                  <a:gd name="T42" fmla="*/ 462 w 1342"/>
                  <a:gd name="T43" fmla="*/ 241 h 640"/>
                  <a:gd name="T44" fmla="*/ 456 w 1342"/>
                  <a:gd name="T45" fmla="*/ 246 h 640"/>
                  <a:gd name="T46" fmla="*/ 441 w 1342"/>
                  <a:gd name="T47" fmla="*/ 265 h 640"/>
                  <a:gd name="T48" fmla="*/ 438 w 1342"/>
                  <a:gd name="T49" fmla="*/ 272 h 640"/>
                  <a:gd name="T50" fmla="*/ 435 w 1342"/>
                  <a:gd name="T51" fmla="*/ 278 h 640"/>
                  <a:gd name="T52" fmla="*/ 382 w 1342"/>
                  <a:gd name="T53" fmla="*/ 320 h 640"/>
                  <a:gd name="T54" fmla="*/ 103 w 1342"/>
                  <a:gd name="T55" fmla="*/ 514 h 640"/>
                  <a:gd name="T56" fmla="*/ 37 w 1342"/>
                  <a:gd name="T57" fmla="*/ 640 h 640"/>
                  <a:gd name="T58" fmla="*/ 263 w 1342"/>
                  <a:gd name="T59" fmla="*/ 483 h 640"/>
                  <a:gd name="T60" fmla="*/ 446 w 1342"/>
                  <a:gd name="T61" fmla="*/ 355 h 640"/>
                  <a:gd name="T62" fmla="*/ 462 w 1342"/>
                  <a:gd name="T63" fmla="*/ 372 h 640"/>
                  <a:gd name="T64" fmla="*/ 472 w 1342"/>
                  <a:gd name="T65" fmla="*/ 378 h 640"/>
                  <a:gd name="T66" fmla="*/ 482 w 1342"/>
                  <a:gd name="T67" fmla="*/ 383 h 640"/>
                  <a:gd name="T68" fmla="*/ 495 w 1342"/>
                  <a:gd name="T69" fmla="*/ 387 h 640"/>
                  <a:gd name="T70" fmla="*/ 505 w 1342"/>
                  <a:gd name="T71" fmla="*/ 389 h 640"/>
                  <a:gd name="T72" fmla="*/ 525 w 1342"/>
                  <a:gd name="T73" fmla="*/ 388 h 640"/>
                  <a:gd name="T74" fmla="*/ 537 w 1342"/>
                  <a:gd name="T75" fmla="*/ 386 h 640"/>
                  <a:gd name="T76" fmla="*/ 550 w 1342"/>
                  <a:gd name="T77" fmla="*/ 380 h 640"/>
                  <a:gd name="T78" fmla="*/ 557 w 1342"/>
                  <a:gd name="T79" fmla="*/ 376 h 640"/>
                  <a:gd name="T80" fmla="*/ 632 w 1342"/>
                  <a:gd name="T81" fmla="*/ 416 h 640"/>
                  <a:gd name="T82" fmla="*/ 659 w 1342"/>
                  <a:gd name="T83" fmla="*/ 450 h 640"/>
                  <a:gd name="T84" fmla="*/ 683 w 1342"/>
                  <a:gd name="T85" fmla="*/ 518 h 640"/>
                  <a:gd name="T86" fmla="*/ 821 w 1342"/>
                  <a:gd name="T87" fmla="*/ 483 h 640"/>
                  <a:gd name="T88" fmla="*/ 823 w 1342"/>
                  <a:gd name="T89" fmla="*/ 450 h 640"/>
                  <a:gd name="T90" fmla="*/ 933 w 1342"/>
                  <a:gd name="T91" fmla="*/ 354 h 640"/>
                  <a:gd name="T92" fmla="*/ 1080 w 1342"/>
                  <a:gd name="T93" fmla="*/ 241 h 640"/>
                  <a:gd name="T94" fmla="*/ 1256 w 1342"/>
                  <a:gd name="T95" fmla="*/ 206 h 640"/>
                  <a:gd name="T96" fmla="*/ 1122 w 1342"/>
                  <a:gd name="T97" fmla="*/ 31 h 640"/>
                  <a:gd name="T98" fmla="*/ 471 w 1342"/>
                  <a:gd name="T99" fmla="*/ 307 h 640"/>
                  <a:gd name="T100" fmla="*/ 536 w 1342"/>
                  <a:gd name="T101" fmla="*/ 272 h 640"/>
                  <a:gd name="T102" fmla="*/ 513 w 1342"/>
                  <a:gd name="T103" fmla="*/ 348 h 640"/>
                  <a:gd name="T104" fmla="*/ 740 w 1342"/>
                  <a:gd name="T105" fmla="*/ 501 h 640"/>
                  <a:gd name="T106" fmla="*/ 700 w 1342"/>
                  <a:gd name="T107" fmla="*/ 460 h 640"/>
                  <a:gd name="T108" fmla="*/ 781 w 1342"/>
                  <a:gd name="T109" fmla="*/ 471 h 6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42" h="640">
                    <a:moveTo>
                      <a:pt x="1122" y="31"/>
                    </a:moveTo>
                    <a:cubicBezTo>
                      <a:pt x="1168" y="91"/>
                      <a:pt x="1168" y="91"/>
                      <a:pt x="1168" y="91"/>
                    </a:cubicBezTo>
                    <a:cubicBezTo>
                      <a:pt x="1029" y="198"/>
                      <a:pt x="1029" y="198"/>
                      <a:pt x="1029" y="198"/>
                    </a:cubicBezTo>
                    <a:cubicBezTo>
                      <a:pt x="983" y="233"/>
                      <a:pt x="983" y="233"/>
                      <a:pt x="983" y="233"/>
                    </a:cubicBezTo>
                    <a:cubicBezTo>
                      <a:pt x="932" y="272"/>
                      <a:pt x="932" y="272"/>
                      <a:pt x="932" y="272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1" y="388"/>
                      <a:pt x="781" y="388"/>
                      <a:pt x="781" y="388"/>
                    </a:cubicBezTo>
                    <a:cubicBezTo>
                      <a:pt x="780" y="387"/>
                      <a:pt x="780" y="386"/>
                      <a:pt x="779" y="386"/>
                    </a:cubicBezTo>
                    <a:cubicBezTo>
                      <a:pt x="777" y="385"/>
                      <a:pt x="776" y="385"/>
                      <a:pt x="775" y="384"/>
                    </a:cubicBezTo>
                    <a:cubicBezTo>
                      <a:pt x="774" y="384"/>
                      <a:pt x="773" y="384"/>
                      <a:pt x="772" y="383"/>
                    </a:cubicBezTo>
                    <a:cubicBezTo>
                      <a:pt x="771" y="382"/>
                      <a:pt x="769" y="382"/>
                      <a:pt x="767" y="381"/>
                    </a:cubicBezTo>
                    <a:cubicBezTo>
                      <a:pt x="766" y="381"/>
                      <a:pt x="765" y="381"/>
                      <a:pt x="764" y="380"/>
                    </a:cubicBezTo>
                    <a:cubicBezTo>
                      <a:pt x="762" y="380"/>
                      <a:pt x="761" y="379"/>
                      <a:pt x="759" y="379"/>
                    </a:cubicBezTo>
                    <a:cubicBezTo>
                      <a:pt x="758" y="379"/>
                      <a:pt x="758" y="379"/>
                      <a:pt x="757" y="379"/>
                    </a:cubicBezTo>
                    <a:cubicBezTo>
                      <a:pt x="755" y="378"/>
                      <a:pt x="753" y="378"/>
                      <a:pt x="750" y="378"/>
                    </a:cubicBezTo>
                    <a:cubicBezTo>
                      <a:pt x="750" y="377"/>
                      <a:pt x="749" y="377"/>
                      <a:pt x="749" y="377"/>
                    </a:cubicBezTo>
                    <a:cubicBezTo>
                      <a:pt x="746" y="377"/>
                      <a:pt x="744" y="377"/>
                      <a:pt x="741" y="377"/>
                    </a:cubicBezTo>
                    <a:cubicBezTo>
                      <a:pt x="739" y="377"/>
                      <a:pt x="736" y="377"/>
                      <a:pt x="734" y="377"/>
                    </a:cubicBezTo>
                    <a:cubicBezTo>
                      <a:pt x="733" y="377"/>
                      <a:pt x="732" y="377"/>
                      <a:pt x="732" y="378"/>
                    </a:cubicBezTo>
                    <a:cubicBezTo>
                      <a:pt x="730" y="378"/>
                      <a:pt x="727" y="378"/>
                      <a:pt x="725" y="379"/>
                    </a:cubicBezTo>
                    <a:cubicBezTo>
                      <a:pt x="724" y="379"/>
                      <a:pt x="724" y="379"/>
                      <a:pt x="724" y="379"/>
                    </a:cubicBezTo>
                    <a:cubicBezTo>
                      <a:pt x="721" y="379"/>
                      <a:pt x="719" y="380"/>
                      <a:pt x="717" y="380"/>
                    </a:cubicBezTo>
                    <a:cubicBezTo>
                      <a:pt x="717" y="381"/>
                      <a:pt x="717" y="381"/>
                      <a:pt x="716" y="381"/>
                    </a:cubicBezTo>
                    <a:cubicBezTo>
                      <a:pt x="714" y="382"/>
                      <a:pt x="712" y="382"/>
                      <a:pt x="710" y="383"/>
                    </a:cubicBezTo>
                    <a:cubicBezTo>
                      <a:pt x="709" y="383"/>
                      <a:pt x="709" y="384"/>
                      <a:pt x="708" y="384"/>
                    </a:cubicBezTo>
                    <a:cubicBezTo>
                      <a:pt x="706" y="385"/>
                      <a:pt x="704" y="386"/>
                      <a:pt x="702" y="387"/>
                    </a:cubicBezTo>
                    <a:cubicBezTo>
                      <a:pt x="702" y="387"/>
                      <a:pt x="702" y="387"/>
                      <a:pt x="702" y="387"/>
                    </a:cubicBezTo>
                    <a:cubicBezTo>
                      <a:pt x="683" y="372"/>
                      <a:pt x="683" y="372"/>
                      <a:pt x="683" y="372"/>
                    </a:cubicBezTo>
                    <a:cubicBezTo>
                      <a:pt x="632" y="333"/>
                      <a:pt x="632" y="333"/>
                      <a:pt x="632" y="333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304"/>
                      <a:pt x="595" y="304"/>
                      <a:pt x="595" y="304"/>
                    </a:cubicBezTo>
                    <a:cubicBezTo>
                      <a:pt x="595" y="292"/>
                      <a:pt x="592" y="282"/>
                      <a:pt x="588" y="272"/>
                    </a:cubicBezTo>
                    <a:cubicBezTo>
                      <a:pt x="586" y="268"/>
                      <a:pt x="583" y="263"/>
                      <a:pt x="580" y="259"/>
                    </a:cubicBezTo>
                    <a:cubicBezTo>
                      <a:pt x="580" y="259"/>
                      <a:pt x="580" y="259"/>
                      <a:pt x="580" y="259"/>
                    </a:cubicBezTo>
                    <a:cubicBezTo>
                      <a:pt x="579" y="257"/>
                      <a:pt x="577" y="255"/>
                      <a:pt x="575" y="253"/>
                    </a:cubicBezTo>
                    <a:cubicBezTo>
                      <a:pt x="575" y="253"/>
                      <a:pt x="575" y="253"/>
                      <a:pt x="575" y="252"/>
                    </a:cubicBezTo>
                    <a:cubicBezTo>
                      <a:pt x="573" y="251"/>
                      <a:pt x="572" y="249"/>
                      <a:pt x="570" y="247"/>
                    </a:cubicBezTo>
                    <a:cubicBezTo>
                      <a:pt x="570" y="247"/>
                      <a:pt x="570" y="247"/>
                      <a:pt x="569" y="246"/>
                    </a:cubicBezTo>
                    <a:cubicBezTo>
                      <a:pt x="568" y="245"/>
                      <a:pt x="566" y="243"/>
                      <a:pt x="564" y="242"/>
                    </a:cubicBezTo>
                    <a:cubicBezTo>
                      <a:pt x="564" y="242"/>
                      <a:pt x="564" y="242"/>
                      <a:pt x="564" y="241"/>
                    </a:cubicBezTo>
                    <a:cubicBezTo>
                      <a:pt x="563" y="241"/>
                      <a:pt x="563" y="241"/>
                      <a:pt x="563" y="241"/>
                    </a:cubicBezTo>
                    <a:cubicBezTo>
                      <a:pt x="561" y="240"/>
                      <a:pt x="560" y="239"/>
                      <a:pt x="558" y="238"/>
                    </a:cubicBezTo>
                    <a:cubicBezTo>
                      <a:pt x="558" y="237"/>
                      <a:pt x="557" y="237"/>
                      <a:pt x="556" y="236"/>
                    </a:cubicBezTo>
                    <a:cubicBezTo>
                      <a:pt x="555" y="235"/>
                      <a:pt x="553" y="234"/>
                      <a:pt x="552" y="234"/>
                    </a:cubicBezTo>
                    <a:cubicBezTo>
                      <a:pt x="551" y="233"/>
                      <a:pt x="550" y="233"/>
                      <a:pt x="549" y="232"/>
                    </a:cubicBezTo>
                    <a:cubicBezTo>
                      <a:pt x="547" y="232"/>
                      <a:pt x="546" y="231"/>
                      <a:pt x="544" y="230"/>
                    </a:cubicBezTo>
                    <a:cubicBezTo>
                      <a:pt x="543" y="230"/>
                      <a:pt x="542" y="229"/>
                      <a:pt x="541" y="229"/>
                    </a:cubicBezTo>
                    <a:cubicBezTo>
                      <a:pt x="540" y="228"/>
                      <a:pt x="538" y="228"/>
                      <a:pt x="537" y="227"/>
                    </a:cubicBezTo>
                    <a:cubicBezTo>
                      <a:pt x="536" y="227"/>
                      <a:pt x="534" y="227"/>
                      <a:pt x="533" y="226"/>
                    </a:cubicBezTo>
                    <a:cubicBezTo>
                      <a:pt x="532" y="226"/>
                      <a:pt x="530" y="226"/>
                      <a:pt x="529" y="225"/>
                    </a:cubicBezTo>
                    <a:cubicBezTo>
                      <a:pt x="527" y="225"/>
                      <a:pt x="526" y="225"/>
                      <a:pt x="524" y="225"/>
                    </a:cubicBezTo>
                    <a:cubicBezTo>
                      <a:pt x="523" y="225"/>
                      <a:pt x="522" y="224"/>
                      <a:pt x="521" y="224"/>
                    </a:cubicBezTo>
                    <a:cubicBezTo>
                      <a:pt x="518" y="224"/>
                      <a:pt x="516" y="224"/>
                      <a:pt x="513" y="224"/>
                    </a:cubicBezTo>
                    <a:cubicBezTo>
                      <a:pt x="510" y="224"/>
                      <a:pt x="508" y="224"/>
                      <a:pt x="505" y="224"/>
                    </a:cubicBezTo>
                    <a:cubicBezTo>
                      <a:pt x="504" y="224"/>
                      <a:pt x="503" y="224"/>
                      <a:pt x="502" y="224"/>
                    </a:cubicBezTo>
                    <a:cubicBezTo>
                      <a:pt x="501" y="225"/>
                      <a:pt x="499" y="225"/>
                      <a:pt x="497" y="225"/>
                    </a:cubicBezTo>
                    <a:cubicBezTo>
                      <a:pt x="496" y="225"/>
                      <a:pt x="495" y="226"/>
                      <a:pt x="494" y="226"/>
                    </a:cubicBezTo>
                    <a:cubicBezTo>
                      <a:pt x="493" y="226"/>
                      <a:pt x="491" y="227"/>
                      <a:pt x="490" y="227"/>
                    </a:cubicBezTo>
                    <a:cubicBezTo>
                      <a:pt x="489" y="227"/>
                      <a:pt x="488" y="228"/>
                      <a:pt x="487" y="228"/>
                    </a:cubicBezTo>
                    <a:cubicBezTo>
                      <a:pt x="486" y="228"/>
                      <a:pt x="484" y="229"/>
                      <a:pt x="483" y="230"/>
                    </a:cubicBezTo>
                    <a:cubicBezTo>
                      <a:pt x="482" y="230"/>
                      <a:pt x="481" y="230"/>
                      <a:pt x="480" y="231"/>
                    </a:cubicBezTo>
                    <a:cubicBezTo>
                      <a:pt x="478" y="231"/>
                      <a:pt x="476" y="232"/>
                      <a:pt x="474" y="234"/>
                    </a:cubicBezTo>
                    <a:cubicBezTo>
                      <a:pt x="473" y="234"/>
                      <a:pt x="472" y="235"/>
                      <a:pt x="471" y="235"/>
                    </a:cubicBezTo>
                    <a:cubicBezTo>
                      <a:pt x="470" y="236"/>
                      <a:pt x="469" y="237"/>
                      <a:pt x="467" y="237"/>
                    </a:cubicBezTo>
                    <a:cubicBezTo>
                      <a:pt x="466" y="238"/>
                      <a:pt x="465" y="239"/>
                      <a:pt x="464" y="240"/>
                    </a:cubicBezTo>
                    <a:cubicBezTo>
                      <a:pt x="463" y="240"/>
                      <a:pt x="463" y="241"/>
                      <a:pt x="462" y="241"/>
                    </a:cubicBezTo>
                    <a:cubicBezTo>
                      <a:pt x="462" y="242"/>
                      <a:pt x="462" y="242"/>
                      <a:pt x="462" y="242"/>
                    </a:cubicBezTo>
                    <a:cubicBezTo>
                      <a:pt x="461" y="242"/>
                      <a:pt x="460" y="243"/>
                      <a:pt x="458" y="244"/>
                    </a:cubicBezTo>
                    <a:cubicBezTo>
                      <a:pt x="458" y="245"/>
                      <a:pt x="457" y="245"/>
                      <a:pt x="456" y="246"/>
                    </a:cubicBezTo>
                    <a:cubicBezTo>
                      <a:pt x="455" y="247"/>
                      <a:pt x="454" y="248"/>
                      <a:pt x="453" y="249"/>
                    </a:cubicBezTo>
                    <a:cubicBezTo>
                      <a:pt x="453" y="250"/>
                      <a:pt x="452" y="250"/>
                      <a:pt x="452" y="251"/>
                    </a:cubicBezTo>
                    <a:cubicBezTo>
                      <a:pt x="448" y="255"/>
                      <a:pt x="444" y="260"/>
                      <a:pt x="441" y="265"/>
                    </a:cubicBezTo>
                    <a:cubicBezTo>
                      <a:pt x="441" y="265"/>
                      <a:pt x="441" y="265"/>
                      <a:pt x="441" y="266"/>
                    </a:cubicBezTo>
                    <a:cubicBezTo>
                      <a:pt x="440" y="267"/>
                      <a:pt x="439" y="269"/>
                      <a:pt x="438" y="270"/>
                    </a:cubicBezTo>
                    <a:cubicBezTo>
                      <a:pt x="438" y="271"/>
                      <a:pt x="438" y="271"/>
                      <a:pt x="438" y="272"/>
                    </a:cubicBezTo>
                    <a:cubicBezTo>
                      <a:pt x="438" y="272"/>
                      <a:pt x="437" y="272"/>
                      <a:pt x="437" y="272"/>
                    </a:cubicBezTo>
                    <a:cubicBezTo>
                      <a:pt x="437" y="274"/>
                      <a:pt x="436" y="275"/>
                      <a:pt x="436" y="277"/>
                    </a:cubicBezTo>
                    <a:cubicBezTo>
                      <a:pt x="435" y="277"/>
                      <a:pt x="435" y="278"/>
                      <a:pt x="435" y="278"/>
                    </a:cubicBezTo>
                    <a:cubicBezTo>
                      <a:pt x="434" y="280"/>
                      <a:pt x="434" y="282"/>
                      <a:pt x="433" y="284"/>
                    </a:cubicBezTo>
                    <a:cubicBezTo>
                      <a:pt x="433" y="284"/>
                      <a:pt x="433" y="284"/>
                      <a:pt x="433" y="284"/>
                    </a:cubicBezTo>
                    <a:cubicBezTo>
                      <a:pt x="382" y="320"/>
                      <a:pt x="382" y="320"/>
                      <a:pt x="382" y="320"/>
                    </a:cubicBezTo>
                    <a:cubicBezTo>
                      <a:pt x="332" y="355"/>
                      <a:pt x="332" y="355"/>
                      <a:pt x="332" y="355"/>
                    </a:cubicBezTo>
                    <a:cubicBezTo>
                      <a:pt x="147" y="483"/>
                      <a:pt x="147" y="483"/>
                      <a:pt x="147" y="483"/>
                    </a:cubicBezTo>
                    <a:cubicBezTo>
                      <a:pt x="103" y="514"/>
                      <a:pt x="103" y="514"/>
                      <a:pt x="103" y="514"/>
                    </a:cubicBezTo>
                    <a:cubicBezTo>
                      <a:pt x="81" y="529"/>
                      <a:pt x="81" y="529"/>
                      <a:pt x="81" y="529"/>
                    </a:cubicBezTo>
                    <a:cubicBezTo>
                      <a:pt x="0" y="586"/>
                      <a:pt x="0" y="586"/>
                      <a:pt x="0" y="586"/>
                    </a:cubicBezTo>
                    <a:cubicBezTo>
                      <a:pt x="37" y="640"/>
                      <a:pt x="37" y="640"/>
                      <a:pt x="37" y="640"/>
                    </a:cubicBezTo>
                    <a:cubicBezTo>
                      <a:pt x="81" y="609"/>
                      <a:pt x="81" y="609"/>
                      <a:pt x="81" y="609"/>
                    </a:cubicBezTo>
                    <a:cubicBezTo>
                      <a:pt x="218" y="514"/>
                      <a:pt x="218" y="514"/>
                      <a:pt x="218" y="514"/>
                    </a:cubicBezTo>
                    <a:cubicBezTo>
                      <a:pt x="263" y="483"/>
                      <a:pt x="263" y="483"/>
                      <a:pt x="263" y="483"/>
                    </a:cubicBezTo>
                    <a:cubicBezTo>
                      <a:pt x="332" y="435"/>
                      <a:pt x="332" y="435"/>
                      <a:pt x="332" y="435"/>
                    </a:cubicBezTo>
                    <a:cubicBezTo>
                      <a:pt x="382" y="400"/>
                      <a:pt x="382" y="400"/>
                      <a:pt x="382" y="400"/>
                    </a:cubicBezTo>
                    <a:cubicBezTo>
                      <a:pt x="446" y="355"/>
                      <a:pt x="446" y="355"/>
                      <a:pt x="446" y="355"/>
                    </a:cubicBezTo>
                    <a:cubicBezTo>
                      <a:pt x="448" y="358"/>
                      <a:pt x="450" y="360"/>
                      <a:pt x="452" y="362"/>
                    </a:cubicBezTo>
                    <a:cubicBezTo>
                      <a:pt x="452" y="362"/>
                      <a:pt x="452" y="363"/>
                      <a:pt x="452" y="363"/>
                    </a:cubicBezTo>
                    <a:cubicBezTo>
                      <a:pt x="455" y="366"/>
                      <a:pt x="458" y="369"/>
                      <a:pt x="462" y="372"/>
                    </a:cubicBezTo>
                    <a:cubicBezTo>
                      <a:pt x="463" y="372"/>
                      <a:pt x="463" y="373"/>
                      <a:pt x="464" y="373"/>
                    </a:cubicBezTo>
                    <a:cubicBezTo>
                      <a:pt x="465" y="374"/>
                      <a:pt x="467" y="376"/>
                      <a:pt x="469" y="377"/>
                    </a:cubicBezTo>
                    <a:cubicBezTo>
                      <a:pt x="470" y="377"/>
                      <a:pt x="471" y="378"/>
                      <a:pt x="472" y="378"/>
                    </a:cubicBezTo>
                    <a:cubicBezTo>
                      <a:pt x="472" y="379"/>
                      <a:pt x="473" y="379"/>
                      <a:pt x="474" y="380"/>
                    </a:cubicBezTo>
                    <a:cubicBezTo>
                      <a:pt x="476" y="381"/>
                      <a:pt x="478" y="382"/>
                      <a:pt x="480" y="382"/>
                    </a:cubicBezTo>
                    <a:cubicBezTo>
                      <a:pt x="480" y="383"/>
                      <a:pt x="481" y="383"/>
                      <a:pt x="482" y="383"/>
                    </a:cubicBezTo>
                    <a:cubicBezTo>
                      <a:pt x="484" y="384"/>
                      <a:pt x="486" y="385"/>
                      <a:pt x="487" y="385"/>
                    </a:cubicBezTo>
                    <a:cubicBezTo>
                      <a:pt x="488" y="386"/>
                      <a:pt x="488" y="386"/>
                      <a:pt x="489" y="386"/>
                    </a:cubicBezTo>
                    <a:cubicBezTo>
                      <a:pt x="491" y="386"/>
                      <a:pt x="493" y="387"/>
                      <a:pt x="495" y="387"/>
                    </a:cubicBezTo>
                    <a:cubicBezTo>
                      <a:pt x="496" y="388"/>
                      <a:pt x="496" y="388"/>
                      <a:pt x="497" y="388"/>
                    </a:cubicBezTo>
                    <a:cubicBezTo>
                      <a:pt x="499" y="388"/>
                      <a:pt x="501" y="389"/>
                      <a:pt x="504" y="389"/>
                    </a:cubicBezTo>
                    <a:cubicBezTo>
                      <a:pt x="504" y="389"/>
                      <a:pt x="505" y="389"/>
                      <a:pt x="505" y="389"/>
                    </a:cubicBezTo>
                    <a:cubicBezTo>
                      <a:pt x="508" y="389"/>
                      <a:pt x="510" y="389"/>
                      <a:pt x="513" y="389"/>
                    </a:cubicBezTo>
                    <a:cubicBezTo>
                      <a:pt x="516" y="389"/>
                      <a:pt x="518" y="389"/>
                      <a:pt x="521" y="389"/>
                    </a:cubicBezTo>
                    <a:cubicBezTo>
                      <a:pt x="522" y="389"/>
                      <a:pt x="524" y="389"/>
                      <a:pt x="525" y="388"/>
                    </a:cubicBezTo>
                    <a:cubicBezTo>
                      <a:pt x="526" y="388"/>
                      <a:pt x="528" y="388"/>
                      <a:pt x="529" y="388"/>
                    </a:cubicBezTo>
                    <a:cubicBezTo>
                      <a:pt x="531" y="387"/>
                      <a:pt x="532" y="387"/>
                      <a:pt x="534" y="386"/>
                    </a:cubicBezTo>
                    <a:cubicBezTo>
                      <a:pt x="535" y="386"/>
                      <a:pt x="536" y="386"/>
                      <a:pt x="537" y="386"/>
                    </a:cubicBezTo>
                    <a:cubicBezTo>
                      <a:pt x="539" y="385"/>
                      <a:pt x="541" y="384"/>
                      <a:pt x="543" y="384"/>
                    </a:cubicBezTo>
                    <a:cubicBezTo>
                      <a:pt x="543" y="384"/>
                      <a:pt x="543" y="383"/>
                      <a:pt x="544" y="383"/>
                    </a:cubicBezTo>
                    <a:cubicBezTo>
                      <a:pt x="546" y="382"/>
                      <a:pt x="548" y="381"/>
                      <a:pt x="550" y="380"/>
                    </a:cubicBezTo>
                    <a:cubicBezTo>
                      <a:pt x="550" y="380"/>
                      <a:pt x="551" y="380"/>
                      <a:pt x="551" y="380"/>
                    </a:cubicBezTo>
                    <a:cubicBezTo>
                      <a:pt x="553" y="379"/>
                      <a:pt x="555" y="378"/>
                      <a:pt x="557" y="376"/>
                    </a:cubicBezTo>
                    <a:cubicBezTo>
                      <a:pt x="557" y="376"/>
                      <a:pt x="557" y="376"/>
                      <a:pt x="557" y="376"/>
                    </a:cubicBezTo>
                    <a:cubicBezTo>
                      <a:pt x="562" y="373"/>
                      <a:pt x="566" y="370"/>
                      <a:pt x="569" y="367"/>
                    </a:cubicBezTo>
                    <a:cubicBezTo>
                      <a:pt x="569" y="367"/>
                      <a:pt x="569" y="367"/>
                      <a:pt x="569" y="367"/>
                    </a:cubicBezTo>
                    <a:cubicBezTo>
                      <a:pt x="632" y="416"/>
                      <a:pt x="632" y="416"/>
                      <a:pt x="632" y="416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0" y="441"/>
                      <a:pt x="660" y="444"/>
                      <a:pt x="659" y="447"/>
                    </a:cubicBezTo>
                    <a:cubicBezTo>
                      <a:pt x="659" y="448"/>
                      <a:pt x="659" y="449"/>
                      <a:pt x="659" y="450"/>
                    </a:cubicBezTo>
                    <a:cubicBezTo>
                      <a:pt x="659" y="451"/>
                      <a:pt x="659" y="452"/>
                      <a:pt x="659" y="453"/>
                    </a:cubicBezTo>
                    <a:cubicBezTo>
                      <a:pt x="658" y="455"/>
                      <a:pt x="658" y="457"/>
                      <a:pt x="658" y="460"/>
                    </a:cubicBezTo>
                    <a:cubicBezTo>
                      <a:pt x="658" y="483"/>
                      <a:pt x="668" y="503"/>
                      <a:pt x="683" y="518"/>
                    </a:cubicBezTo>
                    <a:cubicBezTo>
                      <a:pt x="698" y="533"/>
                      <a:pt x="718" y="543"/>
                      <a:pt x="741" y="543"/>
                    </a:cubicBezTo>
                    <a:cubicBezTo>
                      <a:pt x="766" y="543"/>
                      <a:pt x="788" y="531"/>
                      <a:pt x="804" y="514"/>
                    </a:cubicBezTo>
                    <a:cubicBezTo>
                      <a:pt x="811" y="505"/>
                      <a:pt x="817" y="494"/>
                      <a:pt x="821" y="483"/>
                    </a:cubicBezTo>
                    <a:cubicBezTo>
                      <a:pt x="823" y="476"/>
                      <a:pt x="824" y="468"/>
                      <a:pt x="824" y="460"/>
                    </a:cubicBezTo>
                    <a:cubicBezTo>
                      <a:pt x="824" y="457"/>
                      <a:pt x="824" y="455"/>
                      <a:pt x="824" y="453"/>
                    </a:cubicBezTo>
                    <a:cubicBezTo>
                      <a:pt x="824" y="452"/>
                      <a:pt x="823" y="451"/>
                      <a:pt x="823" y="450"/>
                    </a:cubicBezTo>
                    <a:cubicBezTo>
                      <a:pt x="823" y="449"/>
                      <a:pt x="823" y="448"/>
                      <a:pt x="823" y="447"/>
                    </a:cubicBezTo>
                    <a:cubicBezTo>
                      <a:pt x="823" y="445"/>
                      <a:pt x="822" y="442"/>
                      <a:pt x="821" y="440"/>
                    </a:cubicBezTo>
                    <a:cubicBezTo>
                      <a:pt x="933" y="354"/>
                      <a:pt x="933" y="354"/>
                      <a:pt x="933" y="354"/>
                    </a:cubicBezTo>
                    <a:cubicBezTo>
                      <a:pt x="983" y="316"/>
                      <a:pt x="983" y="316"/>
                      <a:pt x="983" y="316"/>
                    </a:cubicBezTo>
                    <a:cubicBezTo>
                      <a:pt x="1040" y="272"/>
                      <a:pt x="1040" y="272"/>
                      <a:pt x="1040" y="272"/>
                    </a:cubicBezTo>
                    <a:cubicBezTo>
                      <a:pt x="1080" y="241"/>
                      <a:pt x="1080" y="241"/>
                      <a:pt x="1080" y="241"/>
                    </a:cubicBezTo>
                    <a:cubicBezTo>
                      <a:pt x="1208" y="143"/>
                      <a:pt x="1208" y="143"/>
                      <a:pt x="1208" y="143"/>
                    </a:cubicBezTo>
                    <a:cubicBezTo>
                      <a:pt x="1234" y="177"/>
                      <a:pt x="1234" y="177"/>
                      <a:pt x="1234" y="177"/>
                    </a:cubicBezTo>
                    <a:cubicBezTo>
                      <a:pt x="1256" y="206"/>
                      <a:pt x="1256" y="206"/>
                      <a:pt x="1256" y="206"/>
                    </a:cubicBezTo>
                    <a:cubicBezTo>
                      <a:pt x="1342" y="0"/>
                      <a:pt x="1342" y="0"/>
                      <a:pt x="1342" y="0"/>
                    </a:cubicBezTo>
                    <a:cubicBezTo>
                      <a:pt x="1121" y="29"/>
                      <a:pt x="1121" y="29"/>
                      <a:pt x="1121" y="29"/>
                    </a:cubicBezTo>
                    <a:lnTo>
                      <a:pt x="1122" y="31"/>
                    </a:lnTo>
                    <a:close/>
                    <a:moveTo>
                      <a:pt x="513" y="348"/>
                    </a:moveTo>
                    <a:cubicBezTo>
                      <a:pt x="499" y="348"/>
                      <a:pt x="487" y="341"/>
                      <a:pt x="480" y="331"/>
                    </a:cubicBezTo>
                    <a:cubicBezTo>
                      <a:pt x="475" y="325"/>
                      <a:pt x="471" y="316"/>
                      <a:pt x="471" y="307"/>
                    </a:cubicBezTo>
                    <a:cubicBezTo>
                      <a:pt x="471" y="292"/>
                      <a:pt x="479" y="280"/>
                      <a:pt x="490" y="272"/>
                    </a:cubicBezTo>
                    <a:cubicBezTo>
                      <a:pt x="496" y="268"/>
                      <a:pt x="504" y="265"/>
                      <a:pt x="513" y="265"/>
                    </a:cubicBezTo>
                    <a:cubicBezTo>
                      <a:pt x="521" y="265"/>
                      <a:pt x="529" y="268"/>
                      <a:pt x="536" y="272"/>
                    </a:cubicBezTo>
                    <a:cubicBezTo>
                      <a:pt x="547" y="280"/>
                      <a:pt x="554" y="292"/>
                      <a:pt x="554" y="307"/>
                    </a:cubicBezTo>
                    <a:cubicBezTo>
                      <a:pt x="554" y="321"/>
                      <a:pt x="547" y="333"/>
                      <a:pt x="536" y="340"/>
                    </a:cubicBezTo>
                    <a:cubicBezTo>
                      <a:pt x="529" y="345"/>
                      <a:pt x="521" y="348"/>
                      <a:pt x="513" y="348"/>
                    </a:cubicBezTo>
                    <a:close/>
                    <a:moveTo>
                      <a:pt x="741" y="501"/>
                    </a:moveTo>
                    <a:cubicBezTo>
                      <a:pt x="741" y="501"/>
                      <a:pt x="741" y="501"/>
                      <a:pt x="741" y="501"/>
                    </a:cubicBezTo>
                    <a:cubicBezTo>
                      <a:pt x="741" y="501"/>
                      <a:pt x="741" y="501"/>
                      <a:pt x="740" y="501"/>
                    </a:cubicBezTo>
                    <a:cubicBezTo>
                      <a:pt x="726" y="501"/>
                      <a:pt x="714" y="494"/>
                      <a:pt x="707" y="483"/>
                    </a:cubicBezTo>
                    <a:cubicBezTo>
                      <a:pt x="704" y="479"/>
                      <a:pt x="702" y="475"/>
                      <a:pt x="701" y="470"/>
                    </a:cubicBezTo>
                    <a:cubicBezTo>
                      <a:pt x="700" y="467"/>
                      <a:pt x="700" y="463"/>
                      <a:pt x="700" y="460"/>
                    </a:cubicBezTo>
                    <a:cubicBezTo>
                      <a:pt x="700" y="437"/>
                      <a:pt x="718" y="419"/>
                      <a:pt x="741" y="419"/>
                    </a:cubicBezTo>
                    <a:cubicBezTo>
                      <a:pt x="764" y="419"/>
                      <a:pt x="782" y="437"/>
                      <a:pt x="782" y="460"/>
                    </a:cubicBezTo>
                    <a:cubicBezTo>
                      <a:pt x="782" y="464"/>
                      <a:pt x="782" y="467"/>
                      <a:pt x="781" y="471"/>
                    </a:cubicBezTo>
                    <a:cubicBezTo>
                      <a:pt x="779" y="475"/>
                      <a:pt x="778" y="479"/>
                      <a:pt x="775" y="483"/>
                    </a:cubicBezTo>
                    <a:cubicBezTo>
                      <a:pt x="768" y="494"/>
                      <a:pt x="755" y="501"/>
                      <a:pt x="741" y="50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27" tIns="45713" rIns="91427" bIns="45713" numCol="1" anchor="t" anchorCtr="0" compatLnSpc="1">
                <a:prstTxWarp prst="textNoShape">
                  <a:avLst/>
                </a:prstTxWarp>
              </a:bodyPr>
              <a:lstStyle/>
              <a:p>
                <a:pPr defTabSz="914367"/>
                <a:endParaRPr lang="en-US" sz="1400">
                  <a:solidFill>
                    <a:srgbClr val="000000"/>
                  </a:solidFill>
                  <a:latin typeface="Segoe UI"/>
                </a:endParaRPr>
              </a:p>
            </p:txBody>
          </p:sp>
        </p:grpSp>
      </p:grp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683" y="470487"/>
            <a:ext cx="5562932" cy="6084858"/>
          </a:xfrm>
          <a:prstGeom prst="rect">
            <a:avLst/>
          </a:prstGeom>
        </p:spPr>
      </p:pic>
      <p:sp>
        <p:nvSpPr>
          <p:cNvPr id="71" name="Title 2"/>
          <p:cNvSpPr txBox="1">
            <a:spLocks/>
          </p:cNvSpPr>
          <p:nvPr/>
        </p:nvSpPr>
        <p:spPr>
          <a:xfrm>
            <a:off x="269241" y="1641443"/>
            <a:ext cx="5047057" cy="1244412"/>
          </a:xfrm>
          <a:prstGeom prst="rect">
            <a:avLst/>
          </a:prstGeom>
        </p:spPr>
        <p:txBody>
          <a:bodyPr vert="horz" wrap="square" lIns="143428" tIns="89642" rIns="143428" bIns="89642" rtlCol="0" anchor="t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defTabSz="914367"/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</a:t>
            </a:r>
            <a:b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3921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deployment modes</a:t>
            </a:r>
            <a:br>
              <a:rPr lang="en-US" sz="4313" spc="-100">
                <a:gradFill>
                  <a:gsLst>
                    <a:gs pos="66272">
                      <a:srgbClr val="FFB900"/>
                    </a:gs>
                    <a:gs pos="45562">
                      <a:srgbClr val="FFB900"/>
                    </a:gs>
                  </a:gsLst>
                  <a:lin ang="5400000" scaled="0"/>
                </a:gradFill>
                <a:latin typeface="Segoe UI Light"/>
              </a:rPr>
            </a:br>
            <a:endParaRPr lang="en-US" sz="4313" spc="-100">
              <a:gradFill>
                <a:gsLst>
                  <a:gs pos="66272">
                    <a:srgbClr val="FFB900"/>
                  </a:gs>
                  <a:gs pos="45562">
                    <a:srgbClr val="FFB900"/>
                  </a:gs>
                </a:gsLst>
                <a:lin ang="5400000" scaled="0"/>
              </a:gradFill>
              <a:latin typeface="Segoe UI Light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56791" y="3068591"/>
            <a:ext cx="5059507" cy="1158629"/>
          </a:xfrm>
          <a:prstGeom prst="rect">
            <a:avLst/>
          </a:prstGeom>
        </p:spPr>
        <p:txBody>
          <a:bodyPr wrap="square" lIns="179285" tIns="143428" rIns="179285" bIns="143428">
            <a:spAutoFit/>
          </a:bodyPr>
          <a:lstStyle/>
          <a:p>
            <a:pPr defTabSz="914367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Power BI delivery: </a:t>
            </a:r>
            <a:b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</a:br>
            <a:r>
              <a:rPr lang="en-US" sz="3137" b="1">
                <a:gradFill>
                  <a:gsLst>
                    <a:gs pos="66272">
                      <a:srgbClr val="FFFFFF"/>
                    </a:gs>
                    <a:gs pos="45562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three approaches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AF7783-2D52-4E4A-AE95-FE1D1B38F635}"/>
              </a:ext>
            </a:extLst>
          </p:cNvPr>
          <p:cNvCxnSpPr/>
          <p:nvPr/>
        </p:nvCxnSpPr>
        <p:spPr>
          <a:xfrm>
            <a:off x="7939668" y="814039"/>
            <a:ext cx="0" cy="472811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E0A03D0-4A09-4574-B714-070FFFD9F254}"/>
              </a:ext>
            </a:extLst>
          </p:cNvPr>
          <p:cNvSpPr/>
          <p:nvPr/>
        </p:nvSpPr>
        <p:spPr bwMode="auto">
          <a:xfrm>
            <a:off x="7746124" y="336331"/>
            <a:ext cx="2081048" cy="5602014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0FB034-351F-44E9-A822-73809EC6A02C}"/>
              </a:ext>
            </a:extLst>
          </p:cNvPr>
          <p:cNvSpPr/>
          <p:nvPr/>
        </p:nvSpPr>
        <p:spPr bwMode="auto">
          <a:xfrm>
            <a:off x="6049214" y="5821770"/>
            <a:ext cx="5486393" cy="867731"/>
          </a:xfrm>
          <a:prstGeom prst="rect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3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5"/>
          <p:cNvSpPr/>
          <p:nvPr/>
        </p:nvSpPr>
        <p:spPr bwMode="auto">
          <a:xfrm>
            <a:off x="866" y="1460"/>
            <a:ext cx="3854072" cy="685605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0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5371044" y="1707572"/>
            <a:ext cx="6929961" cy="433965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30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+mn-lt"/>
                <a:cs typeface="Segoe UI Light" panose="020B0502040204020203" pitchFamily="34" charset="0"/>
              </a:rPr>
              <a:t>Matthew Roche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00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lvl="0">
              <a:lnSpc>
                <a:spcPct val="95000"/>
              </a:lnSpc>
              <a:defRPr/>
            </a:pPr>
            <a:endParaRPr lang="en-US" sz="3000" noProof="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+mn-lt"/>
              <a:cs typeface="Segoe UI Light" panose="020B0502040204020203" pitchFamily="34" charset="0"/>
            </a:endParaRPr>
          </a:p>
          <a:p>
            <a:pPr lvl="0">
              <a:lnSpc>
                <a:spcPct val="95000"/>
              </a:lnSpc>
              <a:defRPr/>
            </a:pPr>
            <a:r>
              <a:rPr lang="en-US" sz="3000" noProof="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+mn-lt"/>
                <a:cs typeface="Segoe UI Light" panose="020B0502040204020203" pitchFamily="34" charset="0"/>
              </a:rPr>
              <a:t>Power BI CAT team</a:t>
            </a:r>
          </a:p>
          <a:p>
            <a:pPr lvl="0">
              <a:lnSpc>
                <a:spcPct val="95000"/>
              </a:lnSpc>
              <a:defRPr/>
            </a:pPr>
            <a:endParaRPr kumimoji="0" lang="en-US" sz="3000" i="0" u="none" strike="noStrike" kern="1200" cap="none" spc="0" normalizeH="0" baseline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lvl="0">
              <a:lnSpc>
                <a:spcPct val="95000"/>
              </a:lnSpc>
              <a:defRPr/>
            </a:pPr>
            <a:endParaRPr lang="en-US" sz="3000" noProof="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+mn-lt"/>
              <a:cs typeface="Segoe UI Light" panose="020B0502040204020203" pitchFamily="34" charset="0"/>
            </a:endParaRPr>
          </a:p>
          <a:p>
            <a:pPr lvl="0">
              <a:lnSpc>
                <a:spcPct val="95000"/>
              </a:lnSpc>
              <a:defRPr/>
            </a:pPr>
            <a:r>
              <a:rPr lang="en-US" sz="3000" noProof="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+mn-lt"/>
                <a:cs typeface="Segoe UI Light" panose="020B0502040204020203" pitchFamily="34" charset="0"/>
              </a:rPr>
              <a:t>Enterprise BI body of knowledge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00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693432" y="1754109"/>
            <a:ext cx="548640" cy="548640"/>
            <a:chOff x="5761038" y="1544180"/>
            <a:chExt cx="404755" cy="409834"/>
          </a:xfrm>
        </p:grpSpPr>
        <p:sp>
          <p:nvSpPr>
            <p:cNvPr id="27" name="Oval 26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09006" y="1702679"/>
              <a:ext cx="100379" cy="10143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693432" y="3360888"/>
            <a:ext cx="548640" cy="548640"/>
            <a:chOff x="5761038" y="2832062"/>
            <a:chExt cx="404755" cy="409834"/>
          </a:xfrm>
        </p:grpSpPr>
        <p:sp>
          <p:nvSpPr>
            <p:cNvPr id="41" name="Oval 40"/>
            <p:cNvSpPr/>
            <p:nvPr/>
          </p:nvSpPr>
          <p:spPr bwMode="auto">
            <a:xfrm>
              <a:off x="5761038" y="2832062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09006" y="2990561"/>
              <a:ext cx="100379" cy="101432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4703215" y="4967667"/>
            <a:ext cx="548640" cy="548640"/>
            <a:chOff x="5761038" y="3884261"/>
            <a:chExt cx="404755" cy="409834"/>
          </a:xfrm>
        </p:grpSpPr>
        <p:sp>
          <p:nvSpPr>
            <p:cNvPr id="44" name="Oval 43"/>
            <p:cNvSpPr/>
            <p:nvPr/>
          </p:nvSpPr>
          <p:spPr bwMode="auto">
            <a:xfrm>
              <a:off x="5761038" y="3884261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09006" y="4042760"/>
              <a:ext cx="100379" cy="101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665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Are you looking to build a Center of Excellence Team?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75F8954-BC54-4172-9225-C0BED0336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/>
          <a:lstStyle/>
          <a:p>
            <a:r>
              <a:rPr lang="en-GB" dirty="0"/>
              <a:t>Actions</a:t>
            </a:r>
            <a:endParaRPr lang="en-US" dirty="0"/>
          </a:p>
          <a:p>
            <a:pPr lvl="2"/>
            <a:r>
              <a:rPr lang="en-US" dirty="0">
                <a:solidFill>
                  <a:srgbClr val="EDC30D"/>
                </a:solidFill>
              </a:rPr>
              <a:t>Use Teams / Yammer / SharePoint / Email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Help support self-service reporting solutions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Answer questions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Run lunch and learns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Governance videos / documentation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Solution examples / videos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FAQs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Useful links to external support or training material</a:t>
            </a:r>
          </a:p>
        </p:txBody>
      </p:sp>
    </p:spTree>
    <p:extLst>
      <p:ext uri="{BB962C8B-B14F-4D97-AF65-F5344CB8AC3E}">
        <p14:creationId xmlns:p14="http://schemas.microsoft.com/office/powerpoint/2010/main" val="726170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Are you looking to build a Center of Excellence Team? Start with the business!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75F8954-BC54-4172-9225-C0BED0336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/>
          <a:lstStyle/>
          <a:p>
            <a:r>
              <a:rPr lang="en-GB" dirty="0"/>
              <a:t>Actions</a:t>
            </a:r>
            <a:endParaRPr lang="en-US" dirty="0"/>
          </a:p>
          <a:p>
            <a:pPr lvl="2"/>
            <a:r>
              <a:rPr lang="en-US" dirty="0">
                <a:solidFill>
                  <a:srgbClr val="EDC30D"/>
                </a:solidFill>
              </a:rPr>
              <a:t>Use Teams / Yammer / SharePoint – provide both a community and a knowledge base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Help support self-service reporting solutions – empower users to build what you want them to build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Answer questions – AND recognize and encourage community members who do so as well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Run lunch and learns – make the training available when and where users need it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Governance videos / documentation – show how to use your data, not just the technology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Solution examples / videos – demonstrate the art of the possible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FAQs – include content for tools, technology, data sources, processes, and more</a:t>
            </a:r>
          </a:p>
          <a:p>
            <a:pPr lvl="2"/>
            <a:r>
              <a:rPr lang="en-US" dirty="0">
                <a:solidFill>
                  <a:srgbClr val="EDC30D"/>
                </a:solidFill>
              </a:rPr>
              <a:t>Useful links to external support or training material – incorporate this in </a:t>
            </a:r>
            <a:r>
              <a:rPr lang="en-US" i="1" dirty="0">
                <a:solidFill>
                  <a:srgbClr val="EDC30D"/>
                </a:solidFill>
              </a:rPr>
              <a:t>your </a:t>
            </a:r>
            <a:r>
              <a:rPr lang="en-US" dirty="0">
                <a:solidFill>
                  <a:srgbClr val="EDC30D"/>
                </a:solidFill>
              </a:rPr>
              <a:t>training content</a:t>
            </a:r>
          </a:p>
        </p:txBody>
      </p:sp>
    </p:spTree>
    <p:extLst>
      <p:ext uri="{BB962C8B-B14F-4D97-AF65-F5344CB8AC3E}">
        <p14:creationId xmlns:p14="http://schemas.microsoft.com/office/powerpoint/2010/main" val="1658243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Three emerging patterns from CAT team engagements - #1: Wild West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75F8954-BC54-4172-9225-C0BED0336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EDC30D"/>
                </a:solidFill>
              </a:rPr>
              <a:t>Power BI Pro licenses are made available to most or all business users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Office 365 enterprise licenses 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Other bulk purchases</a:t>
            </a:r>
          </a:p>
          <a:p>
            <a:pPr marL="354013" lvl="1" indent="-354013">
              <a:lnSpc>
                <a:spcPct val="100000"/>
              </a:lnSpc>
            </a:pPr>
            <a:r>
              <a:rPr lang="en-US" sz="3200" dirty="0">
                <a:solidFill>
                  <a:srgbClr val="EDC30D"/>
                </a:solidFill>
              </a:rPr>
              <a:t>IT supports and maintains central data sources, and supports Power BI service and tools</a:t>
            </a:r>
          </a:p>
          <a:p>
            <a:pPr marL="354013" lvl="1" indent="-354013">
              <a:lnSpc>
                <a:spcPct val="100000"/>
              </a:lnSpc>
            </a:pPr>
            <a:r>
              <a:rPr lang="en-US" sz="3200" dirty="0">
                <a:solidFill>
                  <a:srgbClr val="EDC30D"/>
                </a:solidFill>
              </a:rPr>
              <a:t>Additional Premium capacity added to support increased unmanaged application load</a:t>
            </a:r>
          </a:p>
          <a:p>
            <a:pPr marL="354013" lvl="1" indent="-354013">
              <a:lnSpc>
                <a:spcPct val="110000"/>
              </a:lnSpc>
            </a:pPr>
            <a:r>
              <a:rPr lang="en-US" sz="3200" dirty="0">
                <a:solidFill>
                  <a:srgbClr val="EDC30D"/>
                </a:solidFill>
              </a:rPr>
              <a:t>Business users build and deploy solutions to meet their own requirements</a:t>
            </a:r>
          </a:p>
          <a:p>
            <a:pPr marL="354013" lvl="1" indent="-354013">
              <a:lnSpc>
                <a:spcPct val="110000"/>
              </a:lnSpc>
            </a:pPr>
            <a:r>
              <a:rPr lang="en-US" sz="3200" dirty="0">
                <a:solidFill>
                  <a:srgbClr val="EDC30D"/>
                </a:solidFill>
              </a:rPr>
              <a:t>Results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Duplicate, overlapping solutions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Inconsistent numbers and values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Reduced trust and satisfaction</a:t>
            </a:r>
          </a:p>
          <a:p>
            <a:pPr marL="354013" lvl="1" indent="-354013">
              <a:lnSpc>
                <a:spcPct val="110000"/>
              </a:lnSpc>
            </a:pPr>
            <a:endParaRPr lang="en-US" sz="3200" dirty="0">
              <a:solidFill>
                <a:srgbClr val="EDC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57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Three emerging patterns from CAT team engagements - #2: Lockdown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75F8954-BC54-4172-9225-C0BED0336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EDC30D"/>
                </a:solidFill>
              </a:rPr>
              <a:t>A central team in IT does all Power BI development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Business has processes for submitting requirements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IT has processes for prioritizing requests and delivering solutions</a:t>
            </a:r>
          </a:p>
          <a:p>
            <a:pPr marL="354013" lvl="1" indent="-354013">
              <a:lnSpc>
                <a:spcPct val="100000"/>
              </a:lnSpc>
            </a:pPr>
            <a:r>
              <a:rPr lang="en-US" sz="3200" dirty="0">
                <a:solidFill>
                  <a:srgbClr val="EDC30D"/>
                </a:solidFill>
              </a:rPr>
              <a:t>IT supports and maintains Power BI service and solutions</a:t>
            </a:r>
          </a:p>
          <a:p>
            <a:pPr marL="354013" lvl="1" indent="-354013">
              <a:lnSpc>
                <a:spcPct val="110000"/>
              </a:lnSpc>
            </a:pPr>
            <a:r>
              <a:rPr lang="en-US" sz="3200" dirty="0">
                <a:solidFill>
                  <a:srgbClr val="EDC30D"/>
                </a:solidFill>
              </a:rPr>
              <a:t>Results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Gaps in required BI solutions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Shadow data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Multiple BI tools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Reduced trust and satisfaction</a:t>
            </a:r>
          </a:p>
          <a:p>
            <a:pPr marL="354013" lvl="1" indent="-354013">
              <a:lnSpc>
                <a:spcPct val="110000"/>
              </a:lnSpc>
            </a:pPr>
            <a:endParaRPr lang="en-US" sz="3200" dirty="0">
              <a:solidFill>
                <a:srgbClr val="EDC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5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Three emerging patterns from CAT team engagements - #3: Harmonious Balance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75F8954-BC54-4172-9225-C0BED0336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EDC30D"/>
                </a:solidFill>
              </a:rPr>
              <a:t>Licenses and training are made available to appropriate business users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Users receive the resources and knowledge they need to be successful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Users are given clear guardrails to guide their successful adoption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Pro license availability and access to Premium capacity often used as enforcement mechanisms</a:t>
            </a:r>
          </a:p>
          <a:p>
            <a:pPr marL="354013" lvl="1" indent="-354013">
              <a:lnSpc>
                <a:spcPct val="100000"/>
              </a:lnSpc>
            </a:pPr>
            <a:r>
              <a:rPr lang="en-US" sz="3200" dirty="0">
                <a:solidFill>
                  <a:srgbClr val="EDC30D"/>
                </a:solidFill>
              </a:rPr>
              <a:t>IT supports and maintains central data, services and tools, and key BI solutions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IT makes “single sources of truth” available to authorized business users – increasingly involving dataflows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IT provides guidelines for business developing solutions to meet their own requirements </a:t>
            </a:r>
          </a:p>
          <a:p>
            <a:pPr marL="354013" lvl="1" indent="-354013">
              <a:lnSpc>
                <a:spcPct val="110000"/>
              </a:lnSpc>
            </a:pPr>
            <a:r>
              <a:rPr lang="en-US" sz="3200" dirty="0">
                <a:solidFill>
                  <a:srgbClr val="EDC30D"/>
                </a:solidFill>
              </a:rPr>
              <a:t>Business users build and deploy solutions - hand off to IT as appropriate, following processes</a:t>
            </a:r>
          </a:p>
          <a:p>
            <a:pPr marL="354013" lvl="1" indent="-354013">
              <a:lnSpc>
                <a:spcPct val="110000"/>
              </a:lnSpc>
            </a:pPr>
            <a:r>
              <a:rPr lang="en-US" sz="3200" dirty="0">
                <a:solidFill>
                  <a:srgbClr val="EDC30D"/>
                </a:solidFill>
              </a:rPr>
              <a:t>Results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Small IT teams can successfully support very large user bases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Lower costs, more predictability, and an increasing momentum of growth and usage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Increased trust and satisfaction</a:t>
            </a:r>
          </a:p>
          <a:p>
            <a:pPr marL="354013" lvl="1" indent="-354013">
              <a:lnSpc>
                <a:spcPct val="110000"/>
              </a:lnSpc>
            </a:pPr>
            <a:endParaRPr lang="en-US" sz="3200" dirty="0">
              <a:solidFill>
                <a:srgbClr val="EDC3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4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370C4A-E637-4D73-9D6C-41FF27EC1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Three emerging patterns from CAT team engagements - #4: No size fits all</a:t>
            </a:r>
            <a:endParaRPr lang="en-US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F75F8954-BC54-4172-9225-C0BED03364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482" y="3178513"/>
            <a:ext cx="11587037" cy="3480144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EDC30D"/>
                </a:solidFill>
              </a:rPr>
              <a:t>There are many variations on these themes, but key factors include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Clearly defined roles, responsibilities, and processes 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The right training resources for every persona – </a:t>
            </a:r>
            <a:r>
              <a:rPr lang="en-US" sz="2400" b="1" dirty="0">
                <a:solidFill>
                  <a:srgbClr val="EDC30D"/>
                </a:solidFill>
              </a:rPr>
              <a:t>don’t forget content consumers!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Shared resources and an open culture of data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Business is empowered to meet its own needs</a:t>
            </a:r>
          </a:p>
          <a:p>
            <a:pPr lvl="2"/>
            <a:r>
              <a:rPr lang="en-US" sz="2400" dirty="0">
                <a:solidFill>
                  <a:srgbClr val="EDC30D"/>
                </a:solidFill>
              </a:rPr>
              <a:t>IT is empowered to oversee, secure, and control</a:t>
            </a:r>
          </a:p>
          <a:p>
            <a:pPr marL="354013" lvl="1" indent="-354013">
              <a:lnSpc>
                <a:spcPct val="100000"/>
              </a:lnSpc>
            </a:pPr>
            <a:r>
              <a:rPr lang="en-US" sz="3200" dirty="0">
                <a:solidFill>
                  <a:srgbClr val="EDC30D"/>
                </a:solidFill>
              </a:rPr>
              <a:t>A successful center of excellence involves engagement from both business and IT</a:t>
            </a:r>
          </a:p>
          <a:p>
            <a:pPr marL="354013" lvl="1" indent="-354013">
              <a:lnSpc>
                <a:spcPct val="110000"/>
              </a:lnSpc>
            </a:pPr>
            <a:r>
              <a:rPr lang="en-US" sz="3200" dirty="0">
                <a:solidFill>
                  <a:srgbClr val="EDC30D"/>
                </a:solidFill>
              </a:rPr>
              <a:t>Without appropriate executive sponsorship, success is almost impossible</a:t>
            </a:r>
          </a:p>
        </p:txBody>
      </p:sp>
    </p:spTree>
    <p:extLst>
      <p:ext uri="{BB962C8B-B14F-4D97-AF65-F5344CB8AC3E}">
        <p14:creationId xmlns:p14="http://schemas.microsoft.com/office/powerpoint/2010/main" val="172519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07D4-1759-496F-9F37-DD9D1B3D5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most important long-term success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79862-34C8-4749-B13E-B7DDD0EFE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Training – you can’t use the tool you don’t know</a:t>
            </a:r>
          </a:p>
          <a:p>
            <a:r>
              <a:rPr lang="en-US" dirty="0"/>
              <a:t>Business leadership – make </a:t>
            </a:r>
            <a:r>
              <a:rPr lang="en-US" b="1" i="1" dirty="0"/>
              <a:t>business</a:t>
            </a:r>
            <a:r>
              <a:rPr lang="en-US" dirty="0"/>
              <a:t> the face of </a:t>
            </a:r>
            <a:r>
              <a:rPr lang="en-US" b="1" i="1" dirty="0"/>
              <a:t>business </a:t>
            </a:r>
            <a:r>
              <a:rPr lang="en-US" dirty="0"/>
              <a:t>intelligence</a:t>
            </a:r>
          </a:p>
          <a:p>
            <a:r>
              <a:rPr lang="en-US" dirty="0"/>
              <a:t>Culture – promote, recognize, and reward proper behaviors</a:t>
            </a:r>
          </a:p>
          <a:p>
            <a:r>
              <a:rPr lang="en-US" dirty="0"/>
              <a:t>Flexibility and growth – no plan survives contact with the enemy, so plan proactively to be adaptable</a:t>
            </a:r>
          </a:p>
          <a:p>
            <a:r>
              <a:rPr lang="en-US" dirty="0"/>
              <a:t>Executive sponsorship and support – success only lasts as long as executive leaders support your efforts</a:t>
            </a:r>
          </a:p>
        </p:txBody>
      </p:sp>
    </p:spTree>
    <p:extLst>
      <p:ext uri="{BB962C8B-B14F-4D97-AF65-F5344CB8AC3E}">
        <p14:creationId xmlns:p14="http://schemas.microsoft.com/office/powerpoint/2010/main" val="159776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0612-8A00-41C5-A21D-942AF2E5E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3E3DE-ED08-4045-9A33-BECE96AA9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D78EC4-9257-4662-8DDA-A7498C9D6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9750"/>
            <a:ext cx="12192000" cy="577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05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33E9-D85B-4CCC-8A3B-9DA76CD826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9FD6F-C465-401F-880D-E773A28180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Answers</a:t>
            </a:r>
          </a:p>
        </p:txBody>
      </p:sp>
    </p:spTree>
    <p:extLst>
      <p:ext uri="{BB962C8B-B14F-4D97-AF65-F5344CB8AC3E}">
        <p14:creationId xmlns:p14="http://schemas.microsoft.com/office/powerpoint/2010/main" val="427697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5"/>
          <p:cNvSpPr/>
          <p:nvPr/>
        </p:nvSpPr>
        <p:spPr bwMode="auto">
          <a:xfrm>
            <a:off x="866" y="1460"/>
            <a:ext cx="3854072" cy="6856055"/>
          </a:xfrm>
          <a:prstGeom prst="rect">
            <a:avLst/>
          </a:prstGeom>
          <a:solidFill>
            <a:srgbClr val="0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0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5371044" y="1707572"/>
            <a:ext cx="6929961" cy="433965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sz="300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+mn-lt"/>
                <a:cs typeface="Segoe UI Light" panose="020B0502040204020203" pitchFamily="34" charset="0"/>
              </a:rPr>
              <a:t>Self-service BI as a two-edged sword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00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lvl="0">
              <a:lnSpc>
                <a:spcPct val="95000"/>
              </a:lnSpc>
              <a:defRPr/>
            </a:pPr>
            <a:endParaRPr lang="en-US" sz="3000" noProof="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+mn-lt"/>
              <a:cs typeface="Segoe UI Light" panose="020B0502040204020203" pitchFamily="34" charset="0"/>
            </a:endParaRPr>
          </a:p>
          <a:p>
            <a:pPr lvl="0">
              <a:lnSpc>
                <a:spcPct val="95000"/>
              </a:lnSpc>
              <a:defRPr/>
            </a:pPr>
            <a:r>
              <a:rPr lang="en-US" sz="3000" noProof="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+mn-lt"/>
                <a:cs typeface="Segoe UI Light" panose="020B0502040204020203" pitchFamily="34" charset="0"/>
              </a:rPr>
              <a:t>Reviewing key topics</a:t>
            </a:r>
          </a:p>
          <a:p>
            <a:pPr lvl="0">
              <a:lnSpc>
                <a:spcPct val="95000"/>
              </a:lnSpc>
              <a:defRPr/>
            </a:pPr>
            <a:endParaRPr kumimoji="0" lang="en-US" sz="3000" i="0" u="none" strike="noStrike" kern="1200" cap="none" spc="0" normalizeH="0" baseline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lvl="0">
              <a:lnSpc>
                <a:spcPct val="95000"/>
              </a:lnSpc>
              <a:defRPr/>
            </a:pPr>
            <a:endParaRPr lang="en-US" sz="3000" noProof="0" dirty="0"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latin typeface="+mn-lt"/>
              <a:cs typeface="Segoe UI Light" panose="020B0502040204020203" pitchFamily="34" charset="0"/>
            </a:endParaRPr>
          </a:p>
          <a:p>
            <a:pPr lvl="0">
              <a:lnSpc>
                <a:spcPct val="95000"/>
              </a:lnSpc>
              <a:defRPr/>
            </a:pPr>
            <a:r>
              <a:rPr lang="en-US" sz="3000" noProof="0" dirty="0">
                <a:gradFill>
                  <a:gsLst>
                    <a:gs pos="66272">
                      <a:srgbClr val="000000"/>
                    </a:gs>
                    <a:gs pos="45562">
                      <a:srgbClr val="000000"/>
                    </a:gs>
                  </a:gsLst>
                  <a:lin ang="5400000" scaled="0"/>
                </a:gradFill>
                <a:latin typeface="+mn-lt"/>
                <a:cs typeface="Segoe UI Light" panose="020B0502040204020203" pitchFamily="34" charset="0"/>
              </a:rPr>
              <a:t>Three patterns of enterprise adoption</a:t>
            </a:r>
            <a:endParaRPr kumimoji="0" lang="en-US" sz="300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  <a:p>
            <a:pPr marL="0" marR="0" lvl="0" indent="0" algn="l" defTabSz="932742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endParaRPr kumimoji="0" lang="en-US" sz="3000" i="0" u="none" strike="noStrike" kern="1200" cap="none" spc="0" normalizeH="0" baseline="0" noProof="0" dirty="0">
              <a:ln>
                <a:noFill/>
              </a:ln>
              <a:gradFill>
                <a:gsLst>
                  <a:gs pos="66272">
                    <a:srgbClr val="000000"/>
                  </a:gs>
                  <a:gs pos="45562">
                    <a:srgbClr val="000000"/>
                  </a:gs>
                </a:gsLst>
                <a:lin ang="5400000" scaled="0"/>
              </a:gradFill>
              <a:effectLst/>
              <a:uLnTx/>
              <a:uFillTx/>
              <a:latin typeface="+mn-lt"/>
              <a:cs typeface="Segoe UI Light" panose="020B0502040204020203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693432" y="1754109"/>
            <a:ext cx="548640" cy="548640"/>
            <a:chOff x="5761038" y="1544180"/>
            <a:chExt cx="404755" cy="409834"/>
          </a:xfrm>
        </p:grpSpPr>
        <p:sp>
          <p:nvSpPr>
            <p:cNvPr id="27" name="Oval 26"/>
            <p:cNvSpPr/>
            <p:nvPr/>
          </p:nvSpPr>
          <p:spPr bwMode="auto">
            <a:xfrm>
              <a:off x="5761038" y="1544180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09006" y="1702679"/>
              <a:ext cx="100379" cy="101432"/>
            </a:xfrm>
            <a:prstGeom prst="rect">
              <a:avLst/>
            </a:prstGeom>
          </p:spPr>
        </p:pic>
      </p:grpSp>
      <p:grpSp>
        <p:nvGrpSpPr>
          <p:cNvPr id="40" name="Group 39"/>
          <p:cNvGrpSpPr/>
          <p:nvPr/>
        </p:nvGrpSpPr>
        <p:grpSpPr>
          <a:xfrm>
            <a:off x="4693432" y="3360888"/>
            <a:ext cx="548640" cy="548640"/>
            <a:chOff x="5761038" y="2832062"/>
            <a:chExt cx="404755" cy="409834"/>
          </a:xfrm>
        </p:grpSpPr>
        <p:sp>
          <p:nvSpPr>
            <p:cNvPr id="41" name="Oval 40"/>
            <p:cNvSpPr/>
            <p:nvPr/>
          </p:nvSpPr>
          <p:spPr bwMode="auto">
            <a:xfrm>
              <a:off x="5761038" y="2832062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09006" y="2990561"/>
              <a:ext cx="100379" cy="101432"/>
            </a:xfrm>
            <a:prstGeom prst="rect">
              <a:avLst/>
            </a:prstGeom>
          </p:spPr>
        </p:pic>
      </p:grpSp>
      <p:grpSp>
        <p:nvGrpSpPr>
          <p:cNvPr id="43" name="Group 42"/>
          <p:cNvGrpSpPr/>
          <p:nvPr/>
        </p:nvGrpSpPr>
        <p:grpSpPr>
          <a:xfrm>
            <a:off x="4703215" y="4967667"/>
            <a:ext cx="548640" cy="548640"/>
            <a:chOff x="5761038" y="3884261"/>
            <a:chExt cx="404755" cy="409834"/>
          </a:xfrm>
        </p:grpSpPr>
        <p:sp>
          <p:nvSpPr>
            <p:cNvPr id="44" name="Oval 43"/>
            <p:cNvSpPr/>
            <p:nvPr/>
          </p:nvSpPr>
          <p:spPr bwMode="auto">
            <a:xfrm>
              <a:off x="5761038" y="3884261"/>
              <a:ext cx="404755" cy="409834"/>
            </a:xfrm>
            <a:prstGeom prst="ellipse">
              <a:avLst/>
            </a:prstGeom>
            <a:solidFill>
              <a:srgbClr val="F2C811"/>
            </a:solidFill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51028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09006" y="4042760"/>
              <a:ext cx="100379" cy="1014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65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64B7-CE5D-4242-8203-CDFA4C4A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from existing customers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6B178FB-CDC3-4AE4-A990-58D0EE658C42}"/>
              </a:ext>
            </a:extLst>
          </p:cNvPr>
          <p:cNvSpPr/>
          <p:nvPr/>
        </p:nvSpPr>
        <p:spPr bwMode="auto">
          <a:xfrm>
            <a:off x="148771" y="2326020"/>
            <a:ext cx="3675342" cy="4166389"/>
          </a:xfrm>
          <a:prstGeom prst="round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1F3131-56B5-4890-BC85-DB1AA3FC8E3E}"/>
              </a:ext>
            </a:extLst>
          </p:cNvPr>
          <p:cNvSpPr txBox="1"/>
          <p:nvPr/>
        </p:nvSpPr>
        <p:spPr>
          <a:xfrm>
            <a:off x="1166405" y="2695617"/>
            <a:ext cx="2670771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Exec Sponsor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C463F3-37F7-4773-8B19-6039445197B1}"/>
              </a:ext>
            </a:extLst>
          </p:cNvPr>
          <p:cNvSpPr txBox="1"/>
          <p:nvPr/>
        </p:nvSpPr>
        <p:spPr>
          <a:xfrm>
            <a:off x="104504" y="1499302"/>
            <a:ext cx="3755330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800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Clear BI Strategy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DF53F7-F016-4AEA-AEFE-9F8D84E81F63}"/>
              </a:ext>
            </a:extLst>
          </p:cNvPr>
          <p:cNvSpPr txBox="1"/>
          <p:nvPr/>
        </p:nvSpPr>
        <p:spPr>
          <a:xfrm>
            <a:off x="4385720" y="1190323"/>
            <a:ext cx="3400164" cy="10652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800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Addressing Technical Issues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B2A2A05-C162-4347-BDF9-7C2A15BB89B5}"/>
              </a:ext>
            </a:extLst>
          </p:cNvPr>
          <p:cNvSpPr/>
          <p:nvPr/>
        </p:nvSpPr>
        <p:spPr bwMode="auto">
          <a:xfrm>
            <a:off x="4266319" y="2326020"/>
            <a:ext cx="3675342" cy="4166389"/>
          </a:xfrm>
          <a:prstGeom prst="round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954BFD-60C7-43D0-AAD9-F4BDDFAE95CB}"/>
              </a:ext>
            </a:extLst>
          </p:cNvPr>
          <p:cNvSpPr txBox="1"/>
          <p:nvPr/>
        </p:nvSpPr>
        <p:spPr>
          <a:xfrm>
            <a:off x="1163178" y="5254526"/>
            <a:ext cx="2670771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Clear BI scenarios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B60666-2977-4F1B-BEF2-AE5D0DB88EA3}"/>
              </a:ext>
            </a:extLst>
          </p:cNvPr>
          <p:cNvSpPr txBox="1"/>
          <p:nvPr/>
        </p:nvSpPr>
        <p:spPr>
          <a:xfrm>
            <a:off x="5468630" y="4163604"/>
            <a:ext cx="2670771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Infrastructure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BB82B6-6260-48AE-BFD9-9C34E9C57300}"/>
              </a:ext>
            </a:extLst>
          </p:cNvPr>
          <p:cNvSpPr txBox="1"/>
          <p:nvPr/>
        </p:nvSpPr>
        <p:spPr>
          <a:xfrm>
            <a:off x="5468630" y="2853476"/>
            <a:ext cx="2670771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Data Quality</a:t>
            </a:r>
          </a:p>
        </p:txBody>
      </p:sp>
      <p:pic>
        <p:nvPicPr>
          <p:cNvPr id="36" name="Picture 35" descr="A black sign with white text&#10;&#10;Description automatically generated">
            <a:extLst>
              <a:ext uri="{FF2B5EF4-FFF2-40B4-BE49-F238E27FC236}">
                <a16:creationId xmlns:a16="http://schemas.microsoft.com/office/drawing/2014/main" id="{059B956D-33CE-4827-A5B0-3FAFC93698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532" y="2772757"/>
            <a:ext cx="717140" cy="717140"/>
          </a:xfrm>
          <a:prstGeom prst="rect">
            <a:avLst/>
          </a:prstGeom>
        </p:spPr>
      </p:pic>
      <p:pic>
        <p:nvPicPr>
          <p:cNvPr id="37" name="Graphic 36" descr="Bar chart">
            <a:extLst>
              <a:ext uri="{FF2B5EF4-FFF2-40B4-BE49-F238E27FC236}">
                <a16:creationId xmlns:a16="http://schemas.microsoft.com/office/drawing/2014/main" id="{42FA56D0-97C1-4D61-862B-76A8B2A36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320" y="5207212"/>
            <a:ext cx="717140" cy="717140"/>
          </a:xfrm>
          <a:prstGeom prst="rect">
            <a:avLst/>
          </a:prstGeom>
        </p:spPr>
      </p:pic>
      <p:pic>
        <p:nvPicPr>
          <p:cNvPr id="38" name="Graphic 37" descr="Cloud Computing">
            <a:extLst>
              <a:ext uri="{FF2B5EF4-FFF2-40B4-BE49-F238E27FC236}">
                <a16:creationId xmlns:a16="http://schemas.microsoft.com/office/drawing/2014/main" id="{17A65A7B-A1FC-4DF7-8F73-254798E605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405" y="3963548"/>
            <a:ext cx="717140" cy="7171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20D959A-39DE-4C4A-A8D9-54B48E975E98}"/>
              </a:ext>
            </a:extLst>
          </p:cNvPr>
          <p:cNvSpPr txBox="1"/>
          <p:nvPr/>
        </p:nvSpPr>
        <p:spPr>
          <a:xfrm>
            <a:off x="8598782" y="1479493"/>
            <a:ext cx="3227129" cy="6774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 defTabSz="914367">
              <a:lnSpc>
                <a:spcPct val="90000"/>
              </a:lnSpc>
              <a:spcAft>
                <a:spcPts val="588"/>
              </a:spcAft>
            </a:pPr>
            <a:r>
              <a:rPr lang="en-US" sz="2800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Plan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F7C1944-34FB-4014-819F-26E333E50FF1}"/>
              </a:ext>
            </a:extLst>
          </p:cNvPr>
          <p:cNvSpPr/>
          <p:nvPr/>
        </p:nvSpPr>
        <p:spPr bwMode="auto">
          <a:xfrm>
            <a:off x="8370804" y="2326020"/>
            <a:ext cx="3675342" cy="4166389"/>
          </a:xfrm>
          <a:prstGeom prst="roundRect">
            <a:avLst/>
          </a:prstGeom>
          <a:solidFill>
            <a:srgbClr val="EBEBEB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353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712C42-548B-4FFA-88B4-D296637C3BD6}"/>
              </a:ext>
            </a:extLst>
          </p:cNvPr>
          <p:cNvSpPr txBox="1"/>
          <p:nvPr/>
        </p:nvSpPr>
        <p:spPr>
          <a:xfrm>
            <a:off x="5536847" y="5494569"/>
            <a:ext cx="2670771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Product Gaps</a:t>
            </a:r>
          </a:p>
        </p:txBody>
      </p:sp>
      <p:pic>
        <p:nvPicPr>
          <p:cNvPr id="42" name="Picture 41" descr="A sign in the dark&#10;&#10;Description automatically generated">
            <a:extLst>
              <a:ext uri="{FF2B5EF4-FFF2-40B4-BE49-F238E27FC236}">
                <a16:creationId xmlns:a16="http://schemas.microsoft.com/office/drawing/2014/main" id="{3BDCE4D4-EA9A-4430-9C6B-377BD6B62A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33" y="5210069"/>
            <a:ext cx="1103055" cy="1103055"/>
          </a:xfrm>
          <a:prstGeom prst="rect">
            <a:avLst/>
          </a:prstGeom>
        </p:spPr>
      </p:pic>
      <p:pic>
        <p:nvPicPr>
          <p:cNvPr id="43" name="Graphic 42" descr="Lecturer">
            <a:extLst>
              <a:ext uri="{FF2B5EF4-FFF2-40B4-BE49-F238E27FC236}">
                <a16:creationId xmlns:a16="http://schemas.microsoft.com/office/drawing/2014/main" id="{4BDD0C6C-E43B-4A9F-B15F-B5F56BC997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7547" y="2670392"/>
            <a:ext cx="717140" cy="71714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33C95D0-6225-4383-9F38-482D33FDE4F6}"/>
              </a:ext>
            </a:extLst>
          </p:cNvPr>
          <p:cNvSpPr txBox="1"/>
          <p:nvPr/>
        </p:nvSpPr>
        <p:spPr>
          <a:xfrm>
            <a:off x="9588656" y="4181509"/>
            <a:ext cx="2237255" cy="53405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Adoption Plan</a:t>
            </a:r>
          </a:p>
        </p:txBody>
      </p:sp>
      <p:pic>
        <p:nvPicPr>
          <p:cNvPr id="45" name="Graphic 44" descr="Team">
            <a:extLst>
              <a:ext uri="{FF2B5EF4-FFF2-40B4-BE49-F238E27FC236}">
                <a16:creationId xmlns:a16="http://schemas.microsoft.com/office/drawing/2014/main" id="{FB72A8A2-D1FE-4174-83B8-1818534665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58234" y="2761933"/>
            <a:ext cx="717140" cy="71714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320AEF0-D3B2-47F2-BC18-A9D6D026C7BE}"/>
              </a:ext>
            </a:extLst>
          </p:cNvPr>
          <p:cNvSpPr txBox="1"/>
          <p:nvPr/>
        </p:nvSpPr>
        <p:spPr>
          <a:xfrm>
            <a:off x="9506240" y="2747569"/>
            <a:ext cx="2670771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User Community Profile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209C490-2CA4-45EB-A6FE-965AEDF93885}"/>
              </a:ext>
            </a:extLst>
          </p:cNvPr>
          <p:cNvSpPr txBox="1"/>
          <p:nvPr/>
        </p:nvSpPr>
        <p:spPr>
          <a:xfrm>
            <a:off x="1163178" y="3963020"/>
            <a:ext cx="2670771" cy="778454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Compliance, Security, Governance</a:t>
            </a:r>
          </a:p>
        </p:txBody>
      </p:sp>
      <p:pic>
        <p:nvPicPr>
          <p:cNvPr id="49" name="Graphic 48" descr="Network">
            <a:extLst>
              <a:ext uri="{FF2B5EF4-FFF2-40B4-BE49-F238E27FC236}">
                <a16:creationId xmlns:a16="http://schemas.microsoft.com/office/drawing/2014/main" id="{A5656370-CE08-412E-9959-7825B5815111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33" t="-9701" r="-33" b="9701"/>
          <a:stretch/>
        </p:blipFill>
        <p:spPr>
          <a:xfrm>
            <a:off x="4522127" y="3991412"/>
            <a:ext cx="717140" cy="717140"/>
          </a:xfrm>
          <a:prstGeom prst="rect">
            <a:avLst/>
          </a:prstGeom>
        </p:spPr>
      </p:pic>
      <p:pic>
        <p:nvPicPr>
          <p:cNvPr id="50" name="Graphic 49" descr="Checklist">
            <a:extLst>
              <a:ext uri="{FF2B5EF4-FFF2-40B4-BE49-F238E27FC236}">
                <a16:creationId xmlns:a16="http://schemas.microsoft.com/office/drawing/2014/main" id="{5823DFDC-0272-475C-87D7-EAB4C18FCB4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31371" y="4082719"/>
            <a:ext cx="717140" cy="7171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29E23E-C799-4149-81CC-FB1CB449CBEA}"/>
              </a:ext>
            </a:extLst>
          </p:cNvPr>
          <p:cNvSpPr txBox="1"/>
          <p:nvPr/>
        </p:nvSpPr>
        <p:spPr>
          <a:xfrm>
            <a:off x="9375374" y="5230499"/>
            <a:ext cx="2477399" cy="5340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defTabSz="914367">
              <a:lnSpc>
                <a:spcPct val="90000"/>
              </a:lnSpc>
              <a:spcAft>
                <a:spcPts val="588"/>
              </a:spcAft>
            </a:pPr>
            <a:r>
              <a:rPr lang="en-US" sz="1765" b="1" dirty="0">
                <a:gradFill>
                  <a:gsLst>
                    <a:gs pos="2917">
                      <a:srgbClr val="3C3C41"/>
                    </a:gs>
                    <a:gs pos="30000">
                      <a:srgbClr val="3C3C41"/>
                    </a:gs>
                  </a:gsLst>
                  <a:lin ang="5400000" scaled="0"/>
                </a:gradFill>
                <a:latin typeface="Segoe UI"/>
              </a:rPr>
              <a:t>Centre of Excellence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6202BA10-5D2D-42DE-B641-525AEF49E9F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8234" y="5136731"/>
            <a:ext cx="717140" cy="7156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414836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8B52-93C5-4EB8-84B3-F4421E515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Self-service BI tools are sometimes described as a two-edged sword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D3A21-91E7-45C1-B799-CA7EF4EE98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 descr="A close up of a white wall&#10;&#10;Description automatically generated">
            <a:extLst>
              <a:ext uri="{FF2B5EF4-FFF2-40B4-BE49-F238E27FC236}">
                <a16:creationId xmlns:a16="http://schemas.microsoft.com/office/drawing/2014/main" id="{98D0A6F7-96AB-48FF-A41F-C27B3B9E308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0" b="23750"/>
          <a:stretch/>
        </p:blipFill>
        <p:spPr>
          <a:xfrm>
            <a:off x="0" y="2890683"/>
            <a:ext cx="12192000" cy="396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9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721FC77-B81C-46DA-B090-548540ECF9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2" r="8382"/>
          <a:stretch/>
        </p:blipFill>
        <p:spPr>
          <a:xfrm rot="16200000">
            <a:off x="-1364225" y="1364225"/>
            <a:ext cx="6858004" cy="412954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Self-Service BI as a Two-Edged Sword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39A657-A30C-4753-8B78-67AEF0F52FAC}"/>
              </a:ext>
            </a:extLst>
          </p:cNvPr>
          <p:cNvSpPr/>
          <p:nvPr/>
        </p:nvSpPr>
        <p:spPr>
          <a:xfrm>
            <a:off x="5946840" y="490532"/>
            <a:ext cx="6080060" cy="5792702"/>
          </a:xfrm>
          <a:prstGeom prst="rect">
            <a:avLst/>
          </a:prstGeom>
        </p:spPr>
        <p:txBody>
          <a:bodyPr/>
          <a:lstStyle/>
          <a:p>
            <a:r>
              <a:rPr lang="en-GB" sz="2400" dirty="0"/>
              <a:t>Why does this mean “</a:t>
            </a:r>
            <a:r>
              <a:rPr lang="en-US" sz="2400" dirty="0"/>
              <a:t>something that has or can have both favorable and unfavorable consequences</a:t>
            </a:r>
            <a:r>
              <a:rPr lang="en-GB" sz="2400" dirty="0"/>
              <a:t>”?</a:t>
            </a:r>
          </a:p>
          <a:p>
            <a:pPr lvl="0"/>
            <a:endParaRPr lang="en-GB" sz="2400" baseline="0" dirty="0"/>
          </a:p>
          <a:p>
            <a:pPr lvl="0"/>
            <a:r>
              <a:rPr lang="en-GB" sz="2400" baseline="0" dirty="0"/>
              <a:t>It should instead mean “something that can be used in multiple ways, with each way having specific strengths and weaknesses.”</a:t>
            </a:r>
          </a:p>
          <a:p>
            <a:pPr lvl="0"/>
            <a:endParaRPr lang="en-GB" sz="2400" baseline="0" dirty="0"/>
          </a:p>
          <a:p>
            <a:pPr lvl="0"/>
            <a:r>
              <a:rPr lang="en-GB" sz="2400" baseline="0" dirty="0"/>
              <a:t>When you know how to use the true edge and the false edge, you have significant advantages over an opponent with a single-edge sword. Rather than fearing your weapon, you should learn its capabilities for optimal use.</a:t>
            </a:r>
          </a:p>
          <a:p>
            <a:pPr lvl="0"/>
            <a:endParaRPr lang="en-GB" sz="2400" dirty="0"/>
          </a:p>
          <a:p>
            <a:pPr lvl="0"/>
            <a:endParaRPr lang="en-GB" sz="2400" dirty="0"/>
          </a:p>
          <a:p>
            <a:pPr lvl="0"/>
            <a:endParaRPr lang="en-GB" sz="2400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4E9F257-5365-476A-B64B-E5BD560523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1816" y="574614"/>
            <a:ext cx="629469" cy="628184"/>
          </a:xfrm>
          <a:prstGeom prst="rect">
            <a:avLst/>
          </a:prstGeom>
        </p:spPr>
      </p:pic>
      <p:pic>
        <p:nvPicPr>
          <p:cNvPr id="13" name="Graphic 17">
            <a:extLst>
              <a:ext uri="{FF2B5EF4-FFF2-40B4-BE49-F238E27FC236}">
                <a16:creationId xmlns:a16="http://schemas.microsoft.com/office/drawing/2014/main" id="{D75019AA-4BB2-4CB5-BD3D-B7C6175AC8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1816" y="2098602"/>
            <a:ext cx="629469" cy="628184"/>
          </a:xfrm>
          <a:prstGeom prst="rect">
            <a:avLst/>
          </a:prstGeom>
        </p:spPr>
      </p:pic>
      <p:pic>
        <p:nvPicPr>
          <p:cNvPr id="15" name="Graphic 17">
            <a:extLst>
              <a:ext uri="{FF2B5EF4-FFF2-40B4-BE49-F238E27FC236}">
                <a16:creationId xmlns:a16="http://schemas.microsoft.com/office/drawing/2014/main" id="{DE729E47-9FBE-429B-B7D7-4C4FDF60B8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1816" y="3536538"/>
            <a:ext cx="629469" cy="6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3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75CDF9D-950F-448D-BDA6-E66567BF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Edge, False Edge - IT and SSBI</a:t>
            </a:r>
          </a:p>
        </p:txBody>
      </p:sp>
      <p:pic>
        <p:nvPicPr>
          <p:cNvPr id="9" name="Online Media 8" title="SSBI 1: True Edge Rising">
            <a:hlinkClick r:id="" action="ppaction://media"/>
            <a:extLst>
              <a:ext uri="{FF2B5EF4-FFF2-40B4-BE49-F238E27FC236}">
                <a16:creationId xmlns:a16="http://schemas.microsoft.com/office/drawing/2014/main" id="{126064D2-474C-47F2-8DF6-89E713C4242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64462" y="1186474"/>
            <a:ext cx="9901252" cy="55694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A7413D-BDB2-4A1C-BE0A-317670A0A1E6}"/>
              </a:ext>
            </a:extLst>
          </p:cNvPr>
          <p:cNvSpPr txBox="1"/>
          <p:nvPr/>
        </p:nvSpPr>
        <p:spPr>
          <a:xfrm rot="16200000">
            <a:off x="-518089" y="4773375"/>
            <a:ext cx="3326927" cy="638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True Edge Rising</a:t>
            </a:r>
          </a:p>
        </p:txBody>
      </p:sp>
    </p:spTree>
    <p:extLst>
      <p:ext uri="{BB962C8B-B14F-4D97-AF65-F5344CB8AC3E}">
        <p14:creationId xmlns:p14="http://schemas.microsoft.com/office/powerpoint/2010/main" val="76073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75CDF9D-950F-448D-BDA6-E66567BF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Edge, False Edge - IT and SSBI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7413D-BDB2-4A1C-BE0A-317670A0A1E6}"/>
              </a:ext>
            </a:extLst>
          </p:cNvPr>
          <p:cNvSpPr txBox="1"/>
          <p:nvPr/>
        </p:nvSpPr>
        <p:spPr>
          <a:xfrm rot="16200000">
            <a:off x="-518089" y="4773375"/>
            <a:ext cx="3326927" cy="638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False Edge Rising</a:t>
            </a:r>
          </a:p>
        </p:txBody>
      </p:sp>
      <p:pic>
        <p:nvPicPr>
          <p:cNvPr id="2" name="Online Media 1" title="SSBI 2: False Edge Rising">
            <a:hlinkClick r:id="" action="ppaction://media"/>
            <a:extLst>
              <a:ext uri="{FF2B5EF4-FFF2-40B4-BE49-F238E27FC236}">
                <a16:creationId xmlns:a16="http://schemas.microsoft.com/office/drawing/2014/main" id="{01191F21-864A-474E-951A-076CB341743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64462" y="1186472"/>
            <a:ext cx="9901252" cy="55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75CDF9D-950F-448D-BDA6-E66567BF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True Edge, False Edge - IT and SSBI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7413D-BDB2-4A1C-BE0A-317670A0A1E6}"/>
              </a:ext>
            </a:extLst>
          </p:cNvPr>
          <p:cNvSpPr txBox="1"/>
          <p:nvPr/>
        </p:nvSpPr>
        <p:spPr>
          <a:xfrm rot="16200000">
            <a:off x="-1123747" y="4172871"/>
            <a:ext cx="4538243" cy="6278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False Edge / True Edge Combo</a:t>
            </a:r>
          </a:p>
        </p:txBody>
      </p:sp>
      <p:pic>
        <p:nvPicPr>
          <p:cNvPr id="2" name="Online Media 1" title="SSBI 3: False Edge True Edge Slow Repeat">
            <a:hlinkClick r:id="" action="ppaction://media"/>
            <a:extLst>
              <a:ext uri="{FF2B5EF4-FFF2-40B4-BE49-F238E27FC236}">
                <a16:creationId xmlns:a16="http://schemas.microsoft.com/office/drawing/2014/main" id="{87577CFC-732C-4494-80A4-F0FA585DEE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59307" y="1186471"/>
            <a:ext cx="9901251" cy="556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9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51dd0746-5d84-4fdb-93a7-5223aa4d1a8c&quot;,&quot;TimeStamp&quot;:&quot;2019-04-15T09:10:03.5835276-07:00&quot;}"/>
</p:tagLst>
</file>

<file path=ppt/theme/theme1.xml><?xml version="1.0" encoding="utf-8"?>
<a:theme xmlns:a="http://schemas.openxmlformats.org/drawingml/2006/main" name="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 BI Template" id="{35F462F2-A35D-42EA-BBC1-6CE7CD01B7EC}" vid="{A8C6A49B-C10D-424B-860C-81981533ECF0}"/>
    </a:ext>
  </a:extLst>
</a:theme>
</file>

<file path=ppt/theme/theme2.xml><?xml version="1.0" encoding="utf-8"?>
<a:theme xmlns:a="http://schemas.openxmlformats.org/drawingml/2006/main" name="5-50002_Ignite_Breakout_Template">
  <a:themeElements>
    <a:clrScheme name="Custom 5">
      <a:dk1>
        <a:srgbClr val="505050"/>
      </a:dk1>
      <a:lt1>
        <a:srgbClr val="FFFFFF"/>
      </a:lt1>
      <a:dk2>
        <a:srgbClr val="F2C811"/>
      </a:dk2>
      <a:lt2>
        <a:srgbClr val="F8F8F8"/>
      </a:lt2>
      <a:accent1>
        <a:srgbClr val="000000"/>
      </a:accent1>
      <a:accent2>
        <a:srgbClr val="F2C811"/>
      </a:accent2>
      <a:accent3>
        <a:srgbClr val="8C8C8C"/>
      </a:accent3>
      <a:accent4>
        <a:srgbClr val="D2D2D2"/>
      </a:accent4>
      <a:accent5>
        <a:srgbClr val="FFB900"/>
      </a:accent5>
      <a:accent6>
        <a:srgbClr val="FFFFFF"/>
      </a:accent6>
      <a:hlink>
        <a:srgbClr val="000000"/>
      </a:hlink>
      <a:folHlink>
        <a:srgbClr val="8C8C8C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 BI Template" id="{35F462F2-A35D-42EA-BBC1-6CE7CD01B7EC}" vid="{52F66405-8D6B-4221-B5A5-0F439CFA92E3}"/>
    </a:ext>
  </a:extLst>
</a:theme>
</file>

<file path=ppt/theme/theme3.xml><?xml version="1.0" encoding="utf-8"?>
<a:theme xmlns:a="http://schemas.openxmlformats.org/drawingml/2006/main" name="1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4E9C57C-7738-40E5-9DA5-A2AFCC4D2718}" vid="{7E277684-3874-467C-95CC-44A3A115C106}"/>
    </a:ext>
  </a:extLst>
</a:theme>
</file>

<file path=ppt/theme/theme4.xml><?xml version="1.0" encoding="utf-8"?>
<a:theme xmlns:a="http://schemas.openxmlformats.org/drawingml/2006/main" name="2_STB Product Families 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TB-2013-Segoe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EFB2B92-6146-4D35-B115-93F8C1A1610B}" vid="{59FFE97B-E829-4402-9AE9-5B72E31092E7}"/>
    </a:ext>
  </a:extLst>
</a:theme>
</file>

<file path=ppt/theme/theme5.xml><?xml version="1.0" encoding="utf-8"?>
<a:theme xmlns:a="http://schemas.openxmlformats.org/drawingml/2006/main" name="3_WHITE TEMPLATE">
  <a:themeElements>
    <a:clrScheme name="2016 - Template BLUE, light back">
      <a:dk1>
        <a:srgbClr val="353535"/>
      </a:dk1>
      <a:lt1>
        <a:srgbClr val="FFFFFF"/>
      </a:lt1>
      <a:dk2>
        <a:srgbClr val="0078D7"/>
      </a:dk2>
      <a:lt2>
        <a:srgbClr val="EAEAEA"/>
      </a:lt2>
      <a:accent1>
        <a:srgbClr val="0078D7"/>
      </a:accent1>
      <a:accent2>
        <a:srgbClr val="002050"/>
      </a:accent2>
      <a:accent3>
        <a:srgbClr val="00BCF2"/>
      </a:accent3>
      <a:accent4>
        <a:srgbClr val="B4009E"/>
      </a:accent4>
      <a:accent5>
        <a:srgbClr val="737373"/>
      </a:accent5>
      <a:accent6>
        <a:srgbClr val="E6E6E6"/>
      </a:accent6>
      <a:hlink>
        <a:srgbClr val="0078D7"/>
      </a:hlink>
      <a:folHlink>
        <a:srgbClr val="0078D7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36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16-9_Business_BLUE_2017_13.potx" id="{BA7D5050-3AD0-4CB6-9A61-7BECC949B49C}" vid="{7868751D-28D7-49DA-9A1E-005CDB50450F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3510621B32F94F929254661C32DB17" ma:contentTypeVersion="17" ma:contentTypeDescription="Create a new document." ma:contentTypeScope="" ma:versionID="78a006b903e797ca0a0bdde06cfbefb3">
  <xsd:schema xmlns:xsd="http://www.w3.org/2001/XMLSchema" xmlns:xs="http://www.w3.org/2001/XMLSchema" xmlns:p="http://schemas.microsoft.com/office/2006/metadata/properties" xmlns:ns2="59d41520-7d16-45c6-b36f-556e372ae1ae" xmlns:ns3="c75b1882-7d7e-40d9-a500-ec2994aeff8d" targetNamespace="http://schemas.microsoft.com/office/2006/metadata/properties" ma:root="true" ma:fieldsID="de75df6bb98c6fee483c4d05e2bcbf26" ns2:_="" ns3:_="">
    <xsd:import namespace="59d41520-7d16-45c6-b36f-556e372ae1ae"/>
    <xsd:import namespace="c75b1882-7d7e-40d9-a500-ec2994aeff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d41520-7d16-45c6-b36f-556e372ae1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f1cc8eb3-a5aa-4be5-91d1-b3168ca6d8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5b1882-7d7e-40d9-a500-ec2994aeff8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caef6a8-1f56-4873-9ec3-71dc29435ba6}" ma:internalName="TaxCatchAll" ma:showField="CatchAllData" ma:web="c75b1882-7d7e-40d9-a500-ec2994aeff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59d41520-7d16-45c6-b36f-556e372ae1ae" xsi:nil="true"/>
    <SharedWithUsers xmlns="c75b1882-7d7e-40d9-a500-ec2994aeff8d">
      <UserInfo>
        <DisplayName>Hui Jeng Lee (Alfa Connections Pte Ltd)</DisplayName>
        <AccountId>63906</AccountId>
        <AccountType/>
      </UserInfo>
    </SharedWithUsers>
    <TaxCatchAll xmlns="c75b1882-7d7e-40d9-a500-ec2994aeff8d" xsi:nil="true"/>
    <lcf76f155ced4ddcb4097134ff3c332f xmlns="59d41520-7d16-45c6-b36f-556e372ae1a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C2D0E4-CD3C-40D0-9B0E-BE31C75421EB}"/>
</file>

<file path=customXml/itemProps2.xml><?xml version="1.0" encoding="utf-8"?>
<ds:datastoreItem xmlns:ds="http://schemas.openxmlformats.org/officeDocument/2006/customXml" ds:itemID="{5148A5D7-FD0D-4497-ADB2-773C6533B2F9}">
  <ds:schemaRefs>
    <ds:schemaRef ds:uri="d98b4938-82d0-4e19-b98e-983e1e11f0d8"/>
    <ds:schemaRef ds:uri="http://schemas.microsoft.com/office/2006/documentManagement/types"/>
    <ds:schemaRef ds:uri="http://purl.org/dc/terms/"/>
    <ds:schemaRef ds:uri="http://schemas.microsoft.com/sharepoint/v3"/>
    <ds:schemaRef ds:uri="http://purl.org/dc/elements/1.1/"/>
    <ds:schemaRef ds:uri="http://www.w3.org/XML/1998/namespace"/>
    <ds:schemaRef ds:uri="3da0742f-ef1b-41c5-8643-6c322be296cd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E526520-222D-4E7B-A419-9D8181B2C4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Microsoft Office PowerPoint</Application>
  <PresentationFormat>Widescreen</PresentationFormat>
  <Paragraphs>254</Paragraphs>
  <Slides>28</Slides>
  <Notes>26</Notes>
  <HiddenSlides>1</HiddenSlides>
  <MMClips>3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Calibri</vt:lpstr>
      <vt:lpstr>Segoe UI</vt:lpstr>
      <vt:lpstr>Segoe UI Black</vt:lpstr>
      <vt:lpstr>Segoe UI Light</vt:lpstr>
      <vt:lpstr>Segoe UI Semibold</vt:lpstr>
      <vt:lpstr>Segoe UI Semilight</vt:lpstr>
      <vt:lpstr>Wingdings</vt:lpstr>
      <vt:lpstr>STB Product Families 2015</vt:lpstr>
      <vt:lpstr>5-50002_Ignite_Breakout_Template</vt:lpstr>
      <vt:lpstr>1_STB Product Families 2015</vt:lpstr>
      <vt:lpstr>2_STB Product Families 2015</vt:lpstr>
      <vt:lpstr>3_WHITE TEMPLATE</vt:lpstr>
      <vt:lpstr>think-cell Slide</vt:lpstr>
      <vt:lpstr>Microsoft Power BI  </vt:lpstr>
      <vt:lpstr>Introductions</vt:lpstr>
      <vt:lpstr>Agenda</vt:lpstr>
      <vt:lpstr>Learning from existing customers</vt:lpstr>
      <vt:lpstr>Self-service BI tools are sometimes described as a two-edged sword</vt:lpstr>
      <vt:lpstr>Self-Service BI as a Two-Edged Sword</vt:lpstr>
      <vt:lpstr>True Edge, False Edge - IT and SSBI</vt:lpstr>
      <vt:lpstr>True Edge, False Edge - IT and SSBI</vt:lpstr>
      <vt:lpstr>True Edge, False Edge - IT and SSBI</vt:lpstr>
      <vt:lpstr>Self-Service BI as a Two-Edged Sword</vt:lpstr>
      <vt:lpstr>What organizational goals do you want to achieve with the roll out of Power BI?</vt:lpstr>
      <vt:lpstr>What do actual swords and edges have to do with Power BI? Does this analogy hold up?</vt:lpstr>
      <vt:lpstr>Two sharp edges are dangerous only if you don’t know they’re both sharp</vt:lpstr>
      <vt:lpstr>Why Governance is Needed</vt:lpstr>
      <vt:lpstr>Why Governance is Needed</vt:lpstr>
      <vt:lpstr>PowerPoint Presentation</vt:lpstr>
      <vt:lpstr>PowerPoint Presentation</vt:lpstr>
      <vt:lpstr>PowerPoint Presentation</vt:lpstr>
      <vt:lpstr>PowerPoint Presentation</vt:lpstr>
      <vt:lpstr>Are you looking to build a Center of Excellence Team?</vt:lpstr>
      <vt:lpstr>Are you looking to build a Center of Excellence Team? Start with the business!</vt:lpstr>
      <vt:lpstr>Three emerging patterns from CAT team engagements - #1: Wild West</vt:lpstr>
      <vt:lpstr>Three emerging patterns from CAT team engagements - #2: Lockdown</vt:lpstr>
      <vt:lpstr>Three emerging patterns from CAT team engagements - #3: Harmonious Balance</vt:lpstr>
      <vt:lpstr>Three emerging patterns from CAT team engagements - #4: No size fits all</vt:lpstr>
      <vt:lpstr>The most important long-term success factors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 BI  Self-Service BI Roll Out</dc:title>
  <dc:creator/>
  <cp:lastModifiedBy/>
  <cp:revision>1</cp:revision>
  <dcterms:modified xsi:type="dcterms:W3CDTF">2023-04-17T08:50:19Z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0x0101007B3510621B32F94F929254661C32DB17</vt:lpwstr>
  </property>
  <property fmtid="{D5CDD505-2E9C-101B-9397-08002B2CF9AE}" pid="3" name="p1cd454bacc149bfbcfd764edd279de7">
    <vt:lpwstr/>
  </property>
  <property fmtid="{D5CDD505-2E9C-101B-9397-08002B2CF9AE}" pid="4" name="of67e5d4b76f4a9db8769983fda9cec0">
    <vt:lpwstr/>
  </property>
  <property fmtid="{D5CDD505-2E9C-101B-9397-08002B2CF9AE}" pid="5" name="TaxKeyword">
    <vt:lpwstr/>
  </property>
  <property fmtid="{D5CDD505-2E9C-101B-9397-08002B2CF9AE}" pid="6" name="NewsType">
    <vt:lpwstr/>
  </property>
  <property fmtid="{D5CDD505-2E9C-101B-9397-08002B2CF9AE}" pid="7" name="_dlc_policyId">
    <vt:lpwstr/>
  </property>
  <property fmtid="{D5CDD505-2E9C-101B-9397-08002B2CF9AE}" pid="8" name="Region">
    <vt:lpwstr/>
  </property>
  <property fmtid="{D5CDD505-2E9C-101B-9397-08002B2CF9AE}" pid="9" name="Confidentiality">
    <vt:lpwstr>14;#customer ready|8986c41d-21c5-4f8f-8a12-ea4625b46858</vt:lpwstr>
  </property>
  <property fmtid="{D5CDD505-2E9C-101B-9397-08002B2CF9AE}" pid="10" name="ItemType">
    <vt:lpwstr>435;#technical presentations|83a894cf-702b-47fc-aba5-41bd10dc1e75;#351;#feedback requests|00ce1828-98a3-430e-af54-eda270e1be04</vt:lpwstr>
  </property>
  <property fmtid="{D5CDD505-2E9C-101B-9397-08002B2CF9AE}" pid="11" name="bc28b5f076654a3b96073bbbebfeb8c9">
    <vt:lpwstr/>
  </property>
  <property fmtid="{D5CDD505-2E9C-101B-9397-08002B2CF9AE}" pid="12" name="ga0c0bf70a6644469c61b3efa7025301">
    <vt:lpwstr/>
  </property>
  <property fmtid="{D5CDD505-2E9C-101B-9397-08002B2CF9AE}" pid="13" name="Industries">
    <vt:lpwstr/>
  </property>
  <property fmtid="{D5CDD505-2E9C-101B-9397-08002B2CF9AE}" pid="14" name="MSProducts">
    <vt:lpwstr/>
  </property>
  <property fmtid="{D5CDD505-2E9C-101B-9397-08002B2CF9AE}" pid="15" name="j4d667fb28274e85b2214f6e751c8d1f">
    <vt:lpwstr/>
  </property>
  <property fmtid="{D5CDD505-2E9C-101B-9397-08002B2CF9AE}" pid="16" name="Competitors">
    <vt:lpwstr/>
  </property>
  <property fmtid="{D5CDD505-2E9C-101B-9397-08002B2CF9AE}" pid="17" name="SMSGDomain">
    <vt:lpwstr>82;#SQL Server Domain|0c0f1824-39dc-4b26-8c74-eff4364b812b;#22;#Server and Tools Business|6783548d-8609-4f97-be4a-4ca2616905a6</vt:lpwstr>
  </property>
  <property fmtid="{D5CDD505-2E9C-101B-9397-08002B2CF9AE}" pid="18" name="ExperienceContentType">
    <vt:lpwstr/>
  </property>
  <property fmtid="{D5CDD505-2E9C-101B-9397-08002B2CF9AE}" pid="19" name="BusinessArchitecture">
    <vt:lpwstr>231;#business intelligence|e1f9659f-bde9-4479-81f9-2bc6e8ec0057;#166;#Power BI solution|a774047b-2f39-4ee6-a302-4d53f94b9400</vt:lpwstr>
  </property>
  <property fmtid="{D5CDD505-2E9C-101B-9397-08002B2CF9AE}" pid="20" name="j031aa32f4154c8c9a646efae715ebde">
    <vt:lpwstr/>
  </property>
  <property fmtid="{D5CDD505-2E9C-101B-9397-08002B2CF9AE}" pid="21" name="Products">
    <vt:lpwstr>73;#Microsoft SQL Server|261ba873-f3ab-420e-96d6-e3004596a551;#598;#Microsoft SQL Server Business Intelligence|9ffb7045-1f1b-41c0-987f-ffdc7c6f53c0</vt:lpwstr>
  </property>
  <property fmtid="{D5CDD505-2E9C-101B-9397-08002B2CF9AE}" pid="22" name="ContentExtensions">
    <vt:lpwstr/>
  </property>
  <property fmtid="{D5CDD505-2E9C-101B-9397-08002B2CF9AE}" pid="23" name="WorkflowChangePath">
    <vt:lpwstr>4c942473-d120-4286-a51a-b65ad3d92ffb,2;4c942473-d120-4286-a51a-b65ad3d92ffb,2;4c942473-d120-4286-a51a-b65ad3d92ffb,2;4c942473-d120-4286-a51a-b65ad3d92ffb,2;4c942473-d120-4286-a51a-b65ad3d92ffb,16;4c942473-d120-4286-a51a-b65ad3d92ffb,20;4c942473-d120-4286-</vt:lpwstr>
  </property>
  <property fmtid="{D5CDD505-2E9C-101B-9397-08002B2CF9AE}" pid="24" name="l6f004f21209409da86a713c0f24627d">
    <vt:lpwstr/>
  </property>
  <property fmtid="{D5CDD505-2E9C-101B-9397-08002B2CF9AE}" pid="25" name="MSProductsTaxHTField0">
    <vt:lpwstr/>
  </property>
  <property fmtid="{D5CDD505-2E9C-101B-9397-08002B2CF9AE}" pid="26" name="Topics">
    <vt:lpwstr/>
  </property>
  <property fmtid="{D5CDD505-2E9C-101B-9397-08002B2CF9AE}" pid="27" name="Groups">
    <vt:lpwstr>399;#SQL Server Marketing|bb7921b3-c1d8-4da4-b894-8b6075d9546d;#42;#Cloud and Enterprise Marketing Group|4f75e184-e5aa-4234-a07f-b032d60df254</vt:lpwstr>
  </property>
  <property fmtid="{D5CDD505-2E9C-101B-9397-08002B2CF9AE}" pid="28" name="_docset_NoMedatataSyncRequired">
    <vt:lpwstr>False</vt:lpwstr>
  </property>
  <property fmtid="{D5CDD505-2E9C-101B-9397-08002B2CF9AE}" pid="29" name="MSLanguage">
    <vt:lpwstr/>
  </property>
  <property fmtid="{D5CDD505-2E9C-101B-9397-08002B2CF9AE}" pid="30" name="e8080b0481964c759b2c36ae49591b31">
    <vt:lpwstr/>
  </property>
  <property fmtid="{D5CDD505-2E9C-101B-9397-08002B2CF9AE}" pid="31" name="Languages">
    <vt:lpwstr/>
  </property>
  <property fmtid="{D5CDD505-2E9C-101B-9397-08002B2CF9AE}" pid="32" name="messageframeworktype">
    <vt:lpwstr/>
  </property>
  <property fmtid="{D5CDD505-2E9C-101B-9397-08002B2CF9AE}" pid="33" name="cb7870d3641f4a52807a63577a9c1b08">
    <vt:lpwstr/>
  </property>
  <property fmtid="{D5CDD505-2E9C-101B-9397-08002B2CF9AE}" pid="34" name="TechnicalLevel">
    <vt:lpwstr/>
  </property>
  <property fmtid="{D5CDD505-2E9C-101B-9397-08002B2CF9AE}" pid="35" name="Audiences">
    <vt:lpwstr/>
  </property>
  <property fmtid="{D5CDD505-2E9C-101B-9397-08002B2CF9AE}" pid="36" name="LearningOrganization">
    <vt:lpwstr/>
  </property>
  <property fmtid="{D5CDD505-2E9C-101B-9397-08002B2CF9AE}" pid="37" name="ldac8aee9d1f469e8cd8c3f8d6a615f2">
    <vt:lpwstr/>
  </property>
  <property fmtid="{D5CDD505-2E9C-101B-9397-08002B2CF9AE}" pid="38" name="EmployeeRole">
    <vt:lpwstr/>
  </property>
  <property fmtid="{D5CDD505-2E9C-101B-9397-08002B2CF9AE}" pid="39" name="NewsTopic">
    <vt:lpwstr/>
  </property>
  <property fmtid="{D5CDD505-2E9C-101B-9397-08002B2CF9AE}" pid="40" name="SalesGeography">
    <vt:lpwstr/>
  </property>
  <property fmtid="{D5CDD505-2E9C-101B-9397-08002B2CF9AE}" pid="41" name="LearningDeliveryMethod">
    <vt:lpwstr/>
  </property>
  <property fmtid="{D5CDD505-2E9C-101B-9397-08002B2CF9AE}" pid="42" name="Roles">
    <vt:lpwstr/>
  </property>
  <property fmtid="{D5CDD505-2E9C-101B-9397-08002B2CF9AE}" pid="43" name="ItemRetentionFormula">
    <vt:lpwstr/>
  </property>
  <property fmtid="{D5CDD505-2E9C-101B-9397-08002B2CF9AE}" pid="44" name="NewsSource">
    <vt:lpwstr/>
  </property>
  <property fmtid="{D5CDD505-2E9C-101B-9397-08002B2CF9AE}" pid="45" name="SMSGTags">
    <vt:lpwstr/>
  </property>
  <property fmtid="{D5CDD505-2E9C-101B-9397-08002B2CF9AE}" pid="46" name="_dlc_DocIdItemGuid">
    <vt:lpwstr>07721352-f0bf-41fc-8da7-ba3749a88128</vt:lpwstr>
  </property>
  <property fmtid="{D5CDD505-2E9C-101B-9397-08002B2CF9AE}" pid="47" name="MSPhysicalGeography">
    <vt:lpwstr/>
  </property>
  <property fmtid="{D5CDD505-2E9C-101B-9397-08002B2CF9AE}" pid="48" name="l311460e3fdf46688abc31ddb7bdc05a">
    <vt:lpwstr/>
  </property>
  <property fmtid="{D5CDD505-2E9C-101B-9397-08002B2CF9AE}" pid="49" name="EnterpriseDomainTags">
    <vt:lpwstr/>
  </property>
  <property fmtid="{D5CDD505-2E9C-101B-9397-08002B2CF9AE}" pid="50" name="j3562c58ee414e028925bc902cfc01a1">
    <vt:lpwstr/>
  </property>
  <property fmtid="{D5CDD505-2E9C-101B-9397-08002B2CF9AE}" pid="51" name="ActivitiesAndPrograms">
    <vt:lpwstr/>
  </property>
  <property fmtid="{D5CDD505-2E9C-101B-9397-08002B2CF9AE}" pid="52" name="Segments">
    <vt:lpwstr/>
  </property>
  <property fmtid="{D5CDD505-2E9C-101B-9397-08002B2CF9AE}" pid="53" name="Partners">
    <vt:lpwstr/>
  </property>
  <property fmtid="{D5CDD505-2E9C-101B-9397-08002B2CF9AE}" pid="54" name="la4444b61d19467597d63190b69ac227">
    <vt:lpwstr/>
  </property>
  <property fmtid="{D5CDD505-2E9C-101B-9397-08002B2CF9AE}" pid="55" name="SharedWithUsers">
    <vt:lpwstr>63906;#Hui Jeng Lee (Alfa Connections Pte Ltd)</vt:lpwstr>
  </property>
  <property fmtid="{D5CDD505-2E9C-101B-9397-08002B2CF9AE}" pid="56" name="MSIP_Label_f42aa342-8706-4288-bd11-ebb85995028c_Enabled">
    <vt:lpwstr>True</vt:lpwstr>
  </property>
  <property fmtid="{D5CDD505-2E9C-101B-9397-08002B2CF9AE}" pid="57" name="MSIP_Label_f42aa342-8706-4288-bd11-ebb85995028c_SiteId">
    <vt:lpwstr>72f988bf-86f1-41af-91ab-2d7cd011db47</vt:lpwstr>
  </property>
  <property fmtid="{D5CDD505-2E9C-101B-9397-08002B2CF9AE}" pid="58" name="MSIP_Label_f42aa342-8706-4288-bd11-ebb85995028c_Ref">
    <vt:lpwstr>https://api.informationprotection.azure.com/api/72f988bf-86f1-41af-91ab-2d7cd011db47</vt:lpwstr>
  </property>
  <property fmtid="{D5CDD505-2E9C-101B-9397-08002B2CF9AE}" pid="59" name="MSIP_Label_f42aa342-8706-4288-bd11-ebb85995028c_Owner">
    <vt:lpwstr>makanw@microsoft.com</vt:lpwstr>
  </property>
  <property fmtid="{D5CDD505-2E9C-101B-9397-08002B2CF9AE}" pid="60" name="MSIP_Label_f42aa342-8706-4288-bd11-ebb85995028c_SetDate">
    <vt:lpwstr>2017-10-10T13:23:32.9628937+01:00</vt:lpwstr>
  </property>
  <property fmtid="{D5CDD505-2E9C-101B-9397-08002B2CF9AE}" pid="61" name="MSIP_Label_f42aa342-8706-4288-bd11-ebb85995028c_Name">
    <vt:lpwstr>General</vt:lpwstr>
  </property>
  <property fmtid="{D5CDD505-2E9C-101B-9397-08002B2CF9AE}" pid="62" name="MSIP_Label_f42aa342-8706-4288-bd11-ebb85995028c_Application">
    <vt:lpwstr>Microsoft Azure Information Protection</vt:lpwstr>
  </property>
  <property fmtid="{D5CDD505-2E9C-101B-9397-08002B2CF9AE}" pid="63" name="MSIP_Label_f42aa342-8706-4288-bd11-ebb85995028c_Extended_MSFT_Method">
    <vt:lpwstr>Automatic</vt:lpwstr>
  </property>
  <property fmtid="{D5CDD505-2E9C-101B-9397-08002B2CF9AE}" pid="64" name="AuthorIds_UIVersion_3072">
    <vt:lpwstr>10</vt:lpwstr>
  </property>
  <property fmtid="{D5CDD505-2E9C-101B-9397-08002B2CF9AE}" pid="65" name="AuthorIds_UIVersion_11776">
    <vt:lpwstr>10</vt:lpwstr>
  </property>
  <property fmtid="{D5CDD505-2E9C-101B-9397-08002B2CF9AE}" pid="66" name="MSIP_Label_249dd434-d51a-431d-9632-71b0679d7ba6_Enabled">
    <vt:lpwstr>true</vt:lpwstr>
  </property>
  <property fmtid="{D5CDD505-2E9C-101B-9397-08002B2CF9AE}" pid="67" name="MSIP_Label_249dd434-d51a-431d-9632-71b0679d7ba6_SetDate">
    <vt:lpwstr>2023-04-17T08:50:17Z</vt:lpwstr>
  </property>
  <property fmtid="{D5CDD505-2E9C-101B-9397-08002B2CF9AE}" pid="68" name="MSIP_Label_249dd434-d51a-431d-9632-71b0679d7ba6_Method">
    <vt:lpwstr>Standard</vt:lpwstr>
  </property>
  <property fmtid="{D5CDD505-2E9C-101B-9397-08002B2CF9AE}" pid="69" name="MSIP_Label_249dd434-d51a-431d-9632-71b0679d7ba6_Name">
    <vt:lpwstr>General</vt:lpwstr>
  </property>
  <property fmtid="{D5CDD505-2E9C-101B-9397-08002B2CF9AE}" pid="70" name="MSIP_Label_249dd434-d51a-431d-9632-71b0679d7ba6_SiteId">
    <vt:lpwstr>43ad7b98-e4ac-4313-9135-5e9a60cca7f0</vt:lpwstr>
  </property>
  <property fmtid="{D5CDD505-2E9C-101B-9397-08002B2CF9AE}" pid="71" name="MSIP_Label_249dd434-d51a-431d-9632-71b0679d7ba6_ActionId">
    <vt:lpwstr>458a717a-6cc3-4c6b-934e-02b44d3ae626</vt:lpwstr>
  </property>
  <property fmtid="{D5CDD505-2E9C-101B-9397-08002B2CF9AE}" pid="72" name="MSIP_Label_249dd434-d51a-431d-9632-71b0679d7ba6_ContentBits">
    <vt:lpwstr>0</vt:lpwstr>
  </property>
</Properties>
</file>