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87" r:id="rId5"/>
    <p:sldId id="256" r:id="rId6"/>
    <p:sldId id="257" r:id="rId7"/>
    <p:sldId id="258" r:id="rId8"/>
    <p:sldId id="259" r:id="rId9"/>
    <p:sldId id="260" r:id="rId10"/>
    <p:sldId id="271" r:id="rId11"/>
    <p:sldId id="272" r:id="rId12"/>
    <p:sldId id="273" r:id="rId13"/>
    <p:sldId id="276" r:id="rId14"/>
    <p:sldId id="275" r:id="rId15"/>
    <p:sldId id="274" r:id="rId16"/>
    <p:sldId id="279" r:id="rId17"/>
    <p:sldId id="277" r:id="rId18"/>
    <p:sldId id="261" r:id="rId19"/>
    <p:sldId id="280" r:id="rId20"/>
    <p:sldId id="262" r:id="rId21"/>
    <p:sldId id="285" r:id="rId22"/>
    <p:sldId id="281" r:id="rId23"/>
    <p:sldId id="286" r:id="rId24"/>
    <p:sldId id="282" r:id="rId25"/>
    <p:sldId id="284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66D2A-B7A2-401C-9F8C-0EE9DA378622}" v="3" dt="2022-12-30T12:34:19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37626-5295-403E-BF26-624CEC5C563A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84526-8E83-4036-9CA7-A1EBFC649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07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iki202og?utm_source=unsplash&amp;utm_medium=referral&amp;utm_content=creditCopyTex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more?utm_source=unsplash&amp;utm_medium=referral&amp;utm_content=creditCopyTex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Miguel </a:t>
            </a:r>
            <a:r>
              <a:rPr lang="en-US" dirty="0" err="1">
                <a:hlinkClick r:id="rId3"/>
              </a:rPr>
              <a:t>Orós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r>
              <a:rPr lang="en-US" dirty="0"/>
              <a:t> </a:t>
            </a:r>
          </a:p>
          <a:p>
            <a:r>
              <a:rPr lang="en-US" dirty="0"/>
              <a:t>There is more </a:t>
            </a:r>
            <a:r>
              <a:rPr lang="en-GB" dirty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84526-8E83-4036-9CA7-A1EBFC6494F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2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D7AF-72DE-FE9B-9A32-E6D1B4E60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7A90D-CE52-5E24-213A-515284FB3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F405-95C4-C0D5-0062-097A0E37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F0BD-2C3A-73CC-8546-2D2922C4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0B483-8C0B-CDDA-C2DC-8A23CDD8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0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46DC-D7B5-3A67-7EA3-5743FE95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610E8-1F15-72D0-AD6A-8E07176AB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AD19-1FA8-091F-401A-09EA1F30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1007-E4FE-2EF6-CDB6-667A9BDC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0F2B3-ECE8-53B5-5026-778218F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0BBB5-F267-1CC4-E5AB-2B1C02BF8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BAB5D-8032-F07E-8EC6-B2A05AE5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8F2C-E119-7CCB-B326-363A2A28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392C4-1125-83A5-8634-9F038B96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56EB-3A7B-3666-56D3-3F6E29D6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6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5188-91DF-E657-7DAA-EB678D6B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D25D-47E2-786C-AEC7-34298F22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7413-995A-3637-2342-A3018595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7694-D8EA-F946-7525-C38926EF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A9D4-9BFA-7F8A-4BBA-86F33E6B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9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BEED3-CC5B-F983-5878-2E75C4D6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DDEDC-A86C-A8B2-007E-6C4D19FF4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018BC-77C0-7211-6FBF-4EF8934B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3E750-3E05-8686-598B-9B14F5C9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D160-BDB6-68F4-492B-2F28D758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D769-43B2-8279-AE6F-B9F6AB64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D3A82-9802-96F8-D369-A6FAB045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E451B-4BCF-C856-8169-4CABD23B8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A8ED-634A-53AD-2EDB-C39EAE0E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1715-5B46-402F-51C5-115E985F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F9FFB-A2E5-8A18-0681-A971F9A7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8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17F6-C8CC-FD19-DEDE-7C89A5B6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474F9-0B31-936E-A2EC-67329CE4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4E90F-01E8-E42E-95C2-CE08D3C6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093D1-F0EE-84C4-B229-1E93DF8C7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2FE77-758E-FB03-2704-2F9508379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10B85-AF3A-0E02-32BA-06E5D2AD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E8170-D6D0-5F1A-D0BC-71304799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82BC8-8167-9A8B-3F14-482B575D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1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CA4A-A057-B5BD-DC2E-F3D1CD53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9AC8-36B4-E04D-7298-FCD6841F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7492A-1F90-F70B-1C15-92E13319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3E413-6474-6E68-E828-1F953283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9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FFD34D-0CF6-AAB9-6AB3-16EC03D3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322FA-9860-54BF-D3E9-8BB5D038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9DB0B-53BC-05AD-F8C3-D0D6024E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29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C3F-38B2-E540-E9EB-14782948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1D85-A257-7EE2-D216-2AEC874F2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FB84-A0A8-455C-C9DA-19300AD99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3E607-7155-824B-FF61-02E57FB6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3A654-FB14-3939-086F-CFAB93F4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2E707-8823-D286-8C95-AB2B91FA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84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9392-989F-2006-1254-40EFB2F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50B67-CD60-88C2-92F7-432ECB582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58814-C58C-0A3B-73CA-3C560D355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1719A-EC74-8AC9-1CCA-64CC8D75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B5190-A6BC-B9DA-F60E-14DF9B0C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ACDE5-CF8E-7B37-E8DB-831DA7F7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6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C4089-2059-5028-28EA-61B71797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87CC3-204E-E7C0-9876-2255F7B4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C3AD-E338-F54B-FD2E-D5F4FEB19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99D4-83E4-487A-9D09-FAB10829F649}" type="datetimeFigureOut">
              <a:rPr lang="en-GB" smtClean="0"/>
              <a:t>30/12/2022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F152-163C-FC6F-415D-2B4862EF6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9908-795D-ABC7-FBC6-B6FF4EA0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CC738-8D53-469C-BE3E-26C7672EF8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02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9.svg"/><Relationship Id="rId5" Type="http://schemas.openxmlformats.org/officeDocument/2006/relationships/image" Target="../media/image6.sv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9.svg"/><Relationship Id="rId5" Type="http://schemas.openxmlformats.org/officeDocument/2006/relationships/image" Target="../media/image2.sv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svg"/><Relationship Id="rId7" Type="http://schemas.openxmlformats.org/officeDocument/2006/relationships/image" Target="../media/image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2.svg"/><Relationship Id="rId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43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4B31E-089E-6F79-7FB6-735ED968C308}"/>
              </a:ext>
            </a:extLst>
          </p:cNvPr>
          <p:cNvSpPr txBox="1"/>
          <p:nvPr/>
        </p:nvSpPr>
        <p:spPr>
          <a:xfrm>
            <a:off x="2813614" y="3429000"/>
            <a:ext cx="6727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The Power BI Admin team chooses what the user can access. Via AAD Groups.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D18FDF-7AFB-1D78-7839-82E4C3A1D1DF}"/>
              </a:ext>
            </a:extLst>
          </p:cNvPr>
          <p:cNvGrpSpPr/>
          <p:nvPr/>
        </p:nvGrpSpPr>
        <p:grpSpPr>
          <a:xfrm>
            <a:off x="4925209" y="1137181"/>
            <a:ext cx="2341582" cy="2341582"/>
            <a:chOff x="5006510" y="1029287"/>
            <a:chExt cx="2341582" cy="2341582"/>
          </a:xfrm>
        </p:grpSpPr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AA26A555-A0C2-595A-7207-D07C03F4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6510" y="1029287"/>
              <a:ext cx="2341582" cy="2341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BCFB7-4950-4CC2-748C-5F0471D4B8F6}"/>
                </a:ext>
              </a:extLst>
            </p:cNvPr>
            <p:cNvSpPr txBox="1"/>
            <p:nvPr/>
          </p:nvSpPr>
          <p:spPr>
            <a:xfrm>
              <a:off x="5824510" y="2592746"/>
              <a:ext cx="7055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/>
                <a:t>Janet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41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E82D3-9D58-3347-5EF2-7A16BA309E47}"/>
              </a:ext>
            </a:extLst>
          </p:cNvPr>
          <p:cNvSpPr/>
          <p:nvPr/>
        </p:nvSpPr>
        <p:spPr>
          <a:xfrm>
            <a:off x="368663" y="2497976"/>
            <a:ext cx="11454674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Delegation of roles</a:t>
            </a:r>
          </a:p>
        </p:txBody>
      </p:sp>
    </p:spTree>
    <p:extLst>
      <p:ext uri="{BB962C8B-B14F-4D97-AF65-F5344CB8AC3E}">
        <p14:creationId xmlns:p14="http://schemas.microsoft.com/office/powerpoint/2010/main" val="12033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DCB35E-5658-A79F-9078-2E7D1D7F5912}"/>
              </a:ext>
            </a:extLst>
          </p:cNvPr>
          <p:cNvGrpSpPr/>
          <p:nvPr/>
        </p:nvGrpSpPr>
        <p:grpSpPr>
          <a:xfrm>
            <a:off x="1692084" y="1700993"/>
            <a:ext cx="2195669" cy="3259667"/>
            <a:chOff x="1716967" y="934201"/>
            <a:chExt cx="2195669" cy="3259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031920-1942-5C66-B2BB-8E08681E5153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F8254481-497B-FC78-66C6-6ED49AFB3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59063B-A700-E2A4-1887-42BD776C38AC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C895E7-0AD2-762D-31D0-E9FFC7D120DA}"/>
                </a:ext>
              </a:extLst>
            </p:cNvPr>
            <p:cNvSpPr txBox="1"/>
            <p:nvPr/>
          </p:nvSpPr>
          <p:spPr>
            <a:xfrm>
              <a:off x="2002656" y="934201"/>
              <a:ext cx="16242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[DF]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9DE22E-55EA-2B19-2CED-E8BB860987DF}"/>
              </a:ext>
            </a:extLst>
          </p:cNvPr>
          <p:cNvGrpSpPr/>
          <p:nvPr/>
        </p:nvGrpSpPr>
        <p:grpSpPr>
          <a:xfrm>
            <a:off x="2132738" y="3333478"/>
            <a:ext cx="1065292" cy="941256"/>
            <a:chOff x="2132738" y="3333478"/>
            <a:chExt cx="1065292" cy="94125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2BFC883-4A4F-4355-DDE1-D82E3D6E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5167" y="3333478"/>
              <a:ext cx="500434" cy="5719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52DF9-85AE-FE34-E247-5B1E90DED5F3}"/>
                </a:ext>
              </a:extLst>
            </p:cNvPr>
            <p:cNvSpPr txBox="1"/>
            <p:nvPr/>
          </p:nvSpPr>
          <p:spPr>
            <a:xfrm>
              <a:off x="2132738" y="3905402"/>
              <a:ext cx="1065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DataFlow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BCC593-9803-6B98-A5B5-8A75D0E462AB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>
            <a:off x="911751" y="3613194"/>
            <a:ext cx="1503416" cy="6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C8F34-319A-21D6-78D1-0F269C376D67}"/>
              </a:ext>
            </a:extLst>
          </p:cNvPr>
          <p:cNvGrpSpPr/>
          <p:nvPr/>
        </p:nvGrpSpPr>
        <p:grpSpPr>
          <a:xfrm>
            <a:off x="5337623" y="1700993"/>
            <a:ext cx="2195669" cy="3259667"/>
            <a:chOff x="1716967" y="934201"/>
            <a:chExt cx="2195669" cy="32596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0EF489-4355-24D8-35A2-F8CB1D27F858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C7182C5B-5878-8788-9BE3-47111EF8D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7A8D97-0517-B8E7-A9A8-AD1CA7348798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52D42A-6C1A-AD4A-6F8D-772BC7912CD7}"/>
                </a:ext>
              </a:extLst>
            </p:cNvPr>
            <p:cNvSpPr txBox="1"/>
            <p:nvPr/>
          </p:nvSpPr>
          <p:spPr>
            <a:xfrm>
              <a:off x="2001053" y="934201"/>
              <a:ext cx="1627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[DS]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3A6C36-1AA9-667C-FE2E-723DC85047D1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2915601" y="3613194"/>
            <a:ext cx="3180399" cy="624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6BCC6-6E7A-93AD-106C-C1709973F40F}"/>
              </a:ext>
            </a:extLst>
          </p:cNvPr>
          <p:cNvGrpSpPr/>
          <p:nvPr/>
        </p:nvGrpSpPr>
        <p:grpSpPr>
          <a:xfrm>
            <a:off x="6032789" y="3217657"/>
            <a:ext cx="917495" cy="1082240"/>
            <a:chOff x="6032789" y="3217657"/>
            <a:chExt cx="917495" cy="108224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00DB930-5A65-31B8-1472-50EB4D80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3217657"/>
              <a:ext cx="791074" cy="79107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BA0C6-238F-5906-FA39-70537C7F5A64}"/>
                </a:ext>
              </a:extLst>
            </p:cNvPr>
            <p:cNvSpPr txBox="1"/>
            <p:nvPr/>
          </p:nvSpPr>
          <p:spPr>
            <a:xfrm>
              <a:off x="6032789" y="3930565"/>
              <a:ext cx="91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DataSet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6E521-3CFE-4B25-351C-4B602E9D247D}"/>
              </a:ext>
            </a:extLst>
          </p:cNvPr>
          <p:cNvGrpSpPr/>
          <p:nvPr/>
        </p:nvGrpSpPr>
        <p:grpSpPr>
          <a:xfrm>
            <a:off x="0" y="3279712"/>
            <a:ext cx="1322262" cy="1085195"/>
            <a:chOff x="0" y="3279712"/>
            <a:chExt cx="1322262" cy="1085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5D9A3-1CD0-C9C0-C43C-7FA2E83D93D8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D47AD16-BCD3-FD40-0A35-B426127F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292EC9-DC1E-0816-EA3E-D1808DC810EA}"/>
              </a:ext>
            </a:extLst>
          </p:cNvPr>
          <p:cNvGrpSpPr/>
          <p:nvPr/>
        </p:nvGrpSpPr>
        <p:grpSpPr>
          <a:xfrm>
            <a:off x="8983162" y="1700993"/>
            <a:ext cx="2195669" cy="3259667"/>
            <a:chOff x="1716967" y="934201"/>
            <a:chExt cx="2195669" cy="325966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BB41F2-69A5-B1F7-8CDD-5AD118472C30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702767F1-4F25-F8BF-E47A-F77650244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DDA6A24-BA1D-BA82-A4CA-19C637B3A2D9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133E40-42EB-A1A4-ACF0-B2D550F806B3}"/>
                </a:ext>
              </a:extLst>
            </p:cNvPr>
            <p:cNvSpPr txBox="1"/>
            <p:nvPr/>
          </p:nvSpPr>
          <p:spPr>
            <a:xfrm>
              <a:off x="2242690" y="934201"/>
              <a:ext cx="1144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DE951CA5-9871-DA5F-10BA-4DE182F4CC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1296" y="3360486"/>
            <a:ext cx="379060" cy="50541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E7086F-4F81-1E57-2804-BACBD6FA3006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 flipV="1">
            <a:off x="6887074" y="3613193"/>
            <a:ext cx="3064222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7A070C-8F9A-0B05-D7A0-D3750A4EDF58}"/>
              </a:ext>
            </a:extLst>
          </p:cNvPr>
          <p:cNvSpPr txBox="1"/>
          <p:nvPr/>
        </p:nvSpPr>
        <p:spPr>
          <a:xfrm>
            <a:off x="9682078" y="3918493"/>
            <a:ext cx="101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95731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E82D3-9D58-3347-5EF2-7A16BA309E47}"/>
              </a:ext>
            </a:extLst>
          </p:cNvPr>
          <p:cNvSpPr/>
          <p:nvPr/>
        </p:nvSpPr>
        <p:spPr>
          <a:xfrm>
            <a:off x="2544708" y="2551837"/>
            <a:ext cx="710258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Suggested</a:t>
            </a:r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model </a:t>
            </a:r>
            <a:endParaRPr lang="en-US" sz="7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7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role delegation</a:t>
            </a:r>
            <a:endParaRPr lang="en-US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69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DCB35E-5658-A79F-9078-2E7D1D7F5912}"/>
              </a:ext>
            </a:extLst>
          </p:cNvPr>
          <p:cNvGrpSpPr/>
          <p:nvPr/>
        </p:nvGrpSpPr>
        <p:grpSpPr>
          <a:xfrm>
            <a:off x="1692084" y="1700993"/>
            <a:ext cx="2195669" cy="3259667"/>
            <a:chOff x="1716967" y="934201"/>
            <a:chExt cx="2195669" cy="3259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031920-1942-5C66-B2BB-8E08681E5153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F8254481-497B-FC78-66C6-6ED49AFB3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59063B-A700-E2A4-1887-42BD776C38AC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C895E7-0AD2-762D-31D0-E9FFC7D120DA}"/>
                </a:ext>
              </a:extLst>
            </p:cNvPr>
            <p:cNvSpPr txBox="1"/>
            <p:nvPr/>
          </p:nvSpPr>
          <p:spPr>
            <a:xfrm>
              <a:off x="2002656" y="934201"/>
              <a:ext cx="16242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[DF]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9DE22E-55EA-2B19-2CED-E8BB860987DF}"/>
              </a:ext>
            </a:extLst>
          </p:cNvPr>
          <p:cNvGrpSpPr/>
          <p:nvPr/>
        </p:nvGrpSpPr>
        <p:grpSpPr>
          <a:xfrm>
            <a:off x="2132738" y="3333478"/>
            <a:ext cx="1065292" cy="941256"/>
            <a:chOff x="2132738" y="3333478"/>
            <a:chExt cx="1065292" cy="94125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2BFC883-4A4F-4355-DDE1-D82E3D6E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5167" y="3333478"/>
              <a:ext cx="500434" cy="5719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52DF9-85AE-FE34-E247-5B1E90DED5F3}"/>
                </a:ext>
              </a:extLst>
            </p:cNvPr>
            <p:cNvSpPr txBox="1"/>
            <p:nvPr/>
          </p:nvSpPr>
          <p:spPr>
            <a:xfrm>
              <a:off x="2132738" y="3905402"/>
              <a:ext cx="1065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DataFlow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BCC593-9803-6B98-A5B5-8A75D0E462AB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>
            <a:off x="911751" y="3613194"/>
            <a:ext cx="1503416" cy="6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C8F34-319A-21D6-78D1-0F269C376D67}"/>
              </a:ext>
            </a:extLst>
          </p:cNvPr>
          <p:cNvGrpSpPr/>
          <p:nvPr/>
        </p:nvGrpSpPr>
        <p:grpSpPr>
          <a:xfrm>
            <a:off x="5337623" y="1700993"/>
            <a:ext cx="2195669" cy="3259667"/>
            <a:chOff x="1716967" y="934201"/>
            <a:chExt cx="2195669" cy="32596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0EF489-4355-24D8-35A2-F8CB1D27F858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C7182C5B-5878-8788-9BE3-47111EF8D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7A8D97-0517-B8E7-A9A8-AD1CA7348798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52D42A-6C1A-AD4A-6F8D-772BC7912CD7}"/>
                </a:ext>
              </a:extLst>
            </p:cNvPr>
            <p:cNvSpPr txBox="1"/>
            <p:nvPr/>
          </p:nvSpPr>
          <p:spPr>
            <a:xfrm>
              <a:off x="2001053" y="934201"/>
              <a:ext cx="1627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[DS]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3A6C36-1AA9-667C-FE2E-723DC85047D1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2915601" y="3613194"/>
            <a:ext cx="3180399" cy="624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6BCC6-6E7A-93AD-106C-C1709973F40F}"/>
              </a:ext>
            </a:extLst>
          </p:cNvPr>
          <p:cNvGrpSpPr/>
          <p:nvPr/>
        </p:nvGrpSpPr>
        <p:grpSpPr>
          <a:xfrm>
            <a:off x="6032789" y="3217657"/>
            <a:ext cx="917495" cy="1082240"/>
            <a:chOff x="6032789" y="3217657"/>
            <a:chExt cx="917495" cy="108224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00DB930-5A65-31B8-1472-50EB4D80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3217657"/>
              <a:ext cx="791074" cy="79107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BA0C6-238F-5906-FA39-70537C7F5A64}"/>
                </a:ext>
              </a:extLst>
            </p:cNvPr>
            <p:cNvSpPr txBox="1"/>
            <p:nvPr/>
          </p:nvSpPr>
          <p:spPr>
            <a:xfrm>
              <a:off x="6032789" y="3930565"/>
              <a:ext cx="91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DataSet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6E521-3CFE-4B25-351C-4B602E9D247D}"/>
              </a:ext>
            </a:extLst>
          </p:cNvPr>
          <p:cNvGrpSpPr/>
          <p:nvPr/>
        </p:nvGrpSpPr>
        <p:grpSpPr>
          <a:xfrm>
            <a:off x="0" y="3279712"/>
            <a:ext cx="1322262" cy="1085195"/>
            <a:chOff x="0" y="3279712"/>
            <a:chExt cx="1322262" cy="1085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5D9A3-1CD0-C9C0-C43C-7FA2E83D93D8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D47AD16-BCD3-FD40-0A35-B426127F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292EC9-DC1E-0816-EA3E-D1808DC810EA}"/>
              </a:ext>
            </a:extLst>
          </p:cNvPr>
          <p:cNvGrpSpPr/>
          <p:nvPr/>
        </p:nvGrpSpPr>
        <p:grpSpPr>
          <a:xfrm>
            <a:off x="8983162" y="1700993"/>
            <a:ext cx="2195669" cy="3259667"/>
            <a:chOff x="1716967" y="934201"/>
            <a:chExt cx="2195669" cy="325966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BB41F2-69A5-B1F7-8CDD-5AD118472C30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702767F1-4F25-F8BF-E47A-F77650244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DDA6A24-BA1D-BA82-A4CA-19C637B3A2D9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133E40-42EB-A1A4-ACF0-B2D550F806B3}"/>
                </a:ext>
              </a:extLst>
            </p:cNvPr>
            <p:cNvSpPr txBox="1"/>
            <p:nvPr/>
          </p:nvSpPr>
          <p:spPr>
            <a:xfrm>
              <a:off x="2242690" y="934201"/>
              <a:ext cx="1144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DE951CA5-9871-DA5F-10BA-4DE182F4CC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1296" y="3360486"/>
            <a:ext cx="379060" cy="50541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E7086F-4F81-1E57-2804-BACBD6FA3006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 flipV="1">
            <a:off x="6887074" y="3613193"/>
            <a:ext cx="3064222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7A070C-8F9A-0B05-D7A0-D3750A4EDF58}"/>
              </a:ext>
            </a:extLst>
          </p:cNvPr>
          <p:cNvSpPr txBox="1"/>
          <p:nvPr/>
        </p:nvSpPr>
        <p:spPr>
          <a:xfrm>
            <a:off x="9682078" y="3918493"/>
            <a:ext cx="101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Report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BC853A-315E-2A97-B6AA-6DABA3BA30BC}"/>
              </a:ext>
            </a:extLst>
          </p:cNvPr>
          <p:cNvCxnSpPr>
            <a:cxnSpLocks/>
          </p:cNvCxnSpPr>
          <p:nvPr/>
        </p:nvCxnSpPr>
        <p:spPr>
          <a:xfrm>
            <a:off x="4610836" y="967027"/>
            <a:ext cx="35294" cy="5795586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C808086-6D37-2993-9387-5E6960BAF130}"/>
              </a:ext>
            </a:extLst>
          </p:cNvPr>
          <p:cNvCxnSpPr>
            <a:cxnSpLocks/>
          </p:cNvCxnSpPr>
          <p:nvPr/>
        </p:nvCxnSpPr>
        <p:spPr>
          <a:xfrm flipH="1">
            <a:off x="8331942" y="1028437"/>
            <a:ext cx="52174" cy="5734176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9AC6C6-1737-BA10-2B1B-03AE9368F8F8}"/>
              </a:ext>
            </a:extLst>
          </p:cNvPr>
          <p:cNvGrpSpPr/>
          <p:nvPr/>
        </p:nvGrpSpPr>
        <p:grpSpPr>
          <a:xfrm>
            <a:off x="75369" y="5657661"/>
            <a:ext cx="4474454" cy="722581"/>
            <a:chOff x="75406" y="5728264"/>
            <a:chExt cx="4492402" cy="6463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A7B902-BC69-1684-BD8B-644BBD569980}"/>
                </a:ext>
              </a:extLst>
            </p:cNvPr>
            <p:cNvSpPr/>
            <p:nvPr/>
          </p:nvSpPr>
          <p:spPr>
            <a:xfrm>
              <a:off x="2219377" y="5728264"/>
              <a:ext cx="686726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DBA</a:t>
              </a:r>
              <a:br>
                <a: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Team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48A5AD2-945B-042D-3ED4-FB82F846381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75406" y="6051430"/>
              <a:ext cx="2143971" cy="0"/>
            </a:xfrm>
            <a:prstGeom prst="line">
              <a:avLst/>
            </a:prstGeom>
            <a:ln w="60325">
              <a:solidFill>
                <a:srgbClr val="002060"/>
              </a:solidFill>
              <a:prstDash val="sys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8205E0-5150-043D-4542-A29D09C7F381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flipH="1">
              <a:off x="2906103" y="6041965"/>
              <a:ext cx="1661705" cy="9465"/>
            </a:xfrm>
            <a:prstGeom prst="line">
              <a:avLst/>
            </a:prstGeom>
            <a:ln w="60325">
              <a:solidFill>
                <a:srgbClr val="002060"/>
              </a:solidFill>
              <a:prstDash val="sys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1E914A9-D6C3-E96B-0B78-C79F99C1B1F3}"/>
              </a:ext>
            </a:extLst>
          </p:cNvPr>
          <p:cNvGrpSpPr/>
          <p:nvPr/>
        </p:nvGrpSpPr>
        <p:grpSpPr>
          <a:xfrm>
            <a:off x="4650613" y="5541898"/>
            <a:ext cx="3646035" cy="923330"/>
            <a:chOff x="98676" y="5541898"/>
            <a:chExt cx="4512160" cy="92333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B0FA19-2334-6F74-91B0-9746A4B32AE7}"/>
                </a:ext>
              </a:extLst>
            </p:cNvPr>
            <p:cNvSpPr/>
            <p:nvPr/>
          </p:nvSpPr>
          <p:spPr>
            <a:xfrm>
              <a:off x="1934818" y="5541898"/>
              <a:ext cx="133351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</a:t>
              </a:r>
            </a:p>
            <a:p>
              <a:pPr algn="ctr"/>
              <a:r>
                <a: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Modeling</a:t>
              </a:r>
            </a:p>
            <a:p>
              <a:pPr algn="ctr"/>
              <a:r>
                <a: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Team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93794F-0191-697E-6FE9-9FEE02A254EA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98676" y="6018952"/>
              <a:ext cx="1836142" cy="2911"/>
            </a:xfrm>
            <a:prstGeom prst="line">
              <a:avLst/>
            </a:prstGeom>
            <a:ln w="60325">
              <a:solidFill>
                <a:srgbClr val="002060"/>
              </a:solidFill>
              <a:prstDash val="sys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A21A707-047B-E551-46C6-1E8ECA1867B4}"/>
                </a:ext>
              </a:extLst>
            </p:cNvPr>
            <p:cNvCxnSpPr>
              <a:cxnSpLocks/>
              <a:endCxn id="58" idx="3"/>
            </p:cNvCxnSpPr>
            <p:nvPr/>
          </p:nvCxnSpPr>
          <p:spPr>
            <a:xfrm flipH="1">
              <a:off x="3268329" y="6018952"/>
              <a:ext cx="1342507" cy="2911"/>
            </a:xfrm>
            <a:prstGeom prst="line">
              <a:avLst/>
            </a:prstGeom>
            <a:ln w="60325">
              <a:solidFill>
                <a:srgbClr val="002060"/>
              </a:solidFill>
              <a:prstDash val="sys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A3F226-D12F-75F2-B474-4256DD2D00D6}"/>
              </a:ext>
            </a:extLst>
          </p:cNvPr>
          <p:cNvGrpSpPr/>
          <p:nvPr/>
        </p:nvGrpSpPr>
        <p:grpSpPr>
          <a:xfrm>
            <a:off x="8399047" y="5526338"/>
            <a:ext cx="3646035" cy="923330"/>
            <a:chOff x="98676" y="5541898"/>
            <a:chExt cx="4512160" cy="923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438FEF9-6CAE-D5DF-25FE-BF712C514C9D}"/>
                </a:ext>
              </a:extLst>
            </p:cNvPr>
            <p:cNvSpPr/>
            <p:nvPr/>
          </p:nvSpPr>
          <p:spPr>
            <a:xfrm>
              <a:off x="1993542" y="5541898"/>
              <a:ext cx="121607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Report</a:t>
              </a:r>
            </a:p>
            <a:p>
              <a:pPr algn="ctr"/>
              <a:r>
                <a: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Creation</a:t>
              </a:r>
            </a:p>
            <a:p>
              <a:pPr algn="ctr"/>
              <a:r>
                <a:rPr lang="en-US" b="0" cap="none" spc="0" dirty="0">
                  <a:ln w="0"/>
                  <a:solidFill>
                    <a:srgbClr val="7030A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Team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D59F7D4-C042-58C8-458B-541A9317C770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flipV="1">
              <a:off x="98676" y="6003563"/>
              <a:ext cx="1894866" cy="15389"/>
            </a:xfrm>
            <a:prstGeom prst="line">
              <a:avLst/>
            </a:prstGeom>
            <a:ln w="60325">
              <a:solidFill>
                <a:srgbClr val="002060"/>
              </a:solidFill>
              <a:prstDash val="sys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8B0BD0D-3F54-D38D-7EA3-439E382B671F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 flipH="1" flipV="1">
              <a:off x="3209612" y="6003563"/>
              <a:ext cx="1401224" cy="15389"/>
            </a:xfrm>
            <a:prstGeom prst="line">
              <a:avLst/>
            </a:prstGeom>
            <a:ln w="60325">
              <a:solidFill>
                <a:srgbClr val="002060"/>
              </a:solidFill>
              <a:prstDash val="sysDash"/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82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D096A1-C3F5-F132-AB2B-EECD2470F99A}"/>
              </a:ext>
            </a:extLst>
          </p:cNvPr>
          <p:cNvSpPr/>
          <p:nvPr/>
        </p:nvSpPr>
        <p:spPr>
          <a:xfrm>
            <a:off x="1297571" y="2105561"/>
            <a:ext cx="9596858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Flows</a:t>
            </a:r>
            <a:endParaRPr lang="en-US" sz="1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806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DCB35E-5658-A79F-9078-2E7D1D7F5912}"/>
              </a:ext>
            </a:extLst>
          </p:cNvPr>
          <p:cNvGrpSpPr/>
          <p:nvPr/>
        </p:nvGrpSpPr>
        <p:grpSpPr>
          <a:xfrm>
            <a:off x="1692084" y="1700993"/>
            <a:ext cx="2195669" cy="3259667"/>
            <a:chOff x="1716967" y="934201"/>
            <a:chExt cx="2195669" cy="3259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031920-1942-5C66-B2BB-8E08681E5153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F8254481-497B-FC78-66C6-6ED49AFB3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59063B-A700-E2A4-1887-42BD776C38AC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C895E7-0AD2-762D-31D0-E9FFC7D120DA}"/>
                </a:ext>
              </a:extLst>
            </p:cNvPr>
            <p:cNvSpPr txBox="1"/>
            <p:nvPr/>
          </p:nvSpPr>
          <p:spPr>
            <a:xfrm>
              <a:off x="2002656" y="934201"/>
              <a:ext cx="16242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[DF]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9DE22E-55EA-2B19-2CED-E8BB860987DF}"/>
              </a:ext>
            </a:extLst>
          </p:cNvPr>
          <p:cNvGrpSpPr/>
          <p:nvPr/>
        </p:nvGrpSpPr>
        <p:grpSpPr>
          <a:xfrm>
            <a:off x="2132738" y="3333478"/>
            <a:ext cx="1065292" cy="941256"/>
            <a:chOff x="2132738" y="3333478"/>
            <a:chExt cx="1065292" cy="94125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2BFC883-4A4F-4355-DDE1-D82E3D6E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5167" y="3333478"/>
              <a:ext cx="500434" cy="5719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52DF9-85AE-FE34-E247-5B1E90DED5F3}"/>
                </a:ext>
              </a:extLst>
            </p:cNvPr>
            <p:cNvSpPr txBox="1"/>
            <p:nvPr/>
          </p:nvSpPr>
          <p:spPr>
            <a:xfrm>
              <a:off x="2132738" y="3905402"/>
              <a:ext cx="1065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DataFlow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BCC593-9803-6B98-A5B5-8A75D0E462AB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>
            <a:off x="911751" y="3613194"/>
            <a:ext cx="1503416" cy="6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6E521-3CFE-4B25-351C-4B602E9D247D}"/>
              </a:ext>
            </a:extLst>
          </p:cNvPr>
          <p:cNvGrpSpPr/>
          <p:nvPr/>
        </p:nvGrpSpPr>
        <p:grpSpPr>
          <a:xfrm>
            <a:off x="0" y="3279712"/>
            <a:ext cx="1322262" cy="1085195"/>
            <a:chOff x="0" y="3279712"/>
            <a:chExt cx="1322262" cy="1085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5D9A3-1CD0-C9C0-C43C-7FA2E83D93D8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D47AD16-BCD3-FD40-0A35-B426127F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  <p:sp>
        <p:nvSpPr>
          <p:cNvPr id="2" name="Callout: Line 1">
            <a:extLst>
              <a:ext uri="{FF2B5EF4-FFF2-40B4-BE49-F238E27FC236}">
                <a16:creationId xmlns:a16="http://schemas.microsoft.com/office/drawing/2014/main" id="{E0B03832-5194-A638-53F6-079FBBE399A6}"/>
              </a:ext>
            </a:extLst>
          </p:cNvPr>
          <p:cNvSpPr/>
          <p:nvPr/>
        </p:nvSpPr>
        <p:spPr>
          <a:xfrm>
            <a:off x="5027702" y="1557853"/>
            <a:ext cx="2537926" cy="927444"/>
          </a:xfrm>
          <a:prstGeom prst="borderCallout1">
            <a:avLst>
              <a:gd name="adj1" fmla="val 52087"/>
              <a:gd name="adj2" fmla="val -298"/>
              <a:gd name="adj3" fmla="val 199652"/>
              <a:gd name="adj4" fmla="val -80427"/>
            </a:avLst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Scheduled Refresh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(assign AAD group to inform on failure)</a:t>
            </a:r>
          </a:p>
        </p:txBody>
      </p:sp>
      <p:sp>
        <p:nvSpPr>
          <p:cNvPr id="39" name="Callout: Line 38">
            <a:extLst>
              <a:ext uri="{FF2B5EF4-FFF2-40B4-BE49-F238E27FC236}">
                <a16:creationId xmlns:a16="http://schemas.microsoft.com/office/drawing/2014/main" id="{C2083D83-7E94-B685-0D9C-ED3230AB7B80}"/>
              </a:ext>
            </a:extLst>
          </p:cNvPr>
          <p:cNvSpPr/>
          <p:nvPr/>
        </p:nvSpPr>
        <p:spPr>
          <a:xfrm>
            <a:off x="5027702" y="2587390"/>
            <a:ext cx="2537926" cy="927444"/>
          </a:xfrm>
          <a:prstGeom prst="borderCallout1">
            <a:avLst>
              <a:gd name="adj1" fmla="val 52087"/>
              <a:gd name="adj2" fmla="val -38"/>
              <a:gd name="adj3" fmla="val 97513"/>
              <a:gd name="adj4" fmla="val -79391"/>
            </a:avLst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Incremental Refresh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(only update with latest data) – </a:t>
            </a:r>
            <a:r>
              <a:rPr lang="en-GB" b="1" dirty="0">
                <a:solidFill>
                  <a:schemeClr val="tx1"/>
                </a:solidFill>
              </a:rPr>
              <a:t>Premium Feature</a:t>
            </a:r>
          </a:p>
        </p:txBody>
      </p: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88FB9FDD-D801-F136-5F9C-C7071819C613}"/>
              </a:ext>
            </a:extLst>
          </p:cNvPr>
          <p:cNvSpPr/>
          <p:nvPr/>
        </p:nvSpPr>
        <p:spPr>
          <a:xfrm>
            <a:off x="5027702" y="3613193"/>
            <a:ext cx="2537926" cy="1394745"/>
          </a:xfrm>
          <a:prstGeom prst="borderCallout1">
            <a:avLst>
              <a:gd name="adj1" fmla="val 52087"/>
              <a:gd name="adj2" fmla="val -38"/>
              <a:gd name="adj3" fmla="val -3289"/>
              <a:gd name="adj4" fmla="val -79131"/>
            </a:avLst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Data is loaded into Power BI service. Loaded once from data source shared many times in the Power BI Service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6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5CBD69-EEE3-F136-99F3-241103AE8708}"/>
              </a:ext>
            </a:extLst>
          </p:cNvPr>
          <p:cNvSpPr/>
          <p:nvPr/>
        </p:nvSpPr>
        <p:spPr>
          <a:xfrm>
            <a:off x="1386120" y="197346"/>
            <a:ext cx="9419759" cy="64633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– </a:t>
            </a:r>
            <a:r>
              <a:rPr lang="en-US" sz="13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not</a:t>
            </a:r>
          </a:p>
          <a:p>
            <a:pPr algn="ctr"/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– </a:t>
            </a:r>
            <a:r>
              <a:rPr lang="en-US" sz="138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1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epeat</a:t>
            </a:r>
          </a:p>
          <a:p>
            <a:pPr algn="ctr"/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Y – </a:t>
            </a:r>
            <a:r>
              <a:rPr lang="en-US" sz="138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r>
              <a:rPr lang="en-US" sz="1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ourself</a:t>
            </a:r>
          </a:p>
        </p:txBody>
      </p:sp>
    </p:spTree>
    <p:extLst>
      <p:ext uri="{BB962C8B-B14F-4D97-AF65-F5344CB8AC3E}">
        <p14:creationId xmlns:p14="http://schemas.microsoft.com/office/powerpoint/2010/main" val="414060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E76F52-983A-5268-5241-9EE0012D2B83}"/>
              </a:ext>
            </a:extLst>
          </p:cNvPr>
          <p:cNvSpPr txBox="1"/>
          <p:nvPr/>
        </p:nvSpPr>
        <p:spPr>
          <a:xfrm>
            <a:off x="2911901" y="1720840"/>
            <a:ext cx="63681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7200" dirty="0"/>
              <a:t>Lets use Date Dimension as an example</a:t>
            </a:r>
          </a:p>
        </p:txBody>
      </p:sp>
    </p:spTree>
    <p:extLst>
      <p:ext uri="{BB962C8B-B14F-4D97-AF65-F5344CB8AC3E}">
        <p14:creationId xmlns:p14="http://schemas.microsoft.com/office/powerpoint/2010/main" val="1457350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59063B-A700-E2A4-1887-42BD776C38AC}"/>
              </a:ext>
            </a:extLst>
          </p:cNvPr>
          <p:cNvSpPr/>
          <p:nvPr/>
        </p:nvSpPr>
        <p:spPr>
          <a:xfrm>
            <a:off x="1692084" y="2266672"/>
            <a:ext cx="2195669" cy="2098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895E7-0AD2-762D-31D0-E9FFC7D120DA}"/>
              </a:ext>
            </a:extLst>
          </p:cNvPr>
          <p:cNvSpPr txBox="1"/>
          <p:nvPr/>
        </p:nvSpPr>
        <p:spPr>
          <a:xfrm>
            <a:off x="1570581" y="1700993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Shared Dimensions </a:t>
            </a:r>
            <a:r>
              <a:rPr lang="en-GB" b="1" dirty="0">
                <a:solidFill>
                  <a:srgbClr val="7030A0"/>
                </a:solidFill>
              </a:rPr>
              <a:t>[DF]</a:t>
            </a:r>
          </a:p>
          <a:p>
            <a:pPr algn="ctr"/>
            <a:r>
              <a:rPr lang="en-GB" sz="1400" dirty="0"/>
              <a:t>(workspace)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9DE22E-55EA-2B19-2CED-E8BB860987DF}"/>
              </a:ext>
            </a:extLst>
          </p:cNvPr>
          <p:cNvGrpSpPr/>
          <p:nvPr/>
        </p:nvGrpSpPr>
        <p:grpSpPr>
          <a:xfrm>
            <a:off x="2132738" y="3333478"/>
            <a:ext cx="1197957" cy="941256"/>
            <a:chOff x="2132738" y="3333478"/>
            <a:chExt cx="1197957" cy="94125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2BFC883-4A4F-4355-DDE1-D82E3D6E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5167" y="3333478"/>
              <a:ext cx="500434" cy="5719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52DF9-85AE-FE34-E247-5B1E90DED5F3}"/>
                </a:ext>
              </a:extLst>
            </p:cNvPr>
            <p:cNvSpPr txBox="1"/>
            <p:nvPr/>
          </p:nvSpPr>
          <p:spPr>
            <a:xfrm>
              <a:off x="2132738" y="3905402"/>
              <a:ext cx="1197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dfDateDim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BCC593-9803-6B98-A5B5-8A75D0E462AB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>
            <a:off x="911751" y="3613194"/>
            <a:ext cx="1503416" cy="6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6E521-3CFE-4B25-351C-4B602E9D247D}"/>
              </a:ext>
            </a:extLst>
          </p:cNvPr>
          <p:cNvGrpSpPr/>
          <p:nvPr/>
        </p:nvGrpSpPr>
        <p:grpSpPr>
          <a:xfrm>
            <a:off x="0" y="3279712"/>
            <a:ext cx="1322262" cy="1085195"/>
            <a:chOff x="0" y="3279712"/>
            <a:chExt cx="1322262" cy="1085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5D9A3-1CD0-C9C0-C43C-7FA2E83D93D8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D47AD16-BCD3-FD40-0A35-B426127F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10969A-669C-6A1B-9DFB-A617C86578F4}"/>
              </a:ext>
            </a:extLst>
          </p:cNvPr>
          <p:cNvSpPr txBox="1"/>
          <p:nvPr/>
        </p:nvSpPr>
        <p:spPr>
          <a:xfrm>
            <a:off x="1621460" y="4657116"/>
            <a:ext cx="2336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Loaded once per </a:t>
            </a:r>
            <a:br>
              <a:rPr lang="en-GB" dirty="0"/>
            </a:br>
            <a:r>
              <a:rPr lang="en-GB" dirty="0"/>
              <a:t>week </a:t>
            </a:r>
            <a:r>
              <a:rPr lang="en-GB" b="1" dirty="0">
                <a:solidFill>
                  <a:srgbClr val="FF0000"/>
                </a:solidFill>
              </a:rPr>
              <a:t>or</a:t>
            </a:r>
            <a:r>
              <a:rPr lang="en-GB" dirty="0"/>
              <a:t> month </a:t>
            </a:r>
            <a:r>
              <a:rPr lang="en-GB" b="1" dirty="0">
                <a:solidFill>
                  <a:srgbClr val="FF0000"/>
                </a:solidFill>
              </a:rPr>
              <a:t>or</a:t>
            </a:r>
            <a:r>
              <a:rPr lang="en-GB" dirty="0"/>
              <a:t> year</a:t>
            </a:r>
          </a:p>
          <a:p>
            <a:pPr algn="ctr"/>
            <a:r>
              <a:rPr lang="en-GB" i="1" dirty="0"/>
              <a:t>(set schedule and its </a:t>
            </a:r>
          </a:p>
          <a:p>
            <a:pPr algn="ctr"/>
            <a:r>
              <a:rPr lang="en-GB" i="1" dirty="0"/>
              <a:t>done automatically)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1AF213B-40CA-9BCF-C0FD-59B3F615C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87190" y="2281216"/>
            <a:ext cx="691096" cy="5221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105C5F3-E159-8DB1-3AAB-1774C308DBC6}"/>
              </a:ext>
            </a:extLst>
          </p:cNvPr>
          <p:cNvGrpSpPr/>
          <p:nvPr/>
        </p:nvGrpSpPr>
        <p:grpSpPr>
          <a:xfrm>
            <a:off x="5087644" y="735908"/>
            <a:ext cx="2195669" cy="1788723"/>
            <a:chOff x="5087644" y="735908"/>
            <a:chExt cx="2195669" cy="178872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297DA1-037D-579E-2342-779677F076F5}"/>
                </a:ext>
              </a:extLst>
            </p:cNvPr>
            <p:cNvSpPr/>
            <p:nvPr/>
          </p:nvSpPr>
          <p:spPr>
            <a:xfrm>
              <a:off x="5087644" y="1301587"/>
              <a:ext cx="2195669" cy="1223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6EE531-4882-9AF7-9332-78B2E014DCE1}"/>
                </a:ext>
              </a:extLst>
            </p:cNvPr>
            <p:cNvSpPr txBox="1"/>
            <p:nvPr/>
          </p:nvSpPr>
          <p:spPr>
            <a:xfrm>
              <a:off x="5371730" y="735908"/>
              <a:ext cx="1627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[DS]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3CC761FE-3A8F-9C16-E821-B105805E5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59829" y="1333952"/>
              <a:ext cx="691096" cy="522161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8BF702-83E9-3855-7A56-9BDAF32007D4}"/>
              </a:ext>
            </a:extLst>
          </p:cNvPr>
          <p:cNvGrpSpPr/>
          <p:nvPr/>
        </p:nvGrpSpPr>
        <p:grpSpPr>
          <a:xfrm>
            <a:off x="5136701" y="2657902"/>
            <a:ext cx="2195669" cy="1788723"/>
            <a:chOff x="5087644" y="735908"/>
            <a:chExt cx="2195669" cy="178872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27F106-1E4F-DB5C-8658-44F8E4645A3F}"/>
                </a:ext>
              </a:extLst>
            </p:cNvPr>
            <p:cNvSpPr/>
            <p:nvPr/>
          </p:nvSpPr>
          <p:spPr>
            <a:xfrm>
              <a:off x="5087644" y="1301587"/>
              <a:ext cx="2195669" cy="1223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564C67-0C28-73CF-9228-F881BE1CD379}"/>
                </a:ext>
              </a:extLst>
            </p:cNvPr>
            <p:cNvSpPr txBox="1"/>
            <p:nvPr/>
          </p:nvSpPr>
          <p:spPr>
            <a:xfrm>
              <a:off x="5500835" y="735908"/>
              <a:ext cx="1369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Finance </a:t>
              </a:r>
              <a:r>
                <a:rPr lang="en-GB" b="1" dirty="0">
                  <a:solidFill>
                    <a:srgbClr val="7030A0"/>
                  </a:solidFill>
                </a:rPr>
                <a:t>[DS]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50BAD4AD-632A-01FD-B575-264287225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92216" y="1320683"/>
              <a:ext cx="691096" cy="52216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585EBF6-9F91-ABF4-E626-CCAB089BA707}"/>
              </a:ext>
            </a:extLst>
          </p:cNvPr>
          <p:cNvGrpSpPr/>
          <p:nvPr/>
        </p:nvGrpSpPr>
        <p:grpSpPr>
          <a:xfrm>
            <a:off x="5185758" y="4816719"/>
            <a:ext cx="2195669" cy="1788723"/>
            <a:chOff x="5087644" y="735908"/>
            <a:chExt cx="2195669" cy="178872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3EE8165-84F0-2D19-3D08-640B73E74F6E}"/>
                </a:ext>
              </a:extLst>
            </p:cNvPr>
            <p:cNvSpPr/>
            <p:nvPr/>
          </p:nvSpPr>
          <p:spPr>
            <a:xfrm>
              <a:off x="5087644" y="1301587"/>
              <a:ext cx="2195669" cy="12230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2B32F4A-B3FB-2A7A-9508-2BE378319497}"/>
                </a:ext>
              </a:extLst>
            </p:cNvPr>
            <p:cNvSpPr txBox="1"/>
            <p:nvPr/>
          </p:nvSpPr>
          <p:spPr>
            <a:xfrm>
              <a:off x="5526485" y="735908"/>
              <a:ext cx="13179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err="1">
                  <a:solidFill>
                    <a:srgbClr val="7030A0"/>
                  </a:solidFill>
                </a:rPr>
                <a:t>Quailty</a:t>
              </a:r>
              <a:r>
                <a:rPr lang="en-GB" dirty="0">
                  <a:solidFill>
                    <a:srgbClr val="7030A0"/>
                  </a:solidFill>
                </a:rPr>
                <a:t> </a:t>
              </a:r>
              <a:r>
                <a:rPr lang="en-GB" b="1" dirty="0">
                  <a:solidFill>
                    <a:srgbClr val="7030A0"/>
                  </a:solidFill>
                </a:rPr>
                <a:t>[DS]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4EDCBA16-6A6C-2CF4-6989-A282432A2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83033" y="1320683"/>
              <a:ext cx="691096" cy="52216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E10E04-7274-CB6B-2698-96669B84AD20}"/>
              </a:ext>
            </a:extLst>
          </p:cNvPr>
          <p:cNvGrpSpPr/>
          <p:nvPr/>
        </p:nvGrpSpPr>
        <p:grpSpPr>
          <a:xfrm>
            <a:off x="5622856" y="1513831"/>
            <a:ext cx="1125244" cy="861232"/>
            <a:chOff x="8304249" y="1611713"/>
            <a:chExt cx="1125244" cy="861232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282DE7EB-98D4-2470-4633-70DB44F42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77710" y="1611713"/>
              <a:ext cx="639937" cy="639937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E0AFEB2-573B-C297-92A3-DCD3A4CAD3B5}"/>
                </a:ext>
              </a:extLst>
            </p:cNvPr>
            <p:cNvSpPr txBox="1"/>
            <p:nvPr/>
          </p:nvSpPr>
          <p:spPr>
            <a:xfrm>
              <a:off x="8304249" y="2165168"/>
              <a:ext cx="1125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solidFill>
                    <a:srgbClr val="7030A0"/>
                  </a:solidFill>
                </a:rPr>
                <a:t>dsCustomers</a:t>
              </a:r>
              <a:endParaRPr lang="en-GB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5053D3-0B63-2E2F-B3AA-CA198F0EF495}"/>
              </a:ext>
            </a:extLst>
          </p:cNvPr>
          <p:cNvGrpSpPr/>
          <p:nvPr/>
        </p:nvGrpSpPr>
        <p:grpSpPr>
          <a:xfrm>
            <a:off x="5809830" y="3429000"/>
            <a:ext cx="938270" cy="872726"/>
            <a:chOff x="8304249" y="1600219"/>
            <a:chExt cx="938270" cy="872726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6851D717-8B3C-6728-31B4-FA197C72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83204" y="1600219"/>
              <a:ext cx="639937" cy="63993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1D8CC10-277C-D10E-DDFA-442062CA1017}"/>
                </a:ext>
              </a:extLst>
            </p:cNvPr>
            <p:cNvSpPr txBox="1"/>
            <p:nvPr/>
          </p:nvSpPr>
          <p:spPr>
            <a:xfrm>
              <a:off x="8304249" y="2165168"/>
              <a:ext cx="938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solidFill>
                    <a:srgbClr val="7030A0"/>
                  </a:solidFill>
                </a:rPr>
                <a:t>dsInvoices</a:t>
              </a:r>
              <a:endParaRPr lang="en-GB" sz="14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90D376-E2B2-772F-89D0-3F509A38133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15601" y="3619440"/>
            <a:ext cx="2994762" cy="1644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785760-BFCE-B867-AE7B-0384AC5C59A6}"/>
              </a:ext>
            </a:extLst>
          </p:cNvPr>
          <p:cNvCxnSpPr>
            <a:cxnSpLocks/>
            <a:stCxn id="12" idx="3"/>
            <a:endCxn id="65" idx="1"/>
          </p:cNvCxnSpPr>
          <p:nvPr/>
        </p:nvCxnSpPr>
        <p:spPr>
          <a:xfrm>
            <a:off x="2915601" y="3619440"/>
            <a:ext cx="3107932" cy="22585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C9059B-CA7F-CDD4-80E9-69A04C742BF5}"/>
              </a:ext>
            </a:extLst>
          </p:cNvPr>
          <p:cNvCxnSpPr>
            <a:cxnSpLocks/>
            <a:stCxn id="12" idx="3"/>
            <a:endCxn id="55" idx="1"/>
          </p:cNvCxnSpPr>
          <p:nvPr/>
        </p:nvCxnSpPr>
        <p:spPr>
          <a:xfrm flipV="1">
            <a:off x="2915601" y="1833800"/>
            <a:ext cx="2980716" cy="17856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61C728A-5B72-5256-A1E2-C1F884958BEB}"/>
              </a:ext>
            </a:extLst>
          </p:cNvPr>
          <p:cNvGrpSpPr/>
          <p:nvPr/>
        </p:nvGrpSpPr>
        <p:grpSpPr>
          <a:xfrm>
            <a:off x="5687778" y="5558059"/>
            <a:ext cx="1311449" cy="871722"/>
            <a:chOff x="8304249" y="1601223"/>
            <a:chExt cx="1311449" cy="871722"/>
          </a:xfrm>
        </p:grpSpPr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52A66902-4792-9266-513D-995C29712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40004" y="1601223"/>
              <a:ext cx="639937" cy="639937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5CD2B29-BD45-B4F8-24D8-330AEFB737AF}"/>
                </a:ext>
              </a:extLst>
            </p:cNvPr>
            <p:cNvSpPr txBox="1"/>
            <p:nvPr/>
          </p:nvSpPr>
          <p:spPr>
            <a:xfrm>
              <a:off x="8304249" y="2165168"/>
              <a:ext cx="1311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solidFill>
                    <a:srgbClr val="7030A0"/>
                  </a:solidFill>
                </a:rPr>
                <a:t>dsCheckReview</a:t>
              </a:r>
              <a:endParaRPr lang="en-GB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097B451-DFB9-F5D1-8A72-4583AA47A16E}"/>
              </a:ext>
            </a:extLst>
          </p:cNvPr>
          <p:cNvSpPr txBox="1"/>
          <p:nvPr/>
        </p:nvSpPr>
        <p:spPr>
          <a:xfrm>
            <a:off x="8483204" y="1476647"/>
            <a:ext cx="286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dimension loaded once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5FC3B88-C088-5C75-4D62-412084D48440}"/>
              </a:ext>
            </a:extLst>
          </p:cNvPr>
          <p:cNvSpPr txBox="1"/>
          <p:nvPr/>
        </p:nvSpPr>
        <p:spPr>
          <a:xfrm>
            <a:off x="8483204" y="3333478"/>
            <a:ext cx="3056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source of dat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</a:p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 with the three datasets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B734175-2C10-273B-9689-C3EFBCAE7654}"/>
              </a:ext>
            </a:extLst>
          </p:cNvPr>
          <p:cNvSpPr txBox="1"/>
          <p:nvPr/>
        </p:nvSpPr>
        <p:spPr>
          <a:xfrm>
            <a:off x="8918901" y="2447797"/>
            <a:ext cx="218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source of dat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4ECE76-04D3-527B-AEF1-CCFC5C6C03E9}"/>
              </a:ext>
            </a:extLst>
          </p:cNvPr>
          <p:cNvSpPr txBox="1"/>
          <p:nvPr/>
        </p:nvSpPr>
        <p:spPr>
          <a:xfrm>
            <a:off x="8219690" y="4496158"/>
            <a:ext cx="358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Datasets can be refreshed on different refresh schedule</a:t>
            </a:r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7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DCB35E-5658-A79F-9078-2E7D1D7F5912}"/>
              </a:ext>
            </a:extLst>
          </p:cNvPr>
          <p:cNvGrpSpPr/>
          <p:nvPr/>
        </p:nvGrpSpPr>
        <p:grpSpPr>
          <a:xfrm>
            <a:off x="1692084" y="1700993"/>
            <a:ext cx="2195669" cy="3259667"/>
            <a:chOff x="1716967" y="934201"/>
            <a:chExt cx="2195669" cy="3259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031920-1942-5C66-B2BB-8E08681E5153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F8254481-497B-FC78-66C6-6ED49AFB3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59063B-A700-E2A4-1887-42BD776C38AC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C895E7-0AD2-762D-31D0-E9FFC7D120DA}"/>
                </a:ext>
              </a:extLst>
            </p:cNvPr>
            <p:cNvSpPr txBox="1"/>
            <p:nvPr/>
          </p:nvSpPr>
          <p:spPr>
            <a:xfrm>
              <a:off x="2002656" y="934201"/>
              <a:ext cx="16242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</a:t>
              </a:r>
              <a:r>
                <a:rPr lang="en-GB" b="1" dirty="0">
                  <a:solidFill>
                    <a:srgbClr val="7030A0"/>
                  </a:solidFill>
                </a:rPr>
                <a:t> [DF]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52BFC883-4A4F-4355-DDE1-D82E3D6E9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5167" y="3333478"/>
            <a:ext cx="500434" cy="5719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852DF9-85AE-FE34-E247-5B1E90DED5F3}"/>
              </a:ext>
            </a:extLst>
          </p:cNvPr>
          <p:cNvSpPr txBox="1"/>
          <p:nvPr/>
        </p:nvSpPr>
        <p:spPr>
          <a:xfrm>
            <a:off x="2132738" y="3905402"/>
            <a:ext cx="1065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DataFlow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BCC593-9803-6B98-A5B5-8A75D0E462AB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>
            <a:off x="911751" y="3612289"/>
            <a:ext cx="1503416" cy="715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27607E-3B3F-6846-FBAC-D69EB11A4192}"/>
              </a:ext>
            </a:extLst>
          </p:cNvPr>
          <p:cNvGrpSpPr/>
          <p:nvPr/>
        </p:nvGrpSpPr>
        <p:grpSpPr>
          <a:xfrm>
            <a:off x="0" y="3278807"/>
            <a:ext cx="1322262" cy="1085195"/>
            <a:chOff x="0" y="3279712"/>
            <a:chExt cx="1322262" cy="108519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827B73-4C68-A240-06A4-1345CE3720AD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459725E0-FD60-9D63-7803-62526AB34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057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ign on a building&#10;&#10;Description automatically generated with low confidence">
            <a:extLst>
              <a:ext uri="{FF2B5EF4-FFF2-40B4-BE49-F238E27FC236}">
                <a16:creationId xmlns:a16="http://schemas.microsoft.com/office/drawing/2014/main" id="{66F763FE-927A-4406-5976-55721E1FD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2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59063B-A700-E2A4-1887-42BD776C38AC}"/>
              </a:ext>
            </a:extLst>
          </p:cNvPr>
          <p:cNvSpPr/>
          <p:nvPr/>
        </p:nvSpPr>
        <p:spPr>
          <a:xfrm>
            <a:off x="1616583" y="1224504"/>
            <a:ext cx="2195669" cy="2549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895E7-0AD2-762D-31D0-E9FFC7D120DA}"/>
              </a:ext>
            </a:extLst>
          </p:cNvPr>
          <p:cNvSpPr txBox="1"/>
          <p:nvPr/>
        </p:nvSpPr>
        <p:spPr>
          <a:xfrm>
            <a:off x="1495080" y="658825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Shared Dimensions </a:t>
            </a:r>
            <a:r>
              <a:rPr lang="en-GB" b="1" dirty="0">
                <a:solidFill>
                  <a:srgbClr val="7030A0"/>
                </a:solidFill>
              </a:rPr>
              <a:t>[DF]</a:t>
            </a:r>
          </a:p>
          <a:p>
            <a:pPr algn="ctr"/>
            <a:r>
              <a:rPr lang="en-GB" sz="1400" dirty="0"/>
              <a:t>(workspace)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9DE22E-55EA-2B19-2CED-E8BB860987DF}"/>
              </a:ext>
            </a:extLst>
          </p:cNvPr>
          <p:cNvGrpSpPr/>
          <p:nvPr/>
        </p:nvGrpSpPr>
        <p:grpSpPr>
          <a:xfrm>
            <a:off x="2148481" y="1875505"/>
            <a:ext cx="1098142" cy="781322"/>
            <a:chOff x="2132738" y="3333478"/>
            <a:chExt cx="1197958" cy="94125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2BFC883-4A4F-4355-DDE1-D82E3D6E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5167" y="3333478"/>
              <a:ext cx="500434" cy="5719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52DF9-85AE-FE34-E247-5B1E90DED5F3}"/>
                </a:ext>
              </a:extLst>
            </p:cNvPr>
            <p:cNvSpPr txBox="1"/>
            <p:nvPr/>
          </p:nvSpPr>
          <p:spPr>
            <a:xfrm>
              <a:off x="2132738" y="3905402"/>
              <a:ext cx="1197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dfDateDim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BCC593-9803-6B98-A5B5-8A75D0E462AB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894110" y="2112878"/>
            <a:ext cx="1513268" cy="14862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6E521-3CFE-4B25-351C-4B602E9D247D}"/>
              </a:ext>
            </a:extLst>
          </p:cNvPr>
          <p:cNvGrpSpPr/>
          <p:nvPr/>
        </p:nvGrpSpPr>
        <p:grpSpPr>
          <a:xfrm>
            <a:off x="-17641" y="3265625"/>
            <a:ext cx="1322262" cy="1085195"/>
            <a:chOff x="0" y="3279712"/>
            <a:chExt cx="1322262" cy="1085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5D9A3-1CD0-C9C0-C43C-7FA2E83D93D8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D47AD16-BCD3-FD40-0A35-B426127F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10969A-669C-6A1B-9DFB-A617C86578F4}"/>
              </a:ext>
            </a:extLst>
          </p:cNvPr>
          <p:cNvSpPr txBox="1"/>
          <p:nvPr/>
        </p:nvSpPr>
        <p:spPr>
          <a:xfrm>
            <a:off x="2697552" y="4657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1AF213B-40CA-9BCF-C0FD-59B3F615C3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40797" y="1304354"/>
            <a:ext cx="691096" cy="5221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A23936-9DEA-88A3-3D89-268EA9D70050}"/>
              </a:ext>
            </a:extLst>
          </p:cNvPr>
          <p:cNvGrpSpPr/>
          <p:nvPr/>
        </p:nvGrpSpPr>
        <p:grpSpPr>
          <a:xfrm>
            <a:off x="5118124" y="2913861"/>
            <a:ext cx="2195669" cy="1788723"/>
            <a:chOff x="5087644" y="735908"/>
            <a:chExt cx="2195669" cy="178872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05C5F3-E159-8DB1-3AAB-1774C308DBC6}"/>
                </a:ext>
              </a:extLst>
            </p:cNvPr>
            <p:cNvGrpSpPr/>
            <p:nvPr/>
          </p:nvGrpSpPr>
          <p:grpSpPr>
            <a:xfrm>
              <a:off x="5087644" y="735908"/>
              <a:ext cx="2195669" cy="1788723"/>
              <a:chOff x="5087644" y="735908"/>
              <a:chExt cx="2195669" cy="178872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3297DA1-037D-579E-2342-779677F076F5}"/>
                  </a:ext>
                </a:extLst>
              </p:cNvPr>
              <p:cNvSpPr/>
              <p:nvPr/>
            </p:nvSpPr>
            <p:spPr>
              <a:xfrm>
                <a:off x="5087644" y="1301587"/>
                <a:ext cx="2195669" cy="12230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6EE531-4882-9AF7-9332-78B2E014DCE1}"/>
                  </a:ext>
                </a:extLst>
              </p:cNvPr>
              <p:cNvSpPr txBox="1"/>
              <p:nvPr/>
            </p:nvSpPr>
            <p:spPr>
              <a:xfrm>
                <a:off x="5371730" y="735908"/>
                <a:ext cx="16274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7030A0"/>
                    </a:solidFill>
                  </a:rPr>
                  <a:t>Marketing </a:t>
                </a:r>
                <a:r>
                  <a:rPr lang="en-GB" b="1" dirty="0">
                    <a:solidFill>
                      <a:srgbClr val="7030A0"/>
                    </a:solidFill>
                  </a:rPr>
                  <a:t>[DS]</a:t>
                </a:r>
              </a:p>
              <a:p>
                <a:pPr algn="ctr"/>
                <a:r>
                  <a:rPr lang="en-GB" sz="1400" dirty="0"/>
                  <a:t>(workspace)</a:t>
                </a: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3CC761FE-3A8F-9C16-E821-B105805E5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96736" y="1285065"/>
                <a:ext cx="450738" cy="340557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E10E04-7274-CB6B-2698-96669B84AD20}"/>
                </a:ext>
              </a:extLst>
            </p:cNvPr>
            <p:cNvGrpSpPr/>
            <p:nvPr/>
          </p:nvGrpSpPr>
          <p:grpSpPr>
            <a:xfrm>
              <a:off x="5622856" y="1513831"/>
              <a:ext cx="1125244" cy="861232"/>
              <a:chOff x="8304249" y="1611713"/>
              <a:chExt cx="1125244" cy="861232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282DE7EB-98D4-2470-4633-70DB44F42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577710" y="1611713"/>
                <a:ext cx="639937" cy="639937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0AFEB2-573B-C297-92A3-DCD3A4CAD3B5}"/>
                  </a:ext>
                </a:extLst>
              </p:cNvPr>
              <p:cNvSpPr txBox="1"/>
              <p:nvPr/>
            </p:nvSpPr>
            <p:spPr>
              <a:xfrm>
                <a:off x="8304249" y="2165168"/>
                <a:ext cx="1125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err="1">
                    <a:solidFill>
                      <a:srgbClr val="7030A0"/>
                    </a:solidFill>
                  </a:rPr>
                  <a:t>dsCustomers</a:t>
                </a:r>
                <a:endParaRPr lang="en-GB" sz="1400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C9059B-CA7F-CDD4-80E9-69A04C742BF5}"/>
              </a:ext>
            </a:extLst>
          </p:cNvPr>
          <p:cNvCxnSpPr>
            <a:cxnSpLocks/>
            <a:stCxn id="12" idx="3"/>
            <a:endCxn id="55" idx="1"/>
          </p:cNvCxnSpPr>
          <p:nvPr/>
        </p:nvCxnSpPr>
        <p:spPr>
          <a:xfrm>
            <a:off x="2866115" y="2112878"/>
            <a:ext cx="3060682" cy="189887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D4A35F-DACE-90D4-14A6-0A0EF0E8A5F8}"/>
              </a:ext>
            </a:extLst>
          </p:cNvPr>
          <p:cNvGrpSpPr/>
          <p:nvPr/>
        </p:nvGrpSpPr>
        <p:grpSpPr>
          <a:xfrm>
            <a:off x="2081440" y="2843586"/>
            <a:ext cx="1665841" cy="844077"/>
            <a:chOff x="2132738" y="3333478"/>
            <a:chExt cx="1817253" cy="1016857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A5F5FB24-C4AD-F6D2-E266-EEC956D4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5167" y="3333478"/>
              <a:ext cx="500434" cy="57192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AA8D718-DB80-B2B6-C070-D204AA256E64}"/>
                </a:ext>
              </a:extLst>
            </p:cNvPr>
            <p:cNvSpPr txBox="1"/>
            <p:nvPr/>
          </p:nvSpPr>
          <p:spPr>
            <a:xfrm>
              <a:off x="2132738" y="3905402"/>
              <a:ext cx="1817253" cy="44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dfCustomerDim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02B457-B6FA-2D86-C99E-58A8AE290075}"/>
              </a:ext>
            </a:extLst>
          </p:cNvPr>
          <p:cNvCxnSpPr>
            <a:cxnSpLocks/>
            <a:stCxn id="29" idx="3"/>
            <a:endCxn id="67" idx="1"/>
          </p:cNvCxnSpPr>
          <p:nvPr/>
        </p:nvCxnSpPr>
        <p:spPr>
          <a:xfrm flipV="1">
            <a:off x="894110" y="3080959"/>
            <a:ext cx="1446227" cy="5181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BB0679A2-A381-2EB6-8E9B-6BEFBBFD9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5088" y="5142061"/>
            <a:ext cx="764162" cy="764162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89CD25-039B-DAB1-B6D4-A34663830EA2}"/>
              </a:ext>
            </a:extLst>
          </p:cNvPr>
          <p:cNvCxnSpPr>
            <a:cxnSpLocks/>
            <a:stCxn id="67" idx="3"/>
            <a:endCxn id="55" idx="1"/>
          </p:cNvCxnSpPr>
          <p:nvPr/>
        </p:nvCxnSpPr>
        <p:spPr>
          <a:xfrm>
            <a:off x="2799075" y="3080959"/>
            <a:ext cx="3127722" cy="93079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416E24-6C1D-4F72-3636-AA82C4D8B1B0}"/>
              </a:ext>
            </a:extLst>
          </p:cNvPr>
          <p:cNvGrpSpPr/>
          <p:nvPr/>
        </p:nvGrpSpPr>
        <p:grpSpPr>
          <a:xfrm>
            <a:off x="1625650" y="5296836"/>
            <a:ext cx="2344553" cy="867511"/>
            <a:chOff x="2132738" y="3305247"/>
            <a:chExt cx="2557652" cy="1045088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F93499B1-2AB8-7820-81A6-C79EDC03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2609" y="3305247"/>
              <a:ext cx="500434" cy="571924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FF667A-3BD2-23F1-9534-BFE326F2680C}"/>
                </a:ext>
              </a:extLst>
            </p:cNvPr>
            <p:cNvSpPr txBox="1"/>
            <p:nvPr/>
          </p:nvSpPr>
          <p:spPr>
            <a:xfrm>
              <a:off x="2132738" y="3905402"/>
              <a:ext cx="2557652" cy="44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dfCustomerKeyContact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BDA2408-36F1-7B6F-E8D3-46977B1BEEAA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1069250" y="5524142"/>
            <a:ext cx="1491297" cy="100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27B1F7-06C7-F439-D0E2-A3C6ABC89F80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 flipV="1">
            <a:off x="3019286" y="4011753"/>
            <a:ext cx="2907511" cy="152245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77A5340-0B89-30A3-4AF1-BB7C8177B112}"/>
              </a:ext>
            </a:extLst>
          </p:cNvPr>
          <p:cNvSpPr txBox="1"/>
          <p:nvPr/>
        </p:nvSpPr>
        <p:spPr>
          <a:xfrm>
            <a:off x="-17641" y="5826827"/>
            <a:ext cx="143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Excel 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Spreadsheet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0D4242-3CF8-60A1-F641-99BEF043A538}"/>
              </a:ext>
            </a:extLst>
          </p:cNvPr>
          <p:cNvSpPr txBox="1"/>
          <p:nvPr/>
        </p:nvSpPr>
        <p:spPr>
          <a:xfrm>
            <a:off x="1956273" y="3881300"/>
            <a:ext cx="1599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Marketing </a:t>
            </a:r>
            <a:r>
              <a:rPr lang="en-GB" b="1" dirty="0">
                <a:solidFill>
                  <a:srgbClr val="7030A0"/>
                </a:solidFill>
              </a:rPr>
              <a:t>[DF]</a:t>
            </a:r>
          </a:p>
          <a:p>
            <a:pPr algn="ctr"/>
            <a:r>
              <a:rPr lang="en-GB" sz="1400" dirty="0"/>
              <a:t>(workspace)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0AC216-D8BA-8294-1B74-53A6575195FA}"/>
              </a:ext>
            </a:extLst>
          </p:cNvPr>
          <p:cNvSpPr/>
          <p:nvPr/>
        </p:nvSpPr>
        <p:spPr>
          <a:xfrm>
            <a:off x="1692082" y="4461849"/>
            <a:ext cx="2195669" cy="20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10111B2F-108E-53D8-9D64-93B0CF21F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3273" y="4553016"/>
            <a:ext cx="691096" cy="522161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E2435200-211F-5266-3C88-BB23DCDD345A}"/>
              </a:ext>
            </a:extLst>
          </p:cNvPr>
          <p:cNvSpPr/>
          <p:nvPr/>
        </p:nvSpPr>
        <p:spPr>
          <a:xfrm>
            <a:off x="9042991" y="1870032"/>
            <a:ext cx="2195669" cy="4366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B147E0-5FED-ED33-3D96-D1442BD43972}"/>
              </a:ext>
            </a:extLst>
          </p:cNvPr>
          <p:cNvSpPr txBox="1"/>
          <p:nvPr/>
        </p:nvSpPr>
        <p:spPr>
          <a:xfrm>
            <a:off x="9568712" y="1304354"/>
            <a:ext cx="114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Marketing</a:t>
            </a:r>
            <a:endParaRPr lang="en-GB" b="1" dirty="0">
              <a:solidFill>
                <a:srgbClr val="7030A0"/>
              </a:solidFill>
            </a:endParaRPr>
          </a:p>
          <a:p>
            <a:pPr algn="ctr"/>
            <a:r>
              <a:rPr lang="en-GB" sz="1400" dirty="0"/>
              <a:t>(workspace)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3D0C27D4-556B-E239-1802-232DD4DCF0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5176" y="1902398"/>
            <a:ext cx="691096" cy="522161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7490F431-8681-E0F8-3E3C-C809EC81BE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25565" y="2283782"/>
            <a:ext cx="379060" cy="50541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9923BC2-B922-1ED1-2369-32394E8319AF}"/>
              </a:ext>
            </a:extLst>
          </p:cNvPr>
          <p:cNvSpPr txBox="1"/>
          <p:nvPr/>
        </p:nvSpPr>
        <p:spPr>
          <a:xfrm>
            <a:off x="9357865" y="277873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7030A0"/>
                </a:solidFill>
              </a:rPr>
              <a:t>Customer Map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F5CD0E6D-9389-AE14-48D8-87441B0B5F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60625" y="3301867"/>
            <a:ext cx="379060" cy="505413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1BF4FB4-1999-C8B1-23BE-7968E192C401}"/>
              </a:ext>
            </a:extLst>
          </p:cNvPr>
          <p:cNvSpPr txBox="1"/>
          <p:nvPr/>
        </p:nvSpPr>
        <p:spPr>
          <a:xfrm>
            <a:off x="9392925" y="3796822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Key Contacts</a:t>
            </a:r>
            <a:endParaRPr lang="en-GB" sz="1800" dirty="0">
              <a:solidFill>
                <a:srgbClr val="7030A0"/>
              </a:solidFill>
            </a:endParaRP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80DBA50D-FB5E-527E-452C-5225E65737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67590" y="4376498"/>
            <a:ext cx="379060" cy="50541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047E1DD-FA7B-17F5-744D-AF4188DD8C84}"/>
              </a:ext>
            </a:extLst>
          </p:cNvPr>
          <p:cNvSpPr txBox="1"/>
          <p:nvPr/>
        </p:nvSpPr>
        <p:spPr>
          <a:xfrm>
            <a:off x="9399891" y="4871453"/>
            <a:ext cx="157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7030A0"/>
                </a:solidFill>
              </a:rPr>
              <a:t>Number of </a:t>
            </a:r>
            <a:r>
              <a:rPr lang="en-GB" dirty="0">
                <a:solidFill>
                  <a:srgbClr val="7030A0"/>
                </a:solidFill>
              </a:rPr>
              <a:t>customer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 Contacts</a:t>
            </a:r>
            <a:endParaRPr lang="en-GB" sz="1800" dirty="0">
              <a:solidFill>
                <a:srgbClr val="7030A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4745EE-09C8-54C3-221A-90061FC32DDF}"/>
              </a:ext>
            </a:extLst>
          </p:cNvPr>
          <p:cNvCxnSpPr>
            <a:cxnSpLocks/>
            <a:stCxn id="55" idx="3"/>
            <a:endCxn id="103" idx="1"/>
          </p:cNvCxnSpPr>
          <p:nvPr/>
        </p:nvCxnSpPr>
        <p:spPr>
          <a:xfrm flipV="1">
            <a:off x="6566734" y="2536489"/>
            <a:ext cx="3358831" cy="14752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483B65-8517-7A1C-1535-A95957698806}"/>
              </a:ext>
            </a:extLst>
          </p:cNvPr>
          <p:cNvCxnSpPr>
            <a:cxnSpLocks/>
            <a:stCxn id="55" idx="3"/>
            <a:endCxn id="106" idx="1"/>
          </p:cNvCxnSpPr>
          <p:nvPr/>
        </p:nvCxnSpPr>
        <p:spPr>
          <a:xfrm flipV="1">
            <a:off x="6566734" y="3554574"/>
            <a:ext cx="3393891" cy="45717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F09747-9F82-E260-F785-87FF983DC940}"/>
              </a:ext>
            </a:extLst>
          </p:cNvPr>
          <p:cNvCxnSpPr>
            <a:cxnSpLocks/>
            <a:stCxn id="55" idx="3"/>
            <a:endCxn id="108" idx="1"/>
          </p:cNvCxnSpPr>
          <p:nvPr/>
        </p:nvCxnSpPr>
        <p:spPr>
          <a:xfrm>
            <a:off x="6566734" y="4011753"/>
            <a:ext cx="3400856" cy="61745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65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59063B-A700-E2A4-1887-42BD776C38AC}"/>
              </a:ext>
            </a:extLst>
          </p:cNvPr>
          <p:cNvSpPr/>
          <p:nvPr/>
        </p:nvSpPr>
        <p:spPr>
          <a:xfrm>
            <a:off x="1616583" y="1224504"/>
            <a:ext cx="2271168" cy="1706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895E7-0AD2-762D-31D0-E9FFC7D120DA}"/>
              </a:ext>
            </a:extLst>
          </p:cNvPr>
          <p:cNvSpPr txBox="1"/>
          <p:nvPr/>
        </p:nvSpPr>
        <p:spPr>
          <a:xfrm>
            <a:off x="1495080" y="658825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Shared Dimensions </a:t>
            </a:r>
            <a:r>
              <a:rPr lang="en-GB" b="1" dirty="0">
                <a:solidFill>
                  <a:srgbClr val="7030A0"/>
                </a:solidFill>
              </a:rPr>
              <a:t>[DF]</a:t>
            </a:r>
          </a:p>
          <a:p>
            <a:pPr algn="ctr"/>
            <a:r>
              <a:rPr lang="en-GB" sz="1400" dirty="0"/>
              <a:t>(workspace)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6E521-3CFE-4B25-351C-4B602E9D247D}"/>
              </a:ext>
            </a:extLst>
          </p:cNvPr>
          <p:cNvGrpSpPr/>
          <p:nvPr/>
        </p:nvGrpSpPr>
        <p:grpSpPr>
          <a:xfrm>
            <a:off x="-17641" y="1800469"/>
            <a:ext cx="1322262" cy="1085195"/>
            <a:chOff x="0" y="3279712"/>
            <a:chExt cx="1322262" cy="1085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5D9A3-1CD0-C9C0-C43C-7FA2E83D93D8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D47AD16-BCD3-FD40-0A35-B426127F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10969A-669C-6A1B-9DFB-A617C86578F4}"/>
              </a:ext>
            </a:extLst>
          </p:cNvPr>
          <p:cNvSpPr txBox="1"/>
          <p:nvPr/>
        </p:nvSpPr>
        <p:spPr>
          <a:xfrm>
            <a:off x="2697552" y="4657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1AF213B-40CA-9BCF-C0FD-59B3F615C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0797" y="1304354"/>
            <a:ext cx="691096" cy="52216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5A23936-9DEA-88A3-3D89-268EA9D70050}"/>
              </a:ext>
            </a:extLst>
          </p:cNvPr>
          <p:cNvGrpSpPr/>
          <p:nvPr/>
        </p:nvGrpSpPr>
        <p:grpSpPr>
          <a:xfrm>
            <a:off x="6440583" y="4437423"/>
            <a:ext cx="2195669" cy="1788723"/>
            <a:chOff x="5087644" y="735908"/>
            <a:chExt cx="2195669" cy="178872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05C5F3-E159-8DB1-3AAB-1774C308DBC6}"/>
                </a:ext>
              </a:extLst>
            </p:cNvPr>
            <p:cNvGrpSpPr/>
            <p:nvPr/>
          </p:nvGrpSpPr>
          <p:grpSpPr>
            <a:xfrm>
              <a:off x="5087644" y="735908"/>
              <a:ext cx="2195669" cy="1788723"/>
              <a:chOff x="5087644" y="735908"/>
              <a:chExt cx="2195669" cy="178872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3297DA1-037D-579E-2342-779677F076F5}"/>
                  </a:ext>
                </a:extLst>
              </p:cNvPr>
              <p:cNvSpPr/>
              <p:nvPr/>
            </p:nvSpPr>
            <p:spPr>
              <a:xfrm>
                <a:off x="5087644" y="1301587"/>
                <a:ext cx="2195669" cy="12230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6EE531-4882-9AF7-9332-78B2E014DCE1}"/>
                  </a:ext>
                </a:extLst>
              </p:cNvPr>
              <p:cNvSpPr txBox="1"/>
              <p:nvPr/>
            </p:nvSpPr>
            <p:spPr>
              <a:xfrm>
                <a:off x="5371730" y="735908"/>
                <a:ext cx="16274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7030A0"/>
                    </a:solidFill>
                  </a:rPr>
                  <a:t>Marketing </a:t>
                </a:r>
                <a:r>
                  <a:rPr lang="en-GB" b="1" dirty="0">
                    <a:solidFill>
                      <a:srgbClr val="7030A0"/>
                    </a:solidFill>
                  </a:rPr>
                  <a:t>[DS]</a:t>
                </a:r>
              </a:p>
              <a:p>
                <a:pPr algn="ctr"/>
                <a:r>
                  <a:rPr lang="en-GB" sz="1400" dirty="0"/>
                  <a:t>(workspace)</a:t>
                </a: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3CC761FE-3A8F-9C16-E821-B105805E5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96736" y="1285065"/>
                <a:ext cx="450738" cy="340557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E10E04-7274-CB6B-2698-96669B84AD20}"/>
                </a:ext>
              </a:extLst>
            </p:cNvPr>
            <p:cNvGrpSpPr/>
            <p:nvPr/>
          </p:nvGrpSpPr>
          <p:grpSpPr>
            <a:xfrm>
              <a:off x="5622856" y="1513831"/>
              <a:ext cx="1125244" cy="861232"/>
              <a:chOff x="8304249" y="1611713"/>
              <a:chExt cx="1125244" cy="861232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282DE7EB-98D4-2470-4633-70DB44F42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77710" y="1611713"/>
                <a:ext cx="639937" cy="639937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0AFEB2-573B-C297-92A3-DCD3A4CAD3B5}"/>
                  </a:ext>
                </a:extLst>
              </p:cNvPr>
              <p:cNvSpPr txBox="1"/>
              <p:nvPr/>
            </p:nvSpPr>
            <p:spPr>
              <a:xfrm>
                <a:off x="8304249" y="2165168"/>
                <a:ext cx="1125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err="1">
                    <a:solidFill>
                      <a:srgbClr val="7030A0"/>
                    </a:solidFill>
                  </a:rPr>
                  <a:t>dsCustomers</a:t>
                </a:r>
                <a:endParaRPr lang="en-GB" sz="1400" dirty="0">
                  <a:solidFill>
                    <a:srgbClr val="7030A0"/>
                  </a:solidFill>
                </a:endParaRPr>
              </a:p>
            </p:txBody>
          </p:sp>
        </p:grpSp>
      </p:grpSp>
      <p:pic>
        <p:nvPicPr>
          <p:cNvPr id="67" name="Graphic 66">
            <a:extLst>
              <a:ext uri="{FF2B5EF4-FFF2-40B4-BE49-F238E27FC236}">
                <a16:creationId xmlns:a16="http://schemas.microsoft.com/office/drawing/2014/main" id="{A5F5FB24-C4AD-F6D2-E266-EEC956D4AE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3728" y="1887269"/>
            <a:ext cx="458738" cy="474745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AA8D718-DB80-B2B6-C070-D204AA256E64}"/>
              </a:ext>
            </a:extLst>
          </p:cNvPr>
          <p:cNvSpPr txBox="1"/>
          <p:nvPr/>
        </p:nvSpPr>
        <p:spPr>
          <a:xfrm>
            <a:off x="2267914" y="144897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dfCustomerDim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702B457-B6FA-2D86-C99E-58A8AE290075}"/>
              </a:ext>
            </a:extLst>
          </p:cNvPr>
          <p:cNvCxnSpPr>
            <a:cxnSpLocks/>
            <a:stCxn id="29" idx="3"/>
            <a:endCxn id="67" idx="1"/>
          </p:cNvCxnSpPr>
          <p:nvPr/>
        </p:nvCxnSpPr>
        <p:spPr>
          <a:xfrm flipV="1">
            <a:off x="894110" y="2124642"/>
            <a:ext cx="1509618" cy="93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416E24-6C1D-4F72-3636-AA82C4D8B1B0}"/>
              </a:ext>
            </a:extLst>
          </p:cNvPr>
          <p:cNvGrpSpPr/>
          <p:nvPr/>
        </p:nvGrpSpPr>
        <p:grpSpPr>
          <a:xfrm>
            <a:off x="1625650" y="5296836"/>
            <a:ext cx="2344553" cy="867511"/>
            <a:chOff x="2132738" y="3305247"/>
            <a:chExt cx="2557652" cy="1045088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F93499B1-2AB8-7820-81A6-C79EDC03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52609" y="3305247"/>
              <a:ext cx="500434" cy="571924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FF667A-3BD2-23F1-9534-BFE326F2680C}"/>
                </a:ext>
              </a:extLst>
            </p:cNvPr>
            <p:cNvSpPr txBox="1"/>
            <p:nvPr/>
          </p:nvSpPr>
          <p:spPr>
            <a:xfrm>
              <a:off x="2132738" y="3905402"/>
              <a:ext cx="2557652" cy="4449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dfCustomerKeyContact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BDA2408-36F1-7B6F-E8D3-46977B1BEEAA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 flipV="1">
            <a:off x="1069250" y="5534209"/>
            <a:ext cx="1491297" cy="84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27B1F7-06C7-F439-D0E2-A3C6ABC89F80}"/>
              </a:ext>
            </a:extLst>
          </p:cNvPr>
          <p:cNvCxnSpPr>
            <a:cxnSpLocks/>
            <a:stCxn id="73" idx="3"/>
            <a:endCxn id="55" idx="1"/>
          </p:cNvCxnSpPr>
          <p:nvPr/>
        </p:nvCxnSpPr>
        <p:spPr>
          <a:xfrm>
            <a:off x="3019286" y="5534209"/>
            <a:ext cx="4229970" cy="110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78B5B0-12A1-7553-B6C0-417453282161}"/>
              </a:ext>
            </a:extLst>
          </p:cNvPr>
          <p:cNvGrpSpPr/>
          <p:nvPr/>
        </p:nvGrpSpPr>
        <p:grpSpPr>
          <a:xfrm>
            <a:off x="-17641" y="5160533"/>
            <a:ext cx="1438637" cy="1331097"/>
            <a:chOff x="-17641" y="5142061"/>
            <a:chExt cx="1438637" cy="1331097"/>
          </a:xfrm>
        </p:grpSpPr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BB0679A2-A381-2EB6-8E9B-6BEFBBFD9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5088" y="5142061"/>
              <a:ext cx="764162" cy="764162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7A5340-0B89-30A3-4AF1-BB7C8177B112}"/>
                </a:ext>
              </a:extLst>
            </p:cNvPr>
            <p:cNvSpPr txBox="1"/>
            <p:nvPr/>
          </p:nvSpPr>
          <p:spPr>
            <a:xfrm>
              <a:off x="-17641" y="5826827"/>
              <a:ext cx="143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Excel </a:t>
              </a:r>
              <a:br>
                <a:rPr lang="en-GB" dirty="0">
                  <a:solidFill>
                    <a:srgbClr val="7030A0"/>
                  </a:solidFill>
                </a:rPr>
              </a:br>
              <a:r>
                <a:rPr lang="en-GB" dirty="0">
                  <a:solidFill>
                    <a:srgbClr val="7030A0"/>
                  </a:solidFill>
                </a:rPr>
                <a:t>Spreadsheet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ED0AC216-D8BA-8294-1B74-53A6575195FA}"/>
              </a:ext>
            </a:extLst>
          </p:cNvPr>
          <p:cNvSpPr/>
          <p:nvPr/>
        </p:nvSpPr>
        <p:spPr>
          <a:xfrm>
            <a:off x="1692082" y="4461849"/>
            <a:ext cx="2195669" cy="2098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10111B2F-108E-53D8-9D64-93B0CF21F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3273" y="4553016"/>
            <a:ext cx="691096" cy="52216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1A3683-0A21-2265-9CAB-5B1BE4C8DEAA}"/>
              </a:ext>
            </a:extLst>
          </p:cNvPr>
          <p:cNvCxnSpPr>
            <a:cxnSpLocks/>
          </p:cNvCxnSpPr>
          <p:nvPr/>
        </p:nvCxnSpPr>
        <p:spPr>
          <a:xfrm>
            <a:off x="2697552" y="2361257"/>
            <a:ext cx="0" cy="2780804"/>
          </a:xfrm>
          <a:prstGeom prst="straightConnector1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460D4242-3CF8-60A1-F641-99BEF043A538}"/>
              </a:ext>
            </a:extLst>
          </p:cNvPr>
          <p:cNvSpPr txBox="1"/>
          <p:nvPr/>
        </p:nvSpPr>
        <p:spPr>
          <a:xfrm>
            <a:off x="1956273" y="3881300"/>
            <a:ext cx="1599477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Marketing </a:t>
            </a:r>
            <a:r>
              <a:rPr lang="en-GB" b="1" dirty="0">
                <a:solidFill>
                  <a:srgbClr val="7030A0"/>
                </a:solidFill>
              </a:rPr>
              <a:t>[DF]</a:t>
            </a:r>
          </a:p>
          <a:p>
            <a:pPr algn="ctr"/>
            <a:r>
              <a:rPr lang="en-GB" sz="1400" dirty="0"/>
              <a:t>(workspace)</a:t>
            </a:r>
          </a:p>
        </p:txBody>
      </p:sp>
    </p:spTree>
    <p:extLst>
      <p:ext uri="{BB962C8B-B14F-4D97-AF65-F5344CB8AC3E}">
        <p14:creationId xmlns:p14="http://schemas.microsoft.com/office/powerpoint/2010/main" val="365289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4C895E7-0AD2-762D-31D0-E9FFC7D120DA}"/>
              </a:ext>
            </a:extLst>
          </p:cNvPr>
          <p:cNvSpPr txBox="1"/>
          <p:nvPr/>
        </p:nvSpPr>
        <p:spPr>
          <a:xfrm>
            <a:off x="1495080" y="658825"/>
            <a:ext cx="2438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Shared Dimensions </a:t>
            </a:r>
            <a:r>
              <a:rPr lang="en-GB" b="1" dirty="0">
                <a:solidFill>
                  <a:srgbClr val="7030A0"/>
                </a:solidFill>
              </a:rPr>
              <a:t>[DF]</a:t>
            </a:r>
          </a:p>
          <a:p>
            <a:pPr algn="ctr"/>
            <a:r>
              <a:rPr lang="en-GB" sz="1400" dirty="0"/>
              <a:t>(workspace)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6E521-3CFE-4B25-351C-4B602E9D247D}"/>
              </a:ext>
            </a:extLst>
          </p:cNvPr>
          <p:cNvGrpSpPr/>
          <p:nvPr/>
        </p:nvGrpSpPr>
        <p:grpSpPr>
          <a:xfrm>
            <a:off x="-17641" y="3265625"/>
            <a:ext cx="1322262" cy="1085195"/>
            <a:chOff x="0" y="3279712"/>
            <a:chExt cx="1322262" cy="1085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5D9A3-1CD0-C9C0-C43C-7FA2E83D93D8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D47AD16-BCD3-FD40-0A35-B426127F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10969A-669C-6A1B-9DFB-A617C86578F4}"/>
              </a:ext>
            </a:extLst>
          </p:cNvPr>
          <p:cNvSpPr txBox="1"/>
          <p:nvPr/>
        </p:nvSpPr>
        <p:spPr>
          <a:xfrm>
            <a:off x="2697552" y="4657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A23936-9DEA-88A3-3D89-268EA9D70050}"/>
              </a:ext>
            </a:extLst>
          </p:cNvPr>
          <p:cNvGrpSpPr/>
          <p:nvPr/>
        </p:nvGrpSpPr>
        <p:grpSpPr>
          <a:xfrm>
            <a:off x="5118124" y="2913861"/>
            <a:ext cx="2195669" cy="1788723"/>
            <a:chOff x="5087644" y="735908"/>
            <a:chExt cx="2195669" cy="178872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05C5F3-E159-8DB1-3AAB-1774C308DBC6}"/>
                </a:ext>
              </a:extLst>
            </p:cNvPr>
            <p:cNvGrpSpPr/>
            <p:nvPr/>
          </p:nvGrpSpPr>
          <p:grpSpPr>
            <a:xfrm>
              <a:off x="5087644" y="735908"/>
              <a:ext cx="2195669" cy="1788723"/>
              <a:chOff x="5087644" y="735908"/>
              <a:chExt cx="2195669" cy="178872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3297DA1-037D-579E-2342-779677F076F5}"/>
                  </a:ext>
                </a:extLst>
              </p:cNvPr>
              <p:cNvSpPr/>
              <p:nvPr/>
            </p:nvSpPr>
            <p:spPr>
              <a:xfrm>
                <a:off x="5087644" y="1301587"/>
                <a:ext cx="2195669" cy="12230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6EE531-4882-9AF7-9332-78B2E014DCE1}"/>
                  </a:ext>
                </a:extLst>
              </p:cNvPr>
              <p:cNvSpPr txBox="1"/>
              <p:nvPr/>
            </p:nvSpPr>
            <p:spPr>
              <a:xfrm>
                <a:off x="5371730" y="735908"/>
                <a:ext cx="16274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7030A0"/>
                    </a:solidFill>
                  </a:rPr>
                  <a:t>Marketing </a:t>
                </a:r>
                <a:r>
                  <a:rPr lang="en-GB" b="1" dirty="0">
                    <a:solidFill>
                      <a:srgbClr val="7030A0"/>
                    </a:solidFill>
                  </a:rPr>
                  <a:t>[DS]</a:t>
                </a:r>
              </a:p>
              <a:p>
                <a:pPr algn="ctr"/>
                <a:r>
                  <a:rPr lang="en-GB" sz="1400" dirty="0"/>
                  <a:t>(workspace)</a:t>
                </a: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3CC761FE-3A8F-9C16-E821-B105805E5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96736" y="1285065"/>
                <a:ext cx="450738" cy="340557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E10E04-7274-CB6B-2698-96669B84AD20}"/>
                </a:ext>
              </a:extLst>
            </p:cNvPr>
            <p:cNvGrpSpPr/>
            <p:nvPr/>
          </p:nvGrpSpPr>
          <p:grpSpPr>
            <a:xfrm>
              <a:off x="5622856" y="1513831"/>
              <a:ext cx="1125244" cy="861232"/>
              <a:chOff x="8304249" y="1611713"/>
              <a:chExt cx="1125244" cy="861232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282DE7EB-98D4-2470-4633-70DB44F42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77710" y="1611713"/>
                <a:ext cx="639937" cy="639937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0AFEB2-573B-C297-92A3-DCD3A4CAD3B5}"/>
                  </a:ext>
                </a:extLst>
              </p:cNvPr>
              <p:cNvSpPr txBox="1"/>
              <p:nvPr/>
            </p:nvSpPr>
            <p:spPr>
              <a:xfrm>
                <a:off x="8304249" y="2165168"/>
                <a:ext cx="1125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err="1">
                    <a:solidFill>
                      <a:srgbClr val="7030A0"/>
                    </a:solidFill>
                  </a:rPr>
                  <a:t>dsCustomers</a:t>
                </a:r>
                <a:endParaRPr lang="en-GB" sz="1400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C9059B-CA7F-CDD4-80E9-69A04C742BF5}"/>
              </a:ext>
            </a:extLst>
          </p:cNvPr>
          <p:cNvCxnSpPr>
            <a:cxnSpLocks/>
            <a:stCxn id="29" idx="3"/>
            <a:endCxn id="55" idx="1"/>
          </p:cNvCxnSpPr>
          <p:nvPr/>
        </p:nvCxnSpPr>
        <p:spPr>
          <a:xfrm>
            <a:off x="894110" y="3599107"/>
            <a:ext cx="5032687" cy="41264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>
            <a:extLst>
              <a:ext uri="{FF2B5EF4-FFF2-40B4-BE49-F238E27FC236}">
                <a16:creationId xmlns:a16="http://schemas.microsoft.com/office/drawing/2014/main" id="{BB0679A2-A381-2EB6-8E9B-6BEFBBFD9D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088" y="5142061"/>
            <a:ext cx="764162" cy="764162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689CD25-039B-DAB1-B6D4-A34663830EA2}"/>
              </a:ext>
            </a:extLst>
          </p:cNvPr>
          <p:cNvCxnSpPr>
            <a:cxnSpLocks/>
            <a:stCxn id="29" idx="3"/>
            <a:endCxn id="55" idx="1"/>
          </p:cNvCxnSpPr>
          <p:nvPr/>
        </p:nvCxnSpPr>
        <p:spPr>
          <a:xfrm>
            <a:off x="894110" y="3599107"/>
            <a:ext cx="5032687" cy="412646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027B1F7-06C7-F439-D0E2-A3C6ABC89F80}"/>
              </a:ext>
            </a:extLst>
          </p:cNvPr>
          <p:cNvCxnSpPr>
            <a:cxnSpLocks/>
            <a:stCxn id="70" idx="3"/>
            <a:endCxn id="55" idx="1"/>
          </p:cNvCxnSpPr>
          <p:nvPr/>
        </p:nvCxnSpPr>
        <p:spPr>
          <a:xfrm flipV="1">
            <a:off x="1069250" y="4011753"/>
            <a:ext cx="4857547" cy="151238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77A5340-0B89-30A3-4AF1-BB7C8177B112}"/>
              </a:ext>
            </a:extLst>
          </p:cNvPr>
          <p:cNvSpPr txBox="1"/>
          <p:nvPr/>
        </p:nvSpPr>
        <p:spPr>
          <a:xfrm>
            <a:off x="-17641" y="5826827"/>
            <a:ext cx="143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Excel </a:t>
            </a:r>
            <a:br>
              <a:rPr lang="en-GB" dirty="0">
                <a:solidFill>
                  <a:srgbClr val="7030A0"/>
                </a:solidFill>
              </a:rPr>
            </a:br>
            <a:r>
              <a:rPr lang="en-GB" dirty="0">
                <a:solidFill>
                  <a:srgbClr val="7030A0"/>
                </a:solidFill>
              </a:rPr>
              <a:t>Spreadsheet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435200-211F-5266-3C88-BB23DCDD345A}"/>
              </a:ext>
            </a:extLst>
          </p:cNvPr>
          <p:cNvSpPr/>
          <p:nvPr/>
        </p:nvSpPr>
        <p:spPr>
          <a:xfrm>
            <a:off x="9042991" y="1870032"/>
            <a:ext cx="2195669" cy="4366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6B147E0-5FED-ED33-3D96-D1442BD43972}"/>
              </a:ext>
            </a:extLst>
          </p:cNvPr>
          <p:cNvSpPr txBox="1"/>
          <p:nvPr/>
        </p:nvSpPr>
        <p:spPr>
          <a:xfrm>
            <a:off x="9568712" y="1304354"/>
            <a:ext cx="1144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Marketing</a:t>
            </a:r>
            <a:endParaRPr lang="en-GB" b="1" dirty="0">
              <a:solidFill>
                <a:srgbClr val="7030A0"/>
              </a:solidFill>
            </a:endParaRPr>
          </a:p>
          <a:p>
            <a:pPr algn="ctr"/>
            <a:r>
              <a:rPr lang="en-GB" sz="1400" dirty="0"/>
              <a:t>(workspace)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3D0C27D4-556B-E239-1802-232DD4DCF0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5176" y="1902398"/>
            <a:ext cx="691096" cy="522161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7490F431-8681-E0F8-3E3C-C809EC81BE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5565" y="2283782"/>
            <a:ext cx="379060" cy="505413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9923BC2-B922-1ED1-2369-32394E8319AF}"/>
              </a:ext>
            </a:extLst>
          </p:cNvPr>
          <p:cNvSpPr txBox="1"/>
          <p:nvPr/>
        </p:nvSpPr>
        <p:spPr>
          <a:xfrm>
            <a:off x="9357865" y="2778737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7030A0"/>
                </a:solidFill>
              </a:rPr>
              <a:t>Customer Map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F5CD0E6D-9389-AE14-48D8-87441B0B5F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60625" y="3301867"/>
            <a:ext cx="379060" cy="505413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1BF4FB4-1999-C8B1-23BE-7968E192C401}"/>
              </a:ext>
            </a:extLst>
          </p:cNvPr>
          <p:cNvSpPr txBox="1"/>
          <p:nvPr/>
        </p:nvSpPr>
        <p:spPr>
          <a:xfrm>
            <a:off x="9392925" y="3796822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Key Contacts</a:t>
            </a:r>
            <a:endParaRPr lang="en-GB" sz="1800" dirty="0">
              <a:solidFill>
                <a:srgbClr val="7030A0"/>
              </a:solidFill>
            </a:endParaRP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80DBA50D-FB5E-527E-452C-5225E6573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67590" y="4376498"/>
            <a:ext cx="379060" cy="505413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047E1DD-FA7B-17F5-744D-AF4188DD8C84}"/>
              </a:ext>
            </a:extLst>
          </p:cNvPr>
          <p:cNvSpPr txBox="1"/>
          <p:nvPr/>
        </p:nvSpPr>
        <p:spPr>
          <a:xfrm>
            <a:off x="9399891" y="4871453"/>
            <a:ext cx="1576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7030A0"/>
                </a:solidFill>
              </a:rPr>
              <a:t>Number of </a:t>
            </a:r>
            <a:r>
              <a:rPr lang="en-GB" dirty="0">
                <a:solidFill>
                  <a:srgbClr val="7030A0"/>
                </a:solidFill>
              </a:rPr>
              <a:t>customer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 Contacts</a:t>
            </a:r>
            <a:endParaRPr lang="en-GB" sz="1800" dirty="0">
              <a:solidFill>
                <a:srgbClr val="7030A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4745EE-09C8-54C3-221A-90061FC32DDF}"/>
              </a:ext>
            </a:extLst>
          </p:cNvPr>
          <p:cNvCxnSpPr>
            <a:cxnSpLocks/>
            <a:stCxn id="55" idx="3"/>
            <a:endCxn id="103" idx="1"/>
          </p:cNvCxnSpPr>
          <p:nvPr/>
        </p:nvCxnSpPr>
        <p:spPr>
          <a:xfrm flipV="1">
            <a:off x="6566734" y="2536489"/>
            <a:ext cx="3358831" cy="1475264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483B65-8517-7A1C-1535-A95957698806}"/>
              </a:ext>
            </a:extLst>
          </p:cNvPr>
          <p:cNvCxnSpPr>
            <a:cxnSpLocks/>
            <a:stCxn id="55" idx="3"/>
            <a:endCxn id="106" idx="1"/>
          </p:cNvCxnSpPr>
          <p:nvPr/>
        </p:nvCxnSpPr>
        <p:spPr>
          <a:xfrm flipV="1">
            <a:off x="6566734" y="3554574"/>
            <a:ext cx="3393891" cy="45717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EF09747-9F82-E260-F785-87FF983DC940}"/>
              </a:ext>
            </a:extLst>
          </p:cNvPr>
          <p:cNvCxnSpPr>
            <a:cxnSpLocks/>
            <a:stCxn id="55" idx="3"/>
            <a:endCxn id="108" idx="1"/>
          </p:cNvCxnSpPr>
          <p:nvPr/>
        </p:nvCxnSpPr>
        <p:spPr>
          <a:xfrm>
            <a:off x="6566734" y="4011753"/>
            <a:ext cx="3400856" cy="61745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914588-DD06-CDA9-0178-A970C547B983}"/>
              </a:ext>
            </a:extLst>
          </p:cNvPr>
          <p:cNvGrpSpPr/>
          <p:nvPr/>
        </p:nvGrpSpPr>
        <p:grpSpPr>
          <a:xfrm>
            <a:off x="5148930" y="689590"/>
            <a:ext cx="2195669" cy="1788723"/>
            <a:chOff x="5087644" y="735908"/>
            <a:chExt cx="2195669" cy="178872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4DB1A03-AE19-A269-61FB-8A3FDD3285AD}"/>
                </a:ext>
              </a:extLst>
            </p:cNvPr>
            <p:cNvGrpSpPr/>
            <p:nvPr/>
          </p:nvGrpSpPr>
          <p:grpSpPr>
            <a:xfrm>
              <a:off x="5087644" y="735908"/>
              <a:ext cx="2195669" cy="1788723"/>
              <a:chOff x="5087644" y="735908"/>
              <a:chExt cx="2195669" cy="178872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41DF3B7-BA11-1D5A-7D5B-CEF5D52D34CD}"/>
                  </a:ext>
                </a:extLst>
              </p:cNvPr>
              <p:cNvSpPr/>
              <p:nvPr/>
            </p:nvSpPr>
            <p:spPr>
              <a:xfrm>
                <a:off x="5087644" y="1301587"/>
                <a:ext cx="2195669" cy="12230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336798A-0E46-4F56-D57D-42C5183C2C3A}"/>
                  </a:ext>
                </a:extLst>
              </p:cNvPr>
              <p:cNvSpPr txBox="1"/>
              <p:nvPr/>
            </p:nvSpPr>
            <p:spPr>
              <a:xfrm>
                <a:off x="5474387" y="735908"/>
                <a:ext cx="14221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7030A0"/>
                    </a:solidFill>
                  </a:rPr>
                  <a:t>Finance </a:t>
                </a:r>
                <a:r>
                  <a:rPr lang="en-GB" b="1" dirty="0">
                    <a:solidFill>
                      <a:srgbClr val="7030A0"/>
                    </a:solidFill>
                  </a:rPr>
                  <a:t>[DS]</a:t>
                </a:r>
              </a:p>
              <a:p>
                <a:pPr algn="ctr"/>
                <a:r>
                  <a:rPr lang="en-GB" sz="1400" dirty="0"/>
                  <a:t>(workspace)</a:t>
                </a:r>
              </a:p>
            </p:txBody>
          </p:sp>
          <p:pic>
            <p:nvPicPr>
              <p:cNvPr id="66" name="Graphic 65">
                <a:extLst>
                  <a:ext uri="{FF2B5EF4-FFF2-40B4-BE49-F238E27FC236}">
                    <a16:creationId xmlns:a16="http://schemas.microsoft.com/office/drawing/2014/main" id="{ECD73C4F-B334-F291-D923-1E544489B7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96736" y="1285065"/>
                <a:ext cx="450738" cy="340557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D2CF73A-616C-80E3-6CD0-20889363B063}"/>
                </a:ext>
              </a:extLst>
            </p:cNvPr>
            <p:cNvGrpSpPr/>
            <p:nvPr/>
          </p:nvGrpSpPr>
          <p:grpSpPr>
            <a:xfrm>
              <a:off x="5622856" y="1513831"/>
              <a:ext cx="1125244" cy="861232"/>
              <a:chOff x="8304249" y="1611713"/>
              <a:chExt cx="1125244" cy="861232"/>
            </a:xfrm>
          </p:grpSpPr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1923EFAF-EE34-FA59-F329-86412D46D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77710" y="1611713"/>
                <a:ext cx="639937" cy="639937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43ACB70-1E53-5DF2-6836-BCDE21E91045}"/>
                  </a:ext>
                </a:extLst>
              </p:cNvPr>
              <p:cNvSpPr txBox="1"/>
              <p:nvPr/>
            </p:nvSpPr>
            <p:spPr>
              <a:xfrm>
                <a:off x="8304249" y="2165168"/>
                <a:ext cx="11252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 err="1">
                    <a:solidFill>
                      <a:srgbClr val="7030A0"/>
                    </a:solidFill>
                  </a:rPr>
                  <a:t>dsCustomers</a:t>
                </a:r>
                <a:endParaRPr lang="en-GB" sz="1400" dirty="0">
                  <a:solidFill>
                    <a:srgbClr val="7030A0"/>
                  </a:solidFill>
                </a:endParaRPr>
              </a:p>
            </p:txBody>
          </p:sp>
        </p:grp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C895CF1-BF30-D832-FF27-3BBF700FD90B}"/>
              </a:ext>
            </a:extLst>
          </p:cNvPr>
          <p:cNvCxnSpPr>
            <a:cxnSpLocks/>
            <a:stCxn id="29" idx="3"/>
            <a:endCxn id="61" idx="1"/>
          </p:cNvCxnSpPr>
          <p:nvPr/>
        </p:nvCxnSpPr>
        <p:spPr>
          <a:xfrm flipV="1">
            <a:off x="894110" y="1787482"/>
            <a:ext cx="5063493" cy="181162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9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DCB35E-5658-A79F-9078-2E7D1D7F5912}"/>
              </a:ext>
            </a:extLst>
          </p:cNvPr>
          <p:cNvGrpSpPr/>
          <p:nvPr/>
        </p:nvGrpSpPr>
        <p:grpSpPr>
          <a:xfrm>
            <a:off x="1692084" y="1700993"/>
            <a:ext cx="2195669" cy="3259667"/>
            <a:chOff x="1716967" y="934201"/>
            <a:chExt cx="2195669" cy="3259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031920-1942-5C66-B2BB-8E08681E5153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F8254481-497B-FC78-66C6-6ED49AFB3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59063B-A700-E2A4-1887-42BD776C38AC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C895E7-0AD2-762D-31D0-E9FFC7D120DA}"/>
                </a:ext>
              </a:extLst>
            </p:cNvPr>
            <p:cNvSpPr txBox="1"/>
            <p:nvPr/>
          </p:nvSpPr>
          <p:spPr>
            <a:xfrm>
              <a:off x="2002656" y="934201"/>
              <a:ext cx="16242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[DF]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9DE22E-55EA-2B19-2CED-E8BB860987DF}"/>
              </a:ext>
            </a:extLst>
          </p:cNvPr>
          <p:cNvGrpSpPr/>
          <p:nvPr/>
        </p:nvGrpSpPr>
        <p:grpSpPr>
          <a:xfrm>
            <a:off x="2132738" y="3333478"/>
            <a:ext cx="1065292" cy="941256"/>
            <a:chOff x="2132738" y="3333478"/>
            <a:chExt cx="1065292" cy="94125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2BFC883-4A4F-4355-DDE1-D82E3D6E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5167" y="3333478"/>
              <a:ext cx="500434" cy="5719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52DF9-85AE-FE34-E247-5B1E90DED5F3}"/>
                </a:ext>
              </a:extLst>
            </p:cNvPr>
            <p:cNvSpPr txBox="1"/>
            <p:nvPr/>
          </p:nvSpPr>
          <p:spPr>
            <a:xfrm>
              <a:off x="2132738" y="3905402"/>
              <a:ext cx="1065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DataFlow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BCC593-9803-6B98-A5B5-8A75D0E462AB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>
            <a:off x="911751" y="3613194"/>
            <a:ext cx="1503416" cy="6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C8F34-319A-21D6-78D1-0F269C376D67}"/>
              </a:ext>
            </a:extLst>
          </p:cNvPr>
          <p:cNvGrpSpPr/>
          <p:nvPr/>
        </p:nvGrpSpPr>
        <p:grpSpPr>
          <a:xfrm>
            <a:off x="5337623" y="1700993"/>
            <a:ext cx="2195669" cy="3259667"/>
            <a:chOff x="1716967" y="934201"/>
            <a:chExt cx="2195669" cy="32596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0EF489-4355-24D8-35A2-F8CB1D27F858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C7182C5B-5878-8788-9BE3-47111EF8D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7A8D97-0517-B8E7-A9A8-AD1CA7348798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52D42A-6C1A-AD4A-6F8D-772BC7912CD7}"/>
                </a:ext>
              </a:extLst>
            </p:cNvPr>
            <p:cNvSpPr txBox="1"/>
            <p:nvPr/>
          </p:nvSpPr>
          <p:spPr>
            <a:xfrm>
              <a:off x="2001053" y="934201"/>
              <a:ext cx="1627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[DS]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3A6C36-1AA9-667C-FE2E-723DC85047D1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2915601" y="3613194"/>
            <a:ext cx="3180399" cy="6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6BCC6-6E7A-93AD-106C-C1709973F40F}"/>
              </a:ext>
            </a:extLst>
          </p:cNvPr>
          <p:cNvGrpSpPr/>
          <p:nvPr/>
        </p:nvGrpSpPr>
        <p:grpSpPr>
          <a:xfrm>
            <a:off x="6032789" y="3217657"/>
            <a:ext cx="917495" cy="1082240"/>
            <a:chOff x="6032789" y="3217657"/>
            <a:chExt cx="917495" cy="108224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00DB930-5A65-31B8-1472-50EB4D80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3217657"/>
              <a:ext cx="791074" cy="79107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BA0C6-238F-5906-FA39-70537C7F5A64}"/>
                </a:ext>
              </a:extLst>
            </p:cNvPr>
            <p:cNvSpPr txBox="1"/>
            <p:nvPr/>
          </p:nvSpPr>
          <p:spPr>
            <a:xfrm>
              <a:off x="6032789" y="3930565"/>
              <a:ext cx="91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DataSet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6E521-3CFE-4B25-351C-4B602E9D247D}"/>
              </a:ext>
            </a:extLst>
          </p:cNvPr>
          <p:cNvGrpSpPr/>
          <p:nvPr/>
        </p:nvGrpSpPr>
        <p:grpSpPr>
          <a:xfrm>
            <a:off x="0" y="3279712"/>
            <a:ext cx="1322262" cy="1085195"/>
            <a:chOff x="0" y="3279712"/>
            <a:chExt cx="1322262" cy="1085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5D9A3-1CD0-C9C0-C43C-7FA2E83D93D8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D47AD16-BCD3-FD40-0A35-B426127F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309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DCB35E-5658-A79F-9078-2E7D1D7F5912}"/>
              </a:ext>
            </a:extLst>
          </p:cNvPr>
          <p:cNvGrpSpPr/>
          <p:nvPr/>
        </p:nvGrpSpPr>
        <p:grpSpPr>
          <a:xfrm>
            <a:off x="1692084" y="1700993"/>
            <a:ext cx="2195669" cy="3259667"/>
            <a:chOff x="1716967" y="934201"/>
            <a:chExt cx="2195669" cy="3259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031920-1942-5C66-B2BB-8E08681E5153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6" name="Graphic 5">
                <a:extLst>
                  <a:ext uri="{FF2B5EF4-FFF2-40B4-BE49-F238E27FC236}">
                    <a16:creationId xmlns:a16="http://schemas.microsoft.com/office/drawing/2014/main" id="{F8254481-497B-FC78-66C6-6ED49AFB3F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59063B-A700-E2A4-1887-42BD776C38AC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C895E7-0AD2-762D-31D0-E9FFC7D120DA}"/>
                </a:ext>
              </a:extLst>
            </p:cNvPr>
            <p:cNvSpPr txBox="1"/>
            <p:nvPr/>
          </p:nvSpPr>
          <p:spPr>
            <a:xfrm>
              <a:off x="2002656" y="934201"/>
              <a:ext cx="16242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[DF]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9DE22E-55EA-2B19-2CED-E8BB860987DF}"/>
              </a:ext>
            </a:extLst>
          </p:cNvPr>
          <p:cNvGrpSpPr/>
          <p:nvPr/>
        </p:nvGrpSpPr>
        <p:grpSpPr>
          <a:xfrm>
            <a:off x="2132738" y="3333478"/>
            <a:ext cx="1065292" cy="941256"/>
            <a:chOff x="2132738" y="3333478"/>
            <a:chExt cx="1065292" cy="94125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2BFC883-4A4F-4355-DDE1-D82E3D6E9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15167" y="3333478"/>
              <a:ext cx="500434" cy="5719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852DF9-85AE-FE34-E247-5B1E90DED5F3}"/>
                </a:ext>
              </a:extLst>
            </p:cNvPr>
            <p:cNvSpPr txBox="1"/>
            <p:nvPr/>
          </p:nvSpPr>
          <p:spPr>
            <a:xfrm>
              <a:off x="2132738" y="3905402"/>
              <a:ext cx="1065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DataFlow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BCC593-9803-6B98-A5B5-8A75D0E462AB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>
            <a:off x="911751" y="3613194"/>
            <a:ext cx="1503416" cy="6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C8F34-319A-21D6-78D1-0F269C376D67}"/>
              </a:ext>
            </a:extLst>
          </p:cNvPr>
          <p:cNvGrpSpPr/>
          <p:nvPr/>
        </p:nvGrpSpPr>
        <p:grpSpPr>
          <a:xfrm>
            <a:off x="5337623" y="1700993"/>
            <a:ext cx="2195669" cy="3259667"/>
            <a:chOff x="1716967" y="934201"/>
            <a:chExt cx="2195669" cy="325966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0EF489-4355-24D8-35A2-F8CB1D27F858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C7182C5B-5878-8788-9BE3-47111EF8D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7A8D97-0517-B8E7-A9A8-AD1CA7348798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52D42A-6C1A-AD4A-6F8D-772BC7912CD7}"/>
                </a:ext>
              </a:extLst>
            </p:cNvPr>
            <p:cNvSpPr txBox="1"/>
            <p:nvPr/>
          </p:nvSpPr>
          <p:spPr>
            <a:xfrm>
              <a:off x="2001053" y="934201"/>
              <a:ext cx="16274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 </a:t>
              </a:r>
              <a:r>
                <a:rPr lang="en-GB" b="1" dirty="0">
                  <a:solidFill>
                    <a:srgbClr val="7030A0"/>
                  </a:solidFill>
                </a:rPr>
                <a:t>[DS]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3A6C36-1AA9-667C-FE2E-723DC85047D1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 flipV="1">
            <a:off x="2915601" y="3613194"/>
            <a:ext cx="3180399" cy="6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6BCC6-6E7A-93AD-106C-C1709973F40F}"/>
              </a:ext>
            </a:extLst>
          </p:cNvPr>
          <p:cNvGrpSpPr/>
          <p:nvPr/>
        </p:nvGrpSpPr>
        <p:grpSpPr>
          <a:xfrm>
            <a:off x="6032789" y="3217657"/>
            <a:ext cx="917495" cy="1082240"/>
            <a:chOff x="6032789" y="3217657"/>
            <a:chExt cx="917495" cy="108224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00DB930-5A65-31B8-1472-50EB4D80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96000" y="3217657"/>
              <a:ext cx="791074" cy="79107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BA0C6-238F-5906-FA39-70537C7F5A64}"/>
                </a:ext>
              </a:extLst>
            </p:cNvPr>
            <p:cNvSpPr txBox="1"/>
            <p:nvPr/>
          </p:nvSpPr>
          <p:spPr>
            <a:xfrm>
              <a:off x="6032789" y="3930565"/>
              <a:ext cx="917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DataSet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6E521-3CFE-4B25-351C-4B602E9D247D}"/>
              </a:ext>
            </a:extLst>
          </p:cNvPr>
          <p:cNvGrpSpPr/>
          <p:nvPr/>
        </p:nvGrpSpPr>
        <p:grpSpPr>
          <a:xfrm>
            <a:off x="0" y="3279712"/>
            <a:ext cx="1322262" cy="1085195"/>
            <a:chOff x="0" y="3279712"/>
            <a:chExt cx="1322262" cy="10851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95D9A3-1CD0-C9C0-C43C-7FA2E83D93D8}"/>
                </a:ext>
              </a:extLst>
            </p:cNvPr>
            <p:cNvSpPr txBox="1"/>
            <p:nvPr/>
          </p:nvSpPr>
          <p:spPr>
            <a:xfrm>
              <a:off x="0" y="3995575"/>
              <a:ext cx="1322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Data Source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D47AD16-BCD3-FD40-0A35-B426127F6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7709" y="3279712"/>
              <a:ext cx="524042" cy="666963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292EC9-DC1E-0816-EA3E-D1808DC810EA}"/>
              </a:ext>
            </a:extLst>
          </p:cNvPr>
          <p:cNvGrpSpPr/>
          <p:nvPr/>
        </p:nvGrpSpPr>
        <p:grpSpPr>
          <a:xfrm>
            <a:off x="8983162" y="1700993"/>
            <a:ext cx="2195669" cy="3259667"/>
            <a:chOff x="1716967" y="934201"/>
            <a:chExt cx="2195669" cy="325966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BB41F2-69A5-B1F7-8CDD-5AD118472C30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702767F1-4F25-F8BF-E47A-F77650244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DDA6A24-BA1D-BA82-A4CA-19C637B3A2D9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133E40-42EB-A1A4-ACF0-B2D550F806B3}"/>
                </a:ext>
              </a:extLst>
            </p:cNvPr>
            <p:cNvSpPr txBox="1"/>
            <p:nvPr/>
          </p:nvSpPr>
          <p:spPr>
            <a:xfrm>
              <a:off x="2242690" y="934201"/>
              <a:ext cx="1144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DE951CA5-9871-DA5F-10BA-4DE182F4CC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51296" y="3360486"/>
            <a:ext cx="379060" cy="50541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E7086F-4F81-1E57-2804-BACBD6FA3006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 flipV="1">
            <a:off x="6887074" y="3613193"/>
            <a:ext cx="306422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7A070C-8F9A-0B05-D7A0-D3750A4EDF58}"/>
              </a:ext>
            </a:extLst>
          </p:cNvPr>
          <p:cNvSpPr txBox="1"/>
          <p:nvPr/>
        </p:nvSpPr>
        <p:spPr>
          <a:xfrm>
            <a:off x="9682078" y="3918493"/>
            <a:ext cx="101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373634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D55D49-4DCA-B9BA-A601-A7280020C194}"/>
              </a:ext>
            </a:extLst>
          </p:cNvPr>
          <p:cNvSpPr/>
          <p:nvPr/>
        </p:nvSpPr>
        <p:spPr>
          <a:xfrm>
            <a:off x="1943581" y="2705725"/>
            <a:ext cx="83048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do you get?</a:t>
            </a:r>
          </a:p>
        </p:txBody>
      </p:sp>
    </p:spTree>
    <p:extLst>
      <p:ext uri="{BB962C8B-B14F-4D97-AF65-F5344CB8AC3E}">
        <p14:creationId xmlns:p14="http://schemas.microsoft.com/office/powerpoint/2010/main" val="168048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4B31E-089E-6F79-7FB6-735ED968C308}"/>
              </a:ext>
            </a:extLst>
          </p:cNvPr>
          <p:cNvSpPr txBox="1"/>
          <p:nvPr/>
        </p:nvSpPr>
        <p:spPr>
          <a:xfrm>
            <a:off x="1931436" y="3429000"/>
            <a:ext cx="83291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Works in Marketing</a:t>
            </a:r>
          </a:p>
          <a:p>
            <a:pPr algn="ctr"/>
            <a:r>
              <a:rPr lang="en-GB" sz="4400" dirty="0"/>
              <a:t>Assigned to the “viewer” role for the “Marketing” workspace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C2CA6F-0C65-E470-8752-7D0F5BEDC693}"/>
              </a:ext>
            </a:extLst>
          </p:cNvPr>
          <p:cNvGrpSpPr/>
          <p:nvPr/>
        </p:nvGrpSpPr>
        <p:grpSpPr>
          <a:xfrm>
            <a:off x="5006510" y="1029287"/>
            <a:ext cx="2341582" cy="2341582"/>
            <a:chOff x="5006510" y="1029287"/>
            <a:chExt cx="2341582" cy="2341582"/>
          </a:xfrm>
        </p:grpSpPr>
        <p:pic>
          <p:nvPicPr>
            <p:cNvPr id="5" name="Graphic 4" descr="User outline">
              <a:extLst>
                <a:ext uri="{FF2B5EF4-FFF2-40B4-BE49-F238E27FC236}">
                  <a16:creationId xmlns:a16="http://schemas.microsoft.com/office/drawing/2014/main" id="{7700199A-F763-E036-5C21-DDBF76583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6510" y="1029287"/>
              <a:ext cx="2341582" cy="234158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E82CEA-848D-D71D-D330-5DCD2FD2060D}"/>
                </a:ext>
              </a:extLst>
            </p:cNvPr>
            <p:cNvSpPr txBox="1"/>
            <p:nvPr/>
          </p:nvSpPr>
          <p:spPr>
            <a:xfrm>
              <a:off x="5824510" y="2592746"/>
              <a:ext cx="7055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/>
                <a:t>Janet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0109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4B31E-089E-6F79-7FB6-735ED968C308}"/>
              </a:ext>
            </a:extLst>
          </p:cNvPr>
          <p:cNvSpPr txBox="1"/>
          <p:nvPr/>
        </p:nvSpPr>
        <p:spPr>
          <a:xfrm>
            <a:off x="2813614" y="3429000"/>
            <a:ext cx="67273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What can this user “see” in the Power BI service?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BD18FDF-7AFB-1D78-7839-82E4C3A1D1DF}"/>
              </a:ext>
            </a:extLst>
          </p:cNvPr>
          <p:cNvGrpSpPr/>
          <p:nvPr/>
        </p:nvGrpSpPr>
        <p:grpSpPr>
          <a:xfrm>
            <a:off x="4925209" y="1137181"/>
            <a:ext cx="2341582" cy="2341582"/>
            <a:chOff x="5006510" y="1029287"/>
            <a:chExt cx="2341582" cy="2341582"/>
          </a:xfrm>
        </p:grpSpPr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AA26A555-A0C2-595A-7207-D07C03F47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06510" y="1029287"/>
              <a:ext cx="2341582" cy="2341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BCFB7-4950-4CC2-748C-5F0471D4B8F6}"/>
                </a:ext>
              </a:extLst>
            </p:cNvPr>
            <p:cNvSpPr txBox="1"/>
            <p:nvPr/>
          </p:nvSpPr>
          <p:spPr>
            <a:xfrm>
              <a:off x="5824510" y="2592746"/>
              <a:ext cx="7055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800" dirty="0"/>
                <a:t>Janet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9080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292EC9-DC1E-0816-EA3E-D1808DC810EA}"/>
              </a:ext>
            </a:extLst>
          </p:cNvPr>
          <p:cNvGrpSpPr/>
          <p:nvPr/>
        </p:nvGrpSpPr>
        <p:grpSpPr>
          <a:xfrm>
            <a:off x="8983162" y="1700993"/>
            <a:ext cx="2195669" cy="3259667"/>
            <a:chOff x="1716967" y="934201"/>
            <a:chExt cx="2195669" cy="325966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BB41F2-69A5-B1F7-8CDD-5AD118472C30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702767F1-4F25-F8BF-E47A-F77650244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DDA6A24-BA1D-BA82-A4CA-19C637B3A2D9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133E40-42EB-A1A4-ACF0-B2D550F806B3}"/>
                </a:ext>
              </a:extLst>
            </p:cNvPr>
            <p:cNvSpPr txBox="1"/>
            <p:nvPr/>
          </p:nvSpPr>
          <p:spPr>
            <a:xfrm>
              <a:off x="2242690" y="934201"/>
              <a:ext cx="1144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DE951CA5-9871-DA5F-10BA-4DE182F4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1296" y="3360486"/>
            <a:ext cx="379060" cy="5054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27A070C-8F9A-0B05-D7A0-D3750A4EDF58}"/>
              </a:ext>
            </a:extLst>
          </p:cNvPr>
          <p:cNvSpPr txBox="1"/>
          <p:nvPr/>
        </p:nvSpPr>
        <p:spPr>
          <a:xfrm>
            <a:off x="9682078" y="3918493"/>
            <a:ext cx="101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Report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C92C2D-81B6-AE6F-D1F0-2DF0D6A5B738}"/>
              </a:ext>
            </a:extLst>
          </p:cNvPr>
          <p:cNvGrpSpPr/>
          <p:nvPr/>
        </p:nvGrpSpPr>
        <p:grpSpPr>
          <a:xfrm>
            <a:off x="9696434" y="5157007"/>
            <a:ext cx="985154" cy="1179253"/>
            <a:chOff x="5006510" y="1029287"/>
            <a:chExt cx="2341582" cy="2341582"/>
          </a:xfrm>
        </p:grpSpPr>
        <p:pic>
          <p:nvPicPr>
            <p:cNvPr id="41" name="Graphic 40" descr="User outline">
              <a:extLst>
                <a:ext uri="{FF2B5EF4-FFF2-40B4-BE49-F238E27FC236}">
                  <a16:creationId xmlns:a16="http://schemas.microsoft.com/office/drawing/2014/main" id="{86AD8A05-ECBA-0361-BB49-2FFB938B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06510" y="1029287"/>
              <a:ext cx="2341582" cy="2341582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8D9D21-7632-7BE7-61FE-C3A6A9FDC2EC}"/>
                </a:ext>
              </a:extLst>
            </p:cNvPr>
            <p:cNvSpPr txBox="1"/>
            <p:nvPr/>
          </p:nvSpPr>
          <p:spPr>
            <a:xfrm>
              <a:off x="5521323" y="2544247"/>
              <a:ext cx="1253765" cy="4583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900" dirty="0"/>
                <a:t>Janet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97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578BD2-E9A0-F16E-9C9E-9077CC1FDCFF}"/>
              </a:ext>
            </a:extLst>
          </p:cNvPr>
          <p:cNvCxnSpPr>
            <a:cxnSpLocks/>
          </p:cNvCxnSpPr>
          <p:nvPr/>
        </p:nvCxnSpPr>
        <p:spPr>
          <a:xfrm flipH="1">
            <a:off x="1322262" y="98676"/>
            <a:ext cx="43544" cy="6663937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08C5A-B4C8-D549-35D3-816E89738941}"/>
              </a:ext>
            </a:extLst>
          </p:cNvPr>
          <p:cNvCxnSpPr>
            <a:cxnSpLocks/>
          </p:cNvCxnSpPr>
          <p:nvPr/>
        </p:nvCxnSpPr>
        <p:spPr>
          <a:xfrm>
            <a:off x="1460409" y="621192"/>
            <a:ext cx="10584673" cy="0"/>
          </a:xfrm>
          <a:prstGeom prst="straightConnector1">
            <a:avLst/>
          </a:prstGeom>
          <a:ln w="698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5C0C1C-6C21-784D-B7C8-015D0DB7B91C}"/>
              </a:ext>
            </a:extLst>
          </p:cNvPr>
          <p:cNvSpPr/>
          <p:nvPr/>
        </p:nvSpPr>
        <p:spPr>
          <a:xfrm>
            <a:off x="5910363" y="111833"/>
            <a:ext cx="18711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BI Tenant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7182C5B-5878-8788-9BE3-47111EF8D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167" y="2316434"/>
            <a:ext cx="691096" cy="52216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7A8D97-0517-B8E7-A9A8-AD1CA7348798}"/>
              </a:ext>
            </a:extLst>
          </p:cNvPr>
          <p:cNvSpPr/>
          <p:nvPr/>
        </p:nvSpPr>
        <p:spPr>
          <a:xfrm>
            <a:off x="5337623" y="2266671"/>
            <a:ext cx="2195669" cy="2693989"/>
          </a:xfrm>
          <a:prstGeom prst="rect">
            <a:avLst/>
          </a:prstGeom>
          <a:noFill/>
          <a:ln w="50800">
            <a:solidFill>
              <a:schemeClr val="accent6">
                <a:lumMod val="40000"/>
                <a:lumOff val="60000"/>
                <a:alpha val="62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95669"/>
                      <a:gd name="connsiteY0" fmla="*/ 0 h 2693989"/>
                      <a:gd name="connsiteX1" fmla="*/ 526961 w 2195669"/>
                      <a:gd name="connsiteY1" fmla="*/ 0 h 2693989"/>
                      <a:gd name="connsiteX2" fmla="*/ 1010008 w 2195669"/>
                      <a:gd name="connsiteY2" fmla="*/ 0 h 2693989"/>
                      <a:gd name="connsiteX3" fmla="*/ 1602838 w 2195669"/>
                      <a:gd name="connsiteY3" fmla="*/ 0 h 2693989"/>
                      <a:gd name="connsiteX4" fmla="*/ 2195669 w 2195669"/>
                      <a:gd name="connsiteY4" fmla="*/ 0 h 2693989"/>
                      <a:gd name="connsiteX5" fmla="*/ 2195669 w 2195669"/>
                      <a:gd name="connsiteY5" fmla="*/ 511858 h 2693989"/>
                      <a:gd name="connsiteX6" fmla="*/ 2195669 w 2195669"/>
                      <a:gd name="connsiteY6" fmla="*/ 996776 h 2693989"/>
                      <a:gd name="connsiteX7" fmla="*/ 2195669 w 2195669"/>
                      <a:gd name="connsiteY7" fmla="*/ 1535574 h 2693989"/>
                      <a:gd name="connsiteX8" fmla="*/ 2195669 w 2195669"/>
                      <a:gd name="connsiteY8" fmla="*/ 2074372 h 2693989"/>
                      <a:gd name="connsiteX9" fmla="*/ 2195669 w 2195669"/>
                      <a:gd name="connsiteY9" fmla="*/ 2693989 h 2693989"/>
                      <a:gd name="connsiteX10" fmla="*/ 1690665 w 2195669"/>
                      <a:gd name="connsiteY10" fmla="*/ 2693989 h 2693989"/>
                      <a:gd name="connsiteX11" fmla="*/ 1141748 w 2195669"/>
                      <a:gd name="connsiteY11" fmla="*/ 2693989 h 2693989"/>
                      <a:gd name="connsiteX12" fmla="*/ 614787 w 2195669"/>
                      <a:gd name="connsiteY12" fmla="*/ 2693989 h 2693989"/>
                      <a:gd name="connsiteX13" fmla="*/ 0 w 2195669"/>
                      <a:gd name="connsiteY13" fmla="*/ 2693989 h 2693989"/>
                      <a:gd name="connsiteX14" fmla="*/ 0 w 2195669"/>
                      <a:gd name="connsiteY14" fmla="*/ 2101311 h 2693989"/>
                      <a:gd name="connsiteX15" fmla="*/ 0 w 2195669"/>
                      <a:gd name="connsiteY15" fmla="*/ 1508634 h 2693989"/>
                      <a:gd name="connsiteX16" fmla="*/ 0 w 2195669"/>
                      <a:gd name="connsiteY16" fmla="*/ 969836 h 2693989"/>
                      <a:gd name="connsiteX17" fmla="*/ 0 w 2195669"/>
                      <a:gd name="connsiteY17" fmla="*/ 0 h 26939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195669" h="2693989" extrusionOk="0">
                        <a:moveTo>
                          <a:pt x="0" y="0"/>
                        </a:moveTo>
                        <a:cubicBezTo>
                          <a:pt x="213282" y="-15242"/>
                          <a:pt x="407418" y="50357"/>
                          <a:pt x="526961" y="0"/>
                        </a:cubicBezTo>
                        <a:cubicBezTo>
                          <a:pt x="646504" y="-50357"/>
                          <a:pt x="892214" y="15653"/>
                          <a:pt x="1010008" y="0"/>
                        </a:cubicBezTo>
                        <a:cubicBezTo>
                          <a:pt x="1127802" y="-15653"/>
                          <a:pt x="1444723" y="36430"/>
                          <a:pt x="1602838" y="0"/>
                        </a:cubicBezTo>
                        <a:cubicBezTo>
                          <a:pt x="1760953" y="-36430"/>
                          <a:pt x="1974633" y="18855"/>
                          <a:pt x="2195669" y="0"/>
                        </a:cubicBezTo>
                        <a:cubicBezTo>
                          <a:pt x="2256554" y="162973"/>
                          <a:pt x="2175971" y="315862"/>
                          <a:pt x="2195669" y="511858"/>
                        </a:cubicBezTo>
                        <a:cubicBezTo>
                          <a:pt x="2215367" y="707854"/>
                          <a:pt x="2184768" y="776855"/>
                          <a:pt x="2195669" y="996776"/>
                        </a:cubicBezTo>
                        <a:cubicBezTo>
                          <a:pt x="2206570" y="1216697"/>
                          <a:pt x="2134651" y="1272184"/>
                          <a:pt x="2195669" y="1535574"/>
                        </a:cubicBezTo>
                        <a:cubicBezTo>
                          <a:pt x="2256687" y="1798964"/>
                          <a:pt x="2136217" y="1852485"/>
                          <a:pt x="2195669" y="2074372"/>
                        </a:cubicBezTo>
                        <a:cubicBezTo>
                          <a:pt x="2255121" y="2296259"/>
                          <a:pt x="2150765" y="2410326"/>
                          <a:pt x="2195669" y="2693989"/>
                        </a:cubicBezTo>
                        <a:cubicBezTo>
                          <a:pt x="2063217" y="2695729"/>
                          <a:pt x="1897752" y="2636989"/>
                          <a:pt x="1690665" y="2693989"/>
                        </a:cubicBezTo>
                        <a:cubicBezTo>
                          <a:pt x="1483578" y="2750989"/>
                          <a:pt x="1256867" y="2633187"/>
                          <a:pt x="1141748" y="2693989"/>
                        </a:cubicBezTo>
                        <a:cubicBezTo>
                          <a:pt x="1026629" y="2754791"/>
                          <a:pt x="847273" y="2677852"/>
                          <a:pt x="614787" y="2693989"/>
                        </a:cubicBezTo>
                        <a:cubicBezTo>
                          <a:pt x="382301" y="2710126"/>
                          <a:pt x="255728" y="2631102"/>
                          <a:pt x="0" y="2693989"/>
                        </a:cubicBezTo>
                        <a:cubicBezTo>
                          <a:pt x="-68327" y="2518198"/>
                          <a:pt x="57889" y="2229452"/>
                          <a:pt x="0" y="2101311"/>
                        </a:cubicBezTo>
                        <a:cubicBezTo>
                          <a:pt x="-57889" y="1973170"/>
                          <a:pt x="10283" y="1679230"/>
                          <a:pt x="0" y="1508634"/>
                        </a:cubicBezTo>
                        <a:cubicBezTo>
                          <a:pt x="-10283" y="1338038"/>
                          <a:pt x="62312" y="1224192"/>
                          <a:pt x="0" y="969836"/>
                        </a:cubicBezTo>
                        <a:cubicBezTo>
                          <a:pt x="-62312" y="715480"/>
                          <a:pt x="55394" y="43331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52D42A-6C1A-AD4A-6F8D-772BC7912CD7}"/>
              </a:ext>
            </a:extLst>
          </p:cNvPr>
          <p:cNvSpPr txBox="1"/>
          <p:nvPr/>
        </p:nvSpPr>
        <p:spPr>
          <a:xfrm>
            <a:off x="5621709" y="1700993"/>
            <a:ext cx="1627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Marketing </a:t>
            </a:r>
            <a:r>
              <a:rPr lang="en-GB" b="1" dirty="0">
                <a:solidFill>
                  <a:srgbClr val="7030A0"/>
                </a:solidFill>
              </a:rPr>
              <a:t>[DS]</a:t>
            </a:r>
          </a:p>
          <a:p>
            <a:pPr algn="ctr"/>
            <a:r>
              <a:rPr lang="en-GB" sz="1400" dirty="0"/>
              <a:t>(workspace)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6BCC6-6E7A-93AD-106C-C1709973F40F}"/>
              </a:ext>
            </a:extLst>
          </p:cNvPr>
          <p:cNvGrpSpPr/>
          <p:nvPr/>
        </p:nvGrpSpPr>
        <p:grpSpPr>
          <a:xfrm>
            <a:off x="6032789" y="3217657"/>
            <a:ext cx="917495" cy="1082240"/>
            <a:chOff x="6032789" y="3217657"/>
            <a:chExt cx="917495" cy="1082240"/>
          </a:xfrm>
          <a:solidFill>
            <a:schemeClr val="accent6">
              <a:lumMod val="40000"/>
              <a:lumOff val="60000"/>
            </a:schemeClr>
          </a:solidFill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00DB930-5A65-31B8-1472-50EB4D805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000" y="3217657"/>
              <a:ext cx="791074" cy="79107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BBA0C6-238F-5906-FA39-70537C7F5A64}"/>
                </a:ext>
              </a:extLst>
            </p:cNvPr>
            <p:cNvSpPr txBox="1"/>
            <p:nvPr/>
          </p:nvSpPr>
          <p:spPr>
            <a:xfrm>
              <a:off x="6032789" y="3930565"/>
              <a:ext cx="91749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rgbClr val="7030A0"/>
                  </a:solidFill>
                </a:rPr>
                <a:t>DataSet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292EC9-DC1E-0816-EA3E-D1808DC810EA}"/>
              </a:ext>
            </a:extLst>
          </p:cNvPr>
          <p:cNvGrpSpPr/>
          <p:nvPr/>
        </p:nvGrpSpPr>
        <p:grpSpPr>
          <a:xfrm>
            <a:off x="8983162" y="1700993"/>
            <a:ext cx="2195669" cy="3259667"/>
            <a:chOff x="1716967" y="934201"/>
            <a:chExt cx="2195669" cy="325966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ABB41F2-69A5-B1F7-8CDD-5AD118472C30}"/>
                </a:ext>
              </a:extLst>
            </p:cNvPr>
            <p:cNvGrpSpPr/>
            <p:nvPr/>
          </p:nvGrpSpPr>
          <p:grpSpPr>
            <a:xfrm>
              <a:off x="1716967" y="1499879"/>
              <a:ext cx="2195669" cy="2693989"/>
              <a:chOff x="1716967" y="1499879"/>
              <a:chExt cx="2195669" cy="2693989"/>
            </a:xfrm>
          </p:grpSpPr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702767F1-4F25-F8BF-E47A-F77650244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60511" y="1549642"/>
                <a:ext cx="691096" cy="522161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DDA6A24-BA1D-BA82-A4CA-19C637B3A2D9}"/>
                  </a:ext>
                </a:extLst>
              </p:cNvPr>
              <p:cNvSpPr/>
              <p:nvPr/>
            </p:nvSpPr>
            <p:spPr>
              <a:xfrm>
                <a:off x="1716967" y="1499879"/>
                <a:ext cx="2195669" cy="26939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133E40-42EB-A1A4-ACF0-B2D550F806B3}"/>
                </a:ext>
              </a:extLst>
            </p:cNvPr>
            <p:cNvSpPr txBox="1"/>
            <p:nvPr/>
          </p:nvSpPr>
          <p:spPr>
            <a:xfrm>
              <a:off x="2242690" y="934201"/>
              <a:ext cx="11442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030A0"/>
                  </a:solidFill>
                </a:rPr>
                <a:t>Marketing</a:t>
              </a:r>
            </a:p>
            <a:p>
              <a:pPr algn="ctr"/>
              <a:r>
                <a:rPr lang="en-GB" sz="1400" dirty="0"/>
                <a:t>(workspace)</a:t>
              </a:r>
            </a:p>
          </p:txBody>
        </p:sp>
      </p:grpSp>
      <p:pic>
        <p:nvPicPr>
          <p:cNvPr id="36" name="Graphic 35">
            <a:extLst>
              <a:ext uri="{FF2B5EF4-FFF2-40B4-BE49-F238E27FC236}">
                <a16:creationId xmlns:a16="http://schemas.microsoft.com/office/drawing/2014/main" id="{DE951CA5-9871-DA5F-10BA-4DE182F4CC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1296" y="3360486"/>
            <a:ext cx="379060" cy="50541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E7086F-4F81-1E57-2804-BACBD6FA3006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 flipV="1">
            <a:off x="6887074" y="3613193"/>
            <a:ext cx="306422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7A070C-8F9A-0B05-D7A0-D3750A4EDF58}"/>
              </a:ext>
            </a:extLst>
          </p:cNvPr>
          <p:cNvSpPr txBox="1"/>
          <p:nvPr/>
        </p:nvSpPr>
        <p:spPr>
          <a:xfrm>
            <a:off x="9682078" y="3918493"/>
            <a:ext cx="1013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Power BI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Report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D2CB1E-3522-6B62-BFB7-2B2BEEA47FE9}"/>
              </a:ext>
            </a:extLst>
          </p:cNvPr>
          <p:cNvGrpSpPr/>
          <p:nvPr/>
        </p:nvGrpSpPr>
        <p:grpSpPr>
          <a:xfrm>
            <a:off x="9696434" y="5157007"/>
            <a:ext cx="985154" cy="1179253"/>
            <a:chOff x="5006510" y="1029287"/>
            <a:chExt cx="2341582" cy="2341582"/>
          </a:xfrm>
        </p:grpSpPr>
        <p:pic>
          <p:nvPicPr>
            <p:cNvPr id="40" name="Graphic 39" descr="User outline">
              <a:extLst>
                <a:ext uri="{FF2B5EF4-FFF2-40B4-BE49-F238E27FC236}">
                  <a16:creationId xmlns:a16="http://schemas.microsoft.com/office/drawing/2014/main" id="{8834A8B4-5FBE-8056-9C95-299357A99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06510" y="1029287"/>
              <a:ext cx="2341582" cy="234158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E4BE8E-AC50-776A-2F9D-089ECF9A38B7}"/>
                </a:ext>
              </a:extLst>
            </p:cNvPr>
            <p:cNvSpPr txBox="1"/>
            <p:nvPr/>
          </p:nvSpPr>
          <p:spPr>
            <a:xfrm>
              <a:off x="5521323" y="2544247"/>
              <a:ext cx="1253765" cy="4583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900" dirty="0"/>
                <a:t>Janet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4C8EA8-E1BC-A7B5-2AA1-6EC4D66F7753}"/>
              </a:ext>
            </a:extLst>
          </p:cNvPr>
          <p:cNvCxnSpPr>
            <a:cxnSpLocks/>
            <a:stCxn id="40" idx="1"/>
            <a:endCxn id="27" idx="3"/>
          </p:cNvCxnSpPr>
          <p:nvPr/>
        </p:nvCxnSpPr>
        <p:spPr>
          <a:xfrm flipH="1" flipV="1">
            <a:off x="6950284" y="4115231"/>
            <a:ext cx="2746150" cy="1631403"/>
          </a:xfrm>
          <a:prstGeom prst="straightConnector1">
            <a:avLst/>
          </a:prstGeom>
          <a:ln w="508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F8FED2-2B84-D8B9-5881-133A3DDB3BA8}"/>
              </a:ext>
            </a:extLst>
          </p:cNvPr>
          <p:cNvSpPr txBox="1"/>
          <p:nvPr/>
        </p:nvSpPr>
        <p:spPr>
          <a:xfrm>
            <a:off x="7747748" y="4564824"/>
            <a:ext cx="1151223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rgbClr val="7030A0"/>
                </a:solidFill>
              </a:rPr>
              <a:t>Read Access</a:t>
            </a:r>
          </a:p>
          <a:p>
            <a:pPr algn="ctr"/>
            <a:r>
              <a:rPr lang="en-GB" sz="1100" b="1" dirty="0">
                <a:solidFill>
                  <a:srgbClr val="7030A0"/>
                </a:solidFill>
              </a:rPr>
              <a:t>to the dataset</a:t>
            </a:r>
          </a:p>
          <a:p>
            <a:pPr algn="ctr"/>
            <a:r>
              <a:rPr lang="en-GB" sz="1100" dirty="0">
                <a:solidFill>
                  <a:srgbClr val="7030A0"/>
                </a:solidFill>
              </a:rPr>
              <a:t>NB the user cannot view</a:t>
            </a:r>
            <a:br>
              <a:rPr lang="en-GB" sz="1100" dirty="0">
                <a:solidFill>
                  <a:srgbClr val="7030A0"/>
                </a:solidFill>
              </a:rPr>
            </a:br>
            <a:r>
              <a:rPr lang="en-GB" sz="1100" dirty="0">
                <a:solidFill>
                  <a:srgbClr val="7030A0"/>
                </a:solidFill>
              </a:rPr>
              <a:t>that workspace</a:t>
            </a:r>
          </a:p>
        </p:txBody>
      </p:sp>
    </p:spTree>
    <p:extLst>
      <p:ext uri="{BB962C8B-B14F-4D97-AF65-F5344CB8AC3E}">
        <p14:creationId xmlns:p14="http://schemas.microsoft.com/office/powerpoint/2010/main" val="312380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510621B32F94F929254661C32DB17" ma:contentTypeVersion="17" ma:contentTypeDescription="Create a new document." ma:contentTypeScope="" ma:versionID="78a006b903e797ca0a0bdde06cfbefb3">
  <xsd:schema xmlns:xsd="http://www.w3.org/2001/XMLSchema" xmlns:xs="http://www.w3.org/2001/XMLSchema" xmlns:p="http://schemas.microsoft.com/office/2006/metadata/properties" xmlns:ns2="59d41520-7d16-45c6-b36f-556e372ae1ae" xmlns:ns3="c75b1882-7d7e-40d9-a500-ec2994aeff8d" targetNamespace="http://schemas.microsoft.com/office/2006/metadata/properties" ma:root="true" ma:fieldsID="de75df6bb98c6fee483c4d05e2bcbf26" ns2:_="" ns3:_="">
    <xsd:import namespace="59d41520-7d16-45c6-b36f-556e372ae1ae"/>
    <xsd:import namespace="c75b1882-7d7e-40d9-a500-ec2994aeff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41520-7d16-45c6-b36f-556e372ae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c8eb3-a5aa-4be5-91d1-b3168ca6d8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b1882-7d7e-40d9-a500-ec2994aeff8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aef6a8-1f56-4873-9ec3-71dc29435ba6}" ma:internalName="TaxCatchAll" ma:showField="CatchAllData" ma:web="c75b1882-7d7e-40d9-a500-ec2994aeff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75b1882-7d7e-40d9-a500-ec2994aeff8d" xsi:nil="true"/>
    <lcf76f155ced4ddcb4097134ff3c332f xmlns="59d41520-7d16-45c6-b36f-556e372ae1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D13690D-8BF7-48B6-B1AE-C619889704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CF1FC1-4E18-4145-85EC-F662AB407BCB}"/>
</file>

<file path=customXml/itemProps3.xml><?xml version="1.0" encoding="utf-8"?>
<ds:datastoreItem xmlns:ds="http://schemas.openxmlformats.org/officeDocument/2006/customXml" ds:itemID="{852136C5-E0E0-4863-9D4C-0E6E6887651A}">
  <ds:schemaRefs>
    <ds:schemaRef ds:uri="http://schemas.microsoft.com/office/2006/metadata/properties"/>
    <ds:schemaRef ds:uri="http://schemas.microsoft.com/office/infopath/2007/PartnerControls"/>
    <ds:schemaRef ds:uri="c75b1882-7d7e-40d9-a500-ec2994aeff8d"/>
    <ds:schemaRef ds:uri="59d41520-7d16-45c6-b36f-556e372ae1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Widescreen</PresentationFormat>
  <Paragraphs>173</Paragraphs>
  <Slides>23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French</dc:creator>
  <cp:lastModifiedBy>Robert French</cp:lastModifiedBy>
  <cp:revision>5</cp:revision>
  <dcterms:created xsi:type="dcterms:W3CDTF">2022-08-30T15:59:28Z</dcterms:created>
  <dcterms:modified xsi:type="dcterms:W3CDTF">2022-12-30T12:34:29Z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0x0101007B3510621B32F94F929254661C32DB17</vt:lpwstr>
  </property>
  <property fmtid="{D5CDD505-2E9C-101B-9397-08002B2CF9AE}" pid="3" name="MSIP_Label_249dd434-d51a-431d-9632-71b0679d7ba6_Enabled">
    <vt:lpwstr>true</vt:lpwstr>
  </property>
  <property fmtid="{D5CDD505-2E9C-101B-9397-08002B2CF9AE}" pid="4" name="MSIP_Label_249dd434-d51a-431d-9632-71b0679d7ba6_SetDate">
    <vt:lpwstr>2022-12-30T12:34:26Z</vt:lpwstr>
  </property>
  <property fmtid="{D5CDD505-2E9C-101B-9397-08002B2CF9AE}" pid="5" name="MSIP_Label_249dd434-d51a-431d-9632-71b0679d7ba6_Method">
    <vt:lpwstr>Standard</vt:lpwstr>
  </property>
  <property fmtid="{D5CDD505-2E9C-101B-9397-08002B2CF9AE}" pid="6" name="MSIP_Label_249dd434-d51a-431d-9632-71b0679d7ba6_Name">
    <vt:lpwstr>General</vt:lpwstr>
  </property>
  <property fmtid="{D5CDD505-2E9C-101B-9397-08002B2CF9AE}" pid="7" name="MSIP_Label_249dd434-d51a-431d-9632-71b0679d7ba6_SiteId">
    <vt:lpwstr>43ad7b98-e4ac-4313-9135-5e9a60cca7f0</vt:lpwstr>
  </property>
  <property fmtid="{D5CDD505-2E9C-101B-9397-08002B2CF9AE}" pid="8" name="MSIP_Label_249dd434-d51a-431d-9632-71b0679d7ba6_ActionId">
    <vt:lpwstr>1047f963-c855-403e-8974-c82611a7f0e2</vt:lpwstr>
  </property>
  <property fmtid="{D5CDD505-2E9C-101B-9397-08002B2CF9AE}" pid="9" name="MSIP_Label_249dd434-d51a-431d-9632-71b0679d7ba6_ContentBits">
    <vt:lpwstr>0</vt:lpwstr>
  </property>
  <property fmtid="{D5CDD505-2E9C-101B-9397-08002B2CF9AE}" pid="10" name="MediaServiceImageTags">
    <vt:lpwstr/>
  </property>
</Properties>
</file>