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66" r:id="rId5"/>
  </p:sldMasterIdLst>
  <p:notesMasterIdLst>
    <p:notesMasterId r:id="rId15"/>
  </p:notesMasterIdLst>
  <p:handoutMasterIdLst>
    <p:handoutMasterId r:id="rId16"/>
  </p:handoutMasterIdLst>
  <p:sldIdLst>
    <p:sldId id="8825" r:id="rId6"/>
    <p:sldId id="265" r:id="rId7"/>
    <p:sldId id="267" r:id="rId8"/>
    <p:sldId id="266" r:id="rId9"/>
    <p:sldId id="268" r:id="rId10"/>
    <p:sldId id="8861" r:id="rId11"/>
    <p:sldId id="8862" r:id="rId12"/>
    <p:sldId id="8866" r:id="rId13"/>
    <p:sldId id="8868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5F01D-D4E2-4755-85C1-3EC43FFD4BE3}" v="8" dt="2019-11-08T18:06:34.32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992" autoAdjust="0"/>
  </p:normalViewPr>
  <p:slideViewPr>
    <p:cSldViewPr snapToGrid="0">
      <p:cViewPr varScale="1">
        <p:scale>
          <a:sx n="83" d="100"/>
          <a:sy n="83" d="100"/>
        </p:scale>
        <p:origin x="18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Plan ahead for self-service BI success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Avoid uncontrolled proliferation of BI apps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Implement processes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Drive Decisions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Reduce Risks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Increase user adoption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Plan ahead for self-service BI success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Avoid uncontrolled proliferation of BI apps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Implement processes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Proper governance processes 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Drive Decisions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Reduce Risks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Increase user adoption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7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44862"/>
            <a:ext cx="5608320" cy="4051438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7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29DEA-6433-4493-B9C4-3E0AC755FE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00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7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236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959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4510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107396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835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02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81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372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45185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8956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09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2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104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890" r:id="rId2"/>
    <p:sldLayoutId id="2147483923" r:id="rId3"/>
    <p:sldLayoutId id="2147483920" r:id="rId4"/>
    <p:sldLayoutId id="2147483894" r:id="rId5"/>
    <p:sldLayoutId id="2147483895" r:id="rId6"/>
    <p:sldLayoutId id="2147483876" r:id="rId7"/>
    <p:sldLayoutId id="2147483930" r:id="rId8"/>
    <p:sldLayoutId id="2147483924" r:id="rId9"/>
    <p:sldLayoutId id="2147483929" r:id="rId10"/>
    <p:sldLayoutId id="2147483925" r:id="rId11"/>
    <p:sldLayoutId id="2147483927" r:id="rId12"/>
    <p:sldLayoutId id="2147483965" r:id="rId13"/>
    <p:sldLayoutId id="2147483913" r:id="rId14"/>
    <p:sldLayoutId id="214748398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99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9.png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Why do we need Governance?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112"/>
          <p:cNvSpPr/>
          <p:nvPr/>
        </p:nvSpPr>
        <p:spPr bwMode="auto">
          <a:xfrm>
            <a:off x="23431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Freeform 113"/>
          <p:cNvSpPr/>
          <p:nvPr/>
        </p:nvSpPr>
        <p:spPr bwMode="auto">
          <a:xfrm>
            <a:off x="82774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142117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115"/>
          <p:cNvSpPr/>
          <p:nvPr/>
        </p:nvSpPr>
        <p:spPr bwMode="auto">
          <a:xfrm>
            <a:off x="20146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260803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Freeform 117"/>
          <p:cNvSpPr/>
          <p:nvPr/>
        </p:nvSpPr>
        <p:spPr bwMode="auto">
          <a:xfrm>
            <a:off x="320147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>
            <a:off x="379490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Freeform 119"/>
          <p:cNvSpPr/>
          <p:nvPr/>
        </p:nvSpPr>
        <p:spPr bwMode="auto">
          <a:xfrm>
            <a:off x="4388334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Freeform 120"/>
          <p:cNvSpPr/>
          <p:nvPr/>
        </p:nvSpPr>
        <p:spPr bwMode="auto">
          <a:xfrm>
            <a:off x="4981766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>
            <a:off x="557519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Freeform 122"/>
          <p:cNvSpPr/>
          <p:nvPr/>
        </p:nvSpPr>
        <p:spPr bwMode="auto">
          <a:xfrm>
            <a:off x="6168629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Freeform 123"/>
          <p:cNvSpPr/>
          <p:nvPr/>
        </p:nvSpPr>
        <p:spPr bwMode="auto">
          <a:xfrm>
            <a:off x="676206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Freeform 124"/>
          <p:cNvSpPr/>
          <p:nvPr/>
        </p:nvSpPr>
        <p:spPr bwMode="auto">
          <a:xfrm>
            <a:off x="7355492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Freeform 125"/>
          <p:cNvSpPr/>
          <p:nvPr/>
        </p:nvSpPr>
        <p:spPr bwMode="auto">
          <a:xfrm>
            <a:off x="7948923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8542355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9135787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972921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10322650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10916081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Freeform 131"/>
          <p:cNvSpPr/>
          <p:nvPr/>
        </p:nvSpPr>
        <p:spPr bwMode="auto">
          <a:xfrm>
            <a:off x="11509508" y="2296295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reeform 49"/>
          <p:cNvSpPr/>
          <p:nvPr/>
        </p:nvSpPr>
        <p:spPr bwMode="auto">
          <a:xfrm>
            <a:off x="23431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82774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Freeform 51"/>
          <p:cNvSpPr/>
          <p:nvPr/>
        </p:nvSpPr>
        <p:spPr bwMode="auto">
          <a:xfrm>
            <a:off x="142117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Freeform 52"/>
          <p:cNvSpPr/>
          <p:nvPr/>
        </p:nvSpPr>
        <p:spPr bwMode="auto">
          <a:xfrm>
            <a:off x="20146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Freeform 53"/>
          <p:cNvSpPr/>
          <p:nvPr/>
        </p:nvSpPr>
        <p:spPr bwMode="auto">
          <a:xfrm>
            <a:off x="260803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320147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379490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Freeform 56"/>
          <p:cNvSpPr/>
          <p:nvPr/>
        </p:nvSpPr>
        <p:spPr bwMode="auto">
          <a:xfrm>
            <a:off x="4388334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Freeform 57"/>
          <p:cNvSpPr/>
          <p:nvPr/>
        </p:nvSpPr>
        <p:spPr bwMode="auto">
          <a:xfrm>
            <a:off x="4981766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Freeform 58"/>
          <p:cNvSpPr/>
          <p:nvPr/>
        </p:nvSpPr>
        <p:spPr bwMode="auto">
          <a:xfrm>
            <a:off x="557519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6168629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Freeform 60"/>
          <p:cNvSpPr/>
          <p:nvPr/>
        </p:nvSpPr>
        <p:spPr bwMode="auto">
          <a:xfrm>
            <a:off x="676206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Freeform 61"/>
          <p:cNvSpPr/>
          <p:nvPr/>
        </p:nvSpPr>
        <p:spPr bwMode="auto">
          <a:xfrm>
            <a:off x="7355492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7948923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8542355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9135787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972921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10322650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10916081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11509508" y="2835330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1" name="Freeform 70"/>
          <p:cNvSpPr/>
          <p:nvPr/>
        </p:nvSpPr>
        <p:spPr bwMode="auto">
          <a:xfrm>
            <a:off x="23431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Freeform 71"/>
          <p:cNvSpPr/>
          <p:nvPr/>
        </p:nvSpPr>
        <p:spPr bwMode="auto">
          <a:xfrm>
            <a:off x="82774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Freeform 72"/>
          <p:cNvSpPr/>
          <p:nvPr/>
        </p:nvSpPr>
        <p:spPr bwMode="auto">
          <a:xfrm>
            <a:off x="142117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4" name="Freeform 73"/>
          <p:cNvSpPr/>
          <p:nvPr/>
        </p:nvSpPr>
        <p:spPr bwMode="auto">
          <a:xfrm>
            <a:off x="20146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" name="Freeform 74"/>
          <p:cNvSpPr/>
          <p:nvPr/>
        </p:nvSpPr>
        <p:spPr bwMode="auto">
          <a:xfrm>
            <a:off x="260803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320147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379490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Freeform 77"/>
          <p:cNvSpPr/>
          <p:nvPr/>
        </p:nvSpPr>
        <p:spPr bwMode="auto">
          <a:xfrm>
            <a:off x="4388334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Freeform 78"/>
          <p:cNvSpPr/>
          <p:nvPr/>
        </p:nvSpPr>
        <p:spPr bwMode="auto">
          <a:xfrm>
            <a:off x="4981766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Freeform 79"/>
          <p:cNvSpPr/>
          <p:nvPr/>
        </p:nvSpPr>
        <p:spPr bwMode="auto">
          <a:xfrm>
            <a:off x="557519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6168629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Freeform 81"/>
          <p:cNvSpPr/>
          <p:nvPr/>
        </p:nvSpPr>
        <p:spPr bwMode="auto">
          <a:xfrm>
            <a:off x="676206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7355492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Freeform 83"/>
          <p:cNvSpPr/>
          <p:nvPr/>
        </p:nvSpPr>
        <p:spPr bwMode="auto">
          <a:xfrm>
            <a:off x="7948923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8542355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9135787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972921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8" name="Freeform 87"/>
          <p:cNvSpPr/>
          <p:nvPr/>
        </p:nvSpPr>
        <p:spPr bwMode="auto">
          <a:xfrm>
            <a:off x="10322650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Freeform 88"/>
          <p:cNvSpPr/>
          <p:nvPr/>
        </p:nvSpPr>
        <p:spPr bwMode="auto">
          <a:xfrm>
            <a:off x="10916081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0" name="Freeform 89"/>
          <p:cNvSpPr/>
          <p:nvPr/>
        </p:nvSpPr>
        <p:spPr bwMode="auto">
          <a:xfrm>
            <a:off x="11509508" y="337436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8"/>
          <p:cNvSpPr/>
          <p:nvPr/>
        </p:nvSpPr>
        <p:spPr bwMode="auto">
          <a:xfrm>
            <a:off x="23431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2774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Freeform 30"/>
          <p:cNvSpPr/>
          <p:nvPr/>
        </p:nvSpPr>
        <p:spPr bwMode="auto">
          <a:xfrm>
            <a:off x="142117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0146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60803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20147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79490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388334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 36"/>
          <p:cNvSpPr/>
          <p:nvPr/>
        </p:nvSpPr>
        <p:spPr bwMode="auto">
          <a:xfrm>
            <a:off x="4981766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557519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>
            <a:off x="6168629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76206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55492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7948923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8542355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9135787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972921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10322650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0916081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Freeform 47"/>
          <p:cNvSpPr/>
          <p:nvPr/>
        </p:nvSpPr>
        <p:spPr bwMode="auto">
          <a:xfrm>
            <a:off x="11509508" y="3905441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23431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82774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42117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0146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60803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320147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79490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4388334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4981766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557519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6168629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676206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7355492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7948923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8542355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9135787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972921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Freeform 20"/>
          <p:cNvSpPr/>
          <p:nvPr/>
        </p:nvSpPr>
        <p:spPr bwMode="auto">
          <a:xfrm>
            <a:off x="10322650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Freeform 21"/>
          <p:cNvSpPr/>
          <p:nvPr/>
        </p:nvSpPr>
        <p:spPr bwMode="auto">
          <a:xfrm>
            <a:off x="10916081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3C3C3C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1509508" y="4436522"/>
            <a:ext cx="514058" cy="1310147"/>
          </a:xfrm>
          <a:custGeom>
            <a:avLst/>
            <a:gdLst>
              <a:gd name="connsiteX0" fmla="*/ 152864 w 613300"/>
              <a:gd name="connsiteY0" fmla="*/ 296947 h 1563078"/>
              <a:gd name="connsiteX1" fmla="*/ 460435 w 613300"/>
              <a:gd name="connsiteY1" fmla="*/ 296947 h 1563078"/>
              <a:gd name="connsiteX2" fmla="*/ 613300 w 613300"/>
              <a:gd name="connsiteY2" fmla="*/ 449811 h 1563078"/>
              <a:gd name="connsiteX3" fmla="*/ 613300 w 613300"/>
              <a:gd name="connsiteY3" fmla="*/ 499876 h 1563078"/>
              <a:gd name="connsiteX4" fmla="*/ 613300 w 613300"/>
              <a:gd name="connsiteY4" fmla="*/ 775791 h 1563078"/>
              <a:gd name="connsiteX5" fmla="*/ 613300 w 613300"/>
              <a:gd name="connsiteY5" fmla="*/ 861314 h 1563078"/>
              <a:gd name="connsiteX6" fmla="*/ 563878 w 613300"/>
              <a:gd name="connsiteY6" fmla="*/ 910734 h 1563078"/>
              <a:gd name="connsiteX7" fmla="*/ 514458 w 613300"/>
              <a:gd name="connsiteY7" fmla="*/ 861314 h 1563078"/>
              <a:gd name="connsiteX8" fmla="*/ 514458 w 613300"/>
              <a:gd name="connsiteY8" fmla="*/ 776260 h 1563078"/>
              <a:gd name="connsiteX9" fmla="*/ 514458 w 613300"/>
              <a:gd name="connsiteY9" fmla="*/ 532666 h 1563078"/>
              <a:gd name="connsiteX10" fmla="*/ 489970 w 613300"/>
              <a:gd name="connsiteY10" fmla="*/ 508176 h 1563078"/>
              <a:gd name="connsiteX11" fmla="*/ 465479 w 613300"/>
              <a:gd name="connsiteY11" fmla="*/ 532666 h 1563078"/>
              <a:gd name="connsiteX12" fmla="*/ 465479 w 613300"/>
              <a:gd name="connsiteY12" fmla="*/ 536417 h 1563078"/>
              <a:gd name="connsiteX13" fmla="*/ 465479 w 613300"/>
              <a:gd name="connsiteY13" fmla="*/ 951715 h 1563078"/>
              <a:gd name="connsiteX14" fmla="*/ 465479 w 613300"/>
              <a:gd name="connsiteY14" fmla="*/ 1490540 h 1563078"/>
              <a:gd name="connsiteX15" fmla="*/ 392941 w 613300"/>
              <a:gd name="connsiteY15" fmla="*/ 1563078 h 1563078"/>
              <a:gd name="connsiteX16" fmla="*/ 320400 w 613300"/>
              <a:gd name="connsiteY16" fmla="*/ 1490540 h 1563078"/>
              <a:gd name="connsiteX17" fmla="*/ 320400 w 613300"/>
              <a:gd name="connsiteY17" fmla="*/ 952223 h 1563078"/>
              <a:gd name="connsiteX18" fmla="*/ 320400 w 613300"/>
              <a:gd name="connsiteY18" fmla="*/ 951088 h 1563078"/>
              <a:gd name="connsiteX19" fmla="*/ 306650 w 613300"/>
              <a:gd name="connsiteY19" fmla="*/ 937336 h 1563078"/>
              <a:gd name="connsiteX20" fmla="*/ 295864 w 613300"/>
              <a:gd name="connsiteY20" fmla="*/ 943925 h 1563078"/>
              <a:gd name="connsiteX21" fmla="*/ 295864 w 613300"/>
              <a:gd name="connsiteY21" fmla="*/ 1492022 h 1563078"/>
              <a:gd name="connsiteX22" fmla="*/ 224807 w 613300"/>
              <a:gd name="connsiteY22" fmla="*/ 1563078 h 1563078"/>
              <a:gd name="connsiteX23" fmla="*/ 153751 w 613300"/>
              <a:gd name="connsiteY23" fmla="*/ 1492022 h 1563078"/>
              <a:gd name="connsiteX24" fmla="*/ 153751 w 613300"/>
              <a:gd name="connsiteY24" fmla="*/ 952223 h 1563078"/>
              <a:gd name="connsiteX25" fmla="*/ 153751 w 613300"/>
              <a:gd name="connsiteY25" fmla="*/ 535633 h 1563078"/>
              <a:gd name="connsiteX26" fmla="*/ 126296 w 613300"/>
              <a:gd name="connsiteY26" fmla="*/ 508176 h 1563078"/>
              <a:gd name="connsiteX27" fmla="*/ 98841 w 613300"/>
              <a:gd name="connsiteY27" fmla="*/ 535633 h 1563078"/>
              <a:gd name="connsiteX28" fmla="*/ 98841 w 613300"/>
              <a:gd name="connsiteY28" fmla="*/ 778723 h 1563078"/>
              <a:gd name="connsiteX29" fmla="*/ 98841 w 613300"/>
              <a:gd name="connsiteY29" fmla="*/ 861314 h 1563078"/>
              <a:gd name="connsiteX30" fmla="*/ 49420 w 613300"/>
              <a:gd name="connsiteY30" fmla="*/ 910734 h 1563078"/>
              <a:gd name="connsiteX31" fmla="*/ 0 w 613300"/>
              <a:gd name="connsiteY31" fmla="*/ 861314 h 1563078"/>
              <a:gd name="connsiteX32" fmla="*/ 0 w 613300"/>
              <a:gd name="connsiteY32" fmla="*/ 775791 h 1563078"/>
              <a:gd name="connsiteX33" fmla="*/ 0 w 613300"/>
              <a:gd name="connsiteY33" fmla="*/ 499876 h 1563078"/>
              <a:gd name="connsiteX34" fmla="*/ 0 w 613300"/>
              <a:gd name="connsiteY34" fmla="*/ 449811 h 1563078"/>
              <a:gd name="connsiteX35" fmla="*/ 152864 w 613300"/>
              <a:gd name="connsiteY35" fmla="*/ 296947 h 1563078"/>
              <a:gd name="connsiteX36" fmla="*/ 306650 w 613300"/>
              <a:gd name="connsiteY36" fmla="*/ 0 h 1563078"/>
              <a:gd name="connsiteX37" fmla="*/ 431287 w 613300"/>
              <a:gd name="connsiteY37" fmla="*/ 124639 h 1563078"/>
              <a:gd name="connsiteX38" fmla="*/ 306650 w 613300"/>
              <a:gd name="connsiteY38" fmla="*/ 249276 h 1563078"/>
              <a:gd name="connsiteX39" fmla="*/ 182011 w 613300"/>
              <a:gd name="connsiteY39" fmla="*/ 124639 h 1563078"/>
              <a:gd name="connsiteX40" fmla="*/ 306650 w 613300"/>
              <a:gd name="connsiteY40" fmla="*/ 0 h 156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00" h="1563078">
                <a:moveTo>
                  <a:pt x="152864" y="296947"/>
                </a:moveTo>
                <a:lnTo>
                  <a:pt x="460435" y="296947"/>
                </a:lnTo>
                <a:cubicBezTo>
                  <a:pt x="544859" y="296947"/>
                  <a:pt x="613300" y="365387"/>
                  <a:pt x="613300" y="449811"/>
                </a:cubicBezTo>
                <a:lnTo>
                  <a:pt x="613300" y="499876"/>
                </a:lnTo>
                <a:lnTo>
                  <a:pt x="613300" y="775791"/>
                </a:lnTo>
                <a:lnTo>
                  <a:pt x="613300" y="861314"/>
                </a:lnTo>
                <a:cubicBezTo>
                  <a:pt x="613300" y="888607"/>
                  <a:pt x="591173" y="910734"/>
                  <a:pt x="563878" y="910734"/>
                </a:cubicBezTo>
                <a:cubicBezTo>
                  <a:pt x="536585" y="910734"/>
                  <a:pt x="514458" y="888607"/>
                  <a:pt x="514458" y="861314"/>
                </a:cubicBezTo>
                <a:lnTo>
                  <a:pt x="514458" y="776260"/>
                </a:lnTo>
                <a:lnTo>
                  <a:pt x="514458" y="532666"/>
                </a:lnTo>
                <a:cubicBezTo>
                  <a:pt x="514458" y="519141"/>
                  <a:pt x="503494" y="508176"/>
                  <a:pt x="489970" y="508176"/>
                </a:cubicBezTo>
                <a:cubicBezTo>
                  <a:pt x="476444" y="508176"/>
                  <a:pt x="465479" y="519141"/>
                  <a:pt x="465479" y="532666"/>
                </a:cubicBezTo>
                <a:lnTo>
                  <a:pt x="465479" y="536417"/>
                </a:lnTo>
                <a:lnTo>
                  <a:pt x="465479" y="951715"/>
                </a:lnTo>
                <a:lnTo>
                  <a:pt x="465479" y="1490540"/>
                </a:lnTo>
                <a:cubicBezTo>
                  <a:pt x="465479" y="1530601"/>
                  <a:pt x="433002" y="1563078"/>
                  <a:pt x="392941" y="1563078"/>
                </a:cubicBezTo>
                <a:cubicBezTo>
                  <a:pt x="352877" y="1563078"/>
                  <a:pt x="320400" y="1530601"/>
                  <a:pt x="320400" y="1490540"/>
                </a:cubicBezTo>
                <a:lnTo>
                  <a:pt x="320400" y="952223"/>
                </a:lnTo>
                <a:lnTo>
                  <a:pt x="320400" y="951088"/>
                </a:lnTo>
                <a:cubicBezTo>
                  <a:pt x="320400" y="943493"/>
                  <a:pt x="314243" y="937336"/>
                  <a:pt x="306650" y="937336"/>
                </a:cubicBezTo>
                <a:cubicBezTo>
                  <a:pt x="301868" y="937336"/>
                  <a:pt x="297658" y="939776"/>
                  <a:pt x="295864" y="943925"/>
                </a:cubicBezTo>
                <a:lnTo>
                  <a:pt x="295864" y="1492022"/>
                </a:lnTo>
                <a:cubicBezTo>
                  <a:pt x="295864" y="1531265"/>
                  <a:pt x="264051" y="1563078"/>
                  <a:pt x="224807" y="1563078"/>
                </a:cubicBezTo>
                <a:cubicBezTo>
                  <a:pt x="185564" y="1563078"/>
                  <a:pt x="153751" y="1531265"/>
                  <a:pt x="153751" y="1492022"/>
                </a:cubicBezTo>
                <a:lnTo>
                  <a:pt x="153751" y="952223"/>
                </a:lnTo>
                <a:lnTo>
                  <a:pt x="153751" y="535633"/>
                </a:lnTo>
                <a:cubicBezTo>
                  <a:pt x="153751" y="520468"/>
                  <a:pt x="141459" y="508176"/>
                  <a:pt x="126296" y="508176"/>
                </a:cubicBezTo>
                <a:cubicBezTo>
                  <a:pt x="111133" y="508176"/>
                  <a:pt x="98841" y="520468"/>
                  <a:pt x="98841" y="535633"/>
                </a:cubicBezTo>
                <a:lnTo>
                  <a:pt x="98841" y="778723"/>
                </a:lnTo>
                <a:lnTo>
                  <a:pt x="98841" y="861314"/>
                </a:lnTo>
                <a:cubicBezTo>
                  <a:pt x="98841" y="888607"/>
                  <a:pt x="76714" y="910734"/>
                  <a:pt x="49420" y="910734"/>
                </a:cubicBezTo>
                <a:cubicBezTo>
                  <a:pt x="22126" y="910734"/>
                  <a:pt x="0" y="888607"/>
                  <a:pt x="0" y="861314"/>
                </a:cubicBezTo>
                <a:lnTo>
                  <a:pt x="0" y="775791"/>
                </a:lnTo>
                <a:lnTo>
                  <a:pt x="0" y="499876"/>
                </a:lnTo>
                <a:lnTo>
                  <a:pt x="0" y="449811"/>
                </a:lnTo>
                <a:cubicBezTo>
                  <a:pt x="0" y="365387"/>
                  <a:pt x="68439" y="296947"/>
                  <a:pt x="152864" y="296947"/>
                </a:cubicBezTo>
                <a:close/>
                <a:moveTo>
                  <a:pt x="306650" y="0"/>
                </a:moveTo>
                <a:cubicBezTo>
                  <a:pt x="375485" y="0"/>
                  <a:pt x="431287" y="55802"/>
                  <a:pt x="431287" y="124639"/>
                </a:cubicBezTo>
                <a:cubicBezTo>
                  <a:pt x="431287" y="193475"/>
                  <a:pt x="375485" y="249276"/>
                  <a:pt x="306650" y="249276"/>
                </a:cubicBezTo>
                <a:cubicBezTo>
                  <a:pt x="237812" y="249276"/>
                  <a:pt x="182011" y="193475"/>
                  <a:pt x="182011" y="124639"/>
                </a:cubicBezTo>
                <a:cubicBezTo>
                  <a:pt x="182011" y="55802"/>
                  <a:pt x="237812" y="0"/>
                  <a:pt x="306650" y="0"/>
                </a:cubicBezTo>
                <a:close/>
              </a:path>
            </a:pathLst>
          </a:custGeom>
          <a:solidFill>
            <a:srgbClr val="EDC30D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1194381" y="6112564"/>
            <a:ext cx="10095339" cy="45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sz="2000">
                <a:solidFill>
                  <a:srgbClr val="EDC30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Yet, fewer than 25% of workers have access to analytical insights</a:t>
            </a:r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354665" y="429053"/>
            <a:ext cx="9768260" cy="138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solidFill>
                  <a:srgbClr val="EDC30D"/>
                </a:solidFill>
              </a:rPr>
              <a:t>Nearly everyone across the organization engages with software</a:t>
            </a:r>
          </a:p>
        </p:txBody>
      </p:sp>
    </p:spTree>
    <p:extLst>
      <p:ext uri="{BB962C8B-B14F-4D97-AF65-F5344CB8AC3E}">
        <p14:creationId xmlns:p14="http://schemas.microsoft.com/office/powerpoint/2010/main" val="3706552238"/>
      </p:ext>
    </p:extLst>
  </p:cSld>
  <p:clrMapOvr>
    <a:masterClrMapping/>
  </p:clrMapOvr>
  <p:transition advTm="10861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25246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Today, BI extends to everyone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" name="Flowchart: Document 3"/>
          <p:cNvSpPr/>
          <p:nvPr/>
        </p:nvSpPr>
        <p:spPr bwMode="auto">
          <a:xfrm flipH="1" flipV="1">
            <a:off x="0" y="1448851"/>
            <a:ext cx="12192000" cy="584964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lowchart: Document 3"/>
          <p:cNvSpPr/>
          <p:nvPr/>
        </p:nvSpPr>
        <p:spPr bwMode="auto">
          <a:xfrm flipH="1" flipV="1">
            <a:off x="0" y="2965567"/>
            <a:ext cx="12192000" cy="421416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lowchart: Document 3"/>
          <p:cNvSpPr/>
          <p:nvPr/>
        </p:nvSpPr>
        <p:spPr bwMode="auto">
          <a:xfrm flipH="1" flipV="1">
            <a:off x="0" y="4323238"/>
            <a:ext cx="12192000" cy="2752476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667 h 22237"/>
              <a:gd name="connsiteX1" fmla="*/ 21600 w 21600"/>
              <a:gd name="connsiteY1" fmla="*/ 1667 h 22237"/>
              <a:gd name="connsiteX2" fmla="*/ 21578 w 21600"/>
              <a:gd name="connsiteY2" fmla="*/ 1666 h 22237"/>
              <a:gd name="connsiteX3" fmla="*/ 0 w 21600"/>
              <a:gd name="connsiteY3" fmla="*/ 21839 h 22237"/>
              <a:gd name="connsiteX4" fmla="*/ 0 w 21600"/>
              <a:gd name="connsiteY4" fmla="*/ 1667 h 22237"/>
              <a:gd name="connsiteX0" fmla="*/ 0 w 21600"/>
              <a:gd name="connsiteY0" fmla="*/ 1708 h 22278"/>
              <a:gd name="connsiteX1" fmla="*/ 21600 w 21600"/>
              <a:gd name="connsiteY1" fmla="*/ 1708 h 22278"/>
              <a:gd name="connsiteX2" fmla="*/ 21578 w 21600"/>
              <a:gd name="connsiteY2" fmla="*/ 1661 h 22278"/>
              <a:gd name="connsiteX3" fmla="*/ 0 w 21600"/>
              <a:gd name="connsiteY3" fmla="*/ 21880 h 22278"/>
              <a:gd name="connsiteX4" fmla="*/ 0 w 21600"/>
              <a:gd name="connsiteY4" fmla="*/ 1708 h 2227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7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0"/>
              <a:gd name="connsiteY0" fmla="*/ 1668 h 22238"/>
              <a:gd name="connsiteX1" fmla="*/ 21600 w 21600"/>
              <a:gd name="connsiteY1" fmla="*/ 1668 h 22238"/>
              <a:gd name="connsiteX2" fmla="*/ 21588 w 21600"/>
              <a:gd name="connsiteY2" fmla="*/ 1667 h 22238"/>
              <a:gd name="connsiteX3" fmla="*/ 0 w 21600"/>
              <a:gd name="connsiteY3" fmla="*/ 21840 h 22238"/>
              <a:gd name="connsiteX4" fmla="*/ 0 w 21600"/>
              <a:gd name="connsiteY4" fmla="*/ 1668 h 22238"/>
              <a:gd name="connsiteX0" fmla="*/ 0 w 21607"/>
              <a:gd name="connsiteY0" fmla="*/ 1648 h 22219"/>
              <a:gd name="connsiteX1" fmla="*/ 21600 w 21607"/>
              <a:gd name="connsiteY1" fmla="*/ 1648 h 22219"/>
              <a:gd name="connsiteX2" fmla="*/ 21607 w 21607"/>
              <a:gd name="connsiteY2" fmla="*/ 1670 h 22219"/>
              <a:gd name="connsiteX3" fmla="*/ 0 w 21607"/>
              <a:gd name="connsiteY3" fmla="*/ 21820 h 22219"/>
              <a:gd name="connsiteX4" fmla="*/ 0 w 21607"/>
              <a:gd name="connsiteY4" fmla="*/ 1648 h 22219"/>
              <a:gd name="connsiteX0" fmla="*/ 0 w 21600"/>
              <a:gd name="connsiteY0" fmla="*/ 1648 h 22219"/>
              <a:gd name="connsiteX1" fmla="*/ 21600 w 21600"/>
              <a:gd name="connsiteY1" fmla="*/ 1648 h 22219"/>
              <a:gd name="connsiteX2" fmla="*/ 21597 w 21600"/>
              <a:gd name="connsiteY2" fmla="*/ 1670 h 22219"/>
              <a:gd name="connsiteX3" fmla="*/ 0 w 21600"/>
              <a:gd name="connsiteY3" fmla="*/ 21820 h 22219"/>
              <a:gd name="connsiteX4" fmla="*/ 0 w 21600"/>
              <a:gd name="connsiteY4" fmla="*/ 1648 h 2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219">
                <a:moveTo>
                  <a:pt x="0" y="1648"/>
                </a:moveTo>
                <a:lnTo>
                  <a:pt x="21600" y="1648"/>
                </a:lnTo>
                <a:cubicBezTo>
                  <a:pt x="21600" y="7422"/>
                  <a:pt x="21597" y="-4104"/>
                  <a:pt x="21597" y="1670"/>
                </a:cubicBezTo>
                <a:cubicBezTo>
                  <a:pt x="10797" y="1670"/>
                  <a:pt x="10800" y="25570"/>
                  <a:pt x="0" y="21820"/>
                </a:cubicBezTo>
                <a:lnTo>
                  <a:pt x="0" y="164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056781" y="1595305"/>
            <a:ext cx="2914554" cy="873806"/>
            <a:chOff x="9130727" y="1677837"/>
            <a:chExt cx="2914554" cy="873806"/>
          </a:xfrm>
          <a:solidFill>
            <a:srgbClr val="EDC30D"/>
          </a:solidFill>
        </p:grpSpPr>
        <p:sp>
          <p:nvSpPr>
            <p:cNvPr id="16" name="Freeform 13"/>
            <p:cNvSpPr>
              <a:spLocks noChangeAspect="1" noEditPoints="1"/>
            </p:cNvSpPr>
            <p:nvPr/>
          </p:nvSpPr>
          <p:spPr bwMode="auto">
            <a:xfrm>
              <a:off x="11387797" y="174818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5"/>
            <p:cNvSpPr>
              <a:spLocks noChangeAspect="1" noEditPoints="1"/>
            </p:cNvSpPr>
            <p:nvPr/>
          </p:nvSpPr>
          <p:spPr bwMode="auto">
            <a:xfrm>
              <a:off x="10640907" y="1677837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Freeform 5"/>
            <p:cNvSpPr>
              <a:spLocks noChangeAspect="1" noEditPoints="1"/>
            </p:cNvSpPr>
            <p:nvPr/>
          </p:nvSpPr>
          <p:spPr bwMode="auto">
            <a:xfrm>
              <a:off x="9130727" y="1886719"/>
              <a:ext cx="633114" cy="664924"/>
            </a:xfrm>
            <a:custGeom>
              <a:avLst/>
              <a:gdLst>
                <a:gd name="T0" fmla="*/ 81 w 258"/>
                <a:gd name="T1" fmla="*/ 52 h 271"/>
                <a:gd name="T2" fmla="*/ 131 w 258"/>
                <a:gd name="T3" fmla="*/ 0 h 271"/>
                <a:gd name="T4" fmla="*/ 132 w 258"/>
                <a:gd name="T5" fmla="*/ 103 h 271"/>
                <a:gd name="T6" fmla="*/ 96 w 258"/>
                <a:gd name="T7" fmla="*/ 89 h 271"/>
                <a:gd name="T8" fmla="*/ 217 w 258"/>
                <a:gd name="T9" fmla="*/ 263 h 271"/>
                <a:gd name="T10" fmla="*/ 118 w 258"/>
                <a:gd name="T11" fmla="*/ 271 h 271"/>
                <a:gd name="T12" fmla="*/ 110 w 258"/>
                <a:gd name="T13" fmla="*/ 197 h 271"/>
                <a:gd name="T14" fmla="*/ 209 w 258"/>
                <a:gd name="T15" fmla="*/ 189 h 271"/>
                <a:gd name="T16" fmla="*/ 203 w 258"/>
                <a:gd name="T17" fmla="*/ 253 h 271"/>
                <a:gd name="T18" fmla="*/ 124 w 258"/>
                <a:gd name="T19" fmla="*/ 203 h 271"/>
                <a:gd name="T20" fmla="*/ 203 w 258"/>
                <a:gd name="T21" fmla="*/ 253 h 271"/>
                <a:gd name="T22" fmla="*/ 164 w 258"/>
                <a:gd name="T23" fmla="*/ 266 h 271"/>
                <a:gd name="T24" fmla="*/ 160 w 258"/>
                <a:gd name="T25" fmla="*/ 262 h 271"/>
                <a:gd name="T26" fmla="*/ 164 w 258"/>
                <a:gd name="T27" fmla="*/ 266 h 271"/>
                <a:gd name="T28" fmla="*/ 164 w 258"/>
                <a:gd name="T29" fmla="*/ 261 h 271"/>
                <a:gd name="T30" fmla="*/ 160 w 258"/>
                <a:gd name="T31" fmla="*/ 259 h 271"/>
                <a:gd name="T32" fmla="*/ 164 w 258"/>
                <a:gd name="T33" fmla="*/ 261 h 271"/>
                <a:gd name="T34" fmla="*/ 170 w 258"/>
                <a:gd name="T35" fmla="*/ 266 h 271"/>
                <a:gd name="T36" fmla="*/ 164 w 258"/>
                <a:gd name="T37" fmla="*/ 262 h 271"/>
                <a:gd name="T38" fmla="*/ 170 w 258"/>
                <a:gd name="T39" fmla="*/ 266 h 271"/>
                <a:gd name="T40" fmla="*/ 170 w 258"/>
                <a:gd name="T41" fmla="*/ 261 h 271"/>
                <a:gd name="T42" fmla="*/ 164 w 258"/>
                <a:gd name="T43" fmla="*/ 258 h 271"/>
                <a:gd name="T44" fmla="*/ 170 w 258"/>
                <a:gd name="T45" fmla="*/ 261 h 271"/>
                <a:gd name="T46" fmla="*/ 62 w 258"/>
                <a:gd name="T47" fmla="*/ 262 h 271"/>
                <a:gd name="T48" fmla="*/ 75 w 258"/>
                <a:gd name="T49" fmla="*/ 198 h 271"/>
                <a:gd name="T50" fmla="*/ 43 w 258"/>
                <a:gd name="T51" fmla="*/ 262 h 271"/>
                <a:gd name="T52" fmla="*/ 0 w 258"/>
                <a:gd name="T53" fmla="*/ 262 h 271"/>
                <a:gd name="T54" fmla="*/ 88 w 258"/>
                <a:gd name="T55" fmla="*/ 120 h 271"/>
                <a:gd name="T56" fmla="*/ 168 w 258"/>
                <a:gd name="T57" fmla="*/ 120 h 271"/>
                <a:gd name="T58" fmla="*/ 229 w 258"/>
                <a:gd name="T59" fmla="*/ 165 h 271"/>
                <a:gd name="T60" fmla="*/ 223 w 258"/>
                <a:gd name="T61" fmla="*/ 262 h 271"/>
                <a:gd name="T62" fmla="*/ 209 w 258"/>
                <a:gd name="T63" fmla="*/ 183 h 271"/>
                <a:gd name="T64" fmla="*/ 104 w 258"/>
                <a:gd name="T65" fmla="*/ 197 h 271"/>
                <a:gd name="T66" fmla="*/ 223 w 258"/>
                <a:gd name="T67" fmla="*/ 154 h 271"/>
                <a:gd name="T68" fmla="*/ 223 w 258"/>
                <a:gd name="T69" fmla="*/ 154 h 271"/>
                <a:gd name="T70" fmla="*/ 33 w 258"/>
                <a:gd name="T71" fmla="*/ 15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8" h="271">
                  <a:moveTo>
                    <a:pt x="96" y="89"/>
                  </a:moveTo>
                  <a:cubicBezTo>
                    <a:pt x="86" y="79"/>
                    <a:pt x="81" y="66"/>
                    <a:pt x="81" y="52"/>
                  </a:cubicBezTo>
                  <a:cubicBezTo>
                    <a:pt x="81" y="38"/>
                    <a:pt x="85" y="25"/>
                    <a:pt x="95" y="15"/>
                  </a:cubicBezTo>
                  <a:cubicBezTo>
                    <a:pt x="105" y="5"/>
                    <a:pt x="118" y="0"/>
                    <a:pt x="131" y="0"/>
                  </a:cubicBezTo>
                  <a:cubicBezTo>
                    <a:pt x="159" y="0"/>
                    <a:pt x="182" y="23"/>
                    <a:pt x="182" y="51"/>
                  </a:cubicBezTo>
                  <a:cubicBezTo>
                    <a:pt x="182" y="80"/>
                    <a:pt x="160" y="103"/>
                    <a:pt x="132" y="103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18" y="103"/>
                    <a:pt x="105" y="99"/>
                    <a:pt x="96" y="89"/>
                  </a:cubicBezTo>
                  <a:close/>
                  <a:moveTo>
                    <a:pt x="217" y="197"/>
                  </a:moveTo>
                  <a:cubicBezTo>
                    <a:pt x="217" y="263"/>
                    <a:pt x="217" y="263"/>
                    <a:pt x="217" y="263"/>
                  </a:cubicBezTo>
                  <a:cubicBezTo>
                    <a:pt x="217" y="267"/>
                    <a:pt x="213" y="271"/>
                    <a:pt x="209" y="271"/>
                  </a:cubicBezTo>
                  <a:cubicBezTo>
                    <a:pt x="118" y="271"/>
                    <a:pt x="118" y="271"/>
                    <a:pt x="118" y="271"/>
                  </a:cubicBezTo>
                  <a:cubicBezTo>
                    <a:pt x="114" y="271"/>
                    <a:pt x="110" y="267"/>
                    <a:pt x="110" y="263"/>
                  </a:cubicBezTo>
                  <a:cubicBezTo>
                    <a:pt x="110" y="197"/>
                    <a:pt x="110" y="197"/>
                    <a:pt x="110" y="197"/>
                  </a:cubicBezTo>
                  <a:cubicBezTo>
                    <a:pt x="110" y="193"/>
                    <a:pt x="113" y="189"/>
                    <a:pt x="118" y="189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214" y="189"/>
                    <a:pt x="217" y="193"/>
                    <a:pt x="217" y="197"/>
                  </a:cubicBezTo>
                  <a:close/>
                  <a:moveTo>
                    <a:pt x="203" y="253"/>
                  </a:moveTo>
                  <a:cubicBezTo>
                    <a:pt x="203" y="203"/>
                    <a:pt x="203" y="203"/>
                    <a:pt x="203" y="203"/>
                  </a:cubicBezTo>
                  <a:cubicBezTo>
                    <a:pt x="124" y="203"/>
                    <a:pt x="124" y="203"/>
                    <a:pt x="124" y="203"/>
                  </a:cubicBezTo>
                  <a:cubicBezTo>
                    <a:pt x="124" y="253"/>
                    <a:pt x="124" y="253"/>
                    <a:pt x="124" y="253"/>
                  </a:cubicBezTo>
                  <a:lnTo>
                    <a:pt x="203" y="253"/>
                  </a:lnTo>
                  <a:close/>
                  <a:moveTo>
                    <a:pt x="164" y="266"/>
                  </a:moveTo>
                  <a:cubicBezTo>
                    <a:pt x="164" y="266"/>
                    <a:pt x="164" y="266"/>
                    <a:pt x="164" y="266"/>
                  </a:cubicBezTo>
                  <a:cubicBezTo>
                    <a:pt x="164" y="262"/>
                    <a:pt x="164" y="262"/>
                    <a:pt x="164" y="262"/>
                  </a:cubicBezTo>
                  <a:cubicBezTo>
                    <a:pt x="164" y="262"/>
                    <a:pt x="164" y="262"/>
                    <a:pt x="160" y="262"/>
                  </a:cubicBezTo>
                  <a:cubicBezTo>
                    <a:pt x="160" y="262"/>
                    <a:pt x="160" y="262"/>
                    <a:pt x="160" y="265"/>
                  </a:cubicBezTo>
                  <a:cubicBezTo>
                    <a:pt x="160" y="265"/>
                    <a:pt x="160" y="265"/>
                    <a:pt x="164" y="266"/>
                  </a:cubicBezTo>
                  <a:close/>
                  <a:moveTo>
                    <a:pt x="164" y="261"/>
                  </a:moveTo>
                  <a:cubicBezTo>
                    <a:pt x="164" y="261"/>
                    <a:pt x="164" y="261"/>
                    <a:pt x="164" y="261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4" y="258"/>
                    <a:pt x="164" y="258"/>
                    <a:pt x="160" y="259"/>
                  </a:cubicBezTo>
                  <a:cubicBezTo>
                    <a:pt x="160" y="259"/>
                    <a:pt x="160" y="259"/>
                    <a:pt x="160" y="261"/>
                  </a:cubicBezTo>
                  <a:cubicBezTo>
                    <a:pt x="160" y="261"/>
                    <a:pt x="160" y="261"/>
                    <a:pt x="164" y="261"/>
                  </a:cubicBezTo>
                  <a:close/>
                  <a:moveTo>
                    <a:pt x="170" y="266"/>
                  </a:moveTo>
                  <a:cubicBezTo>
                    <a:pt x="170" y="266"/>
                    <a:pt x="170" y="266"/>
                    <a:pt x="170" y="266"/>
                  </a:cubicBezTo>
                  <a:cubicBezTo>
                    <a:pt x="170" y="262"/>
                    <a:pt x="170" y="262"/>
                    <a:pt x="170" y="262"/>
                  </a:cubicBezTo>
                  <a:cubicBezTo>
                    <a:pt x="170" y="262"/>
                    <a:pt x="170" y="262"/>
                    <a:pt x="164" y="262"/>
                  </a:cubicBezTo>
                  <a:cubicBezTo>
                    <a:pt x="164" y="262"/>
                    <a:pt x="164" y="262"/>
                    <a:pt x="164" y="266"/>
                  </a:cubicBezTo>
                  <a:cubicBezTo>
                    <a:pt x="164" y="266"/>
                    <a:pt x="164" y="266"/>
                    <a:pt x="170" y="266"/>
                  </a:cubicBezTo>
                  <a:close/>
                  <a:moveTo>
                    <a:pt x="170" y="261"/>
                  </a:moveTo>
                  <a:cubicBezTo>
                    <a:pt x="170" y="261"/>
                    <a:pt x="170" y="261"/>
                    <a:pt x="170" y="261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0" y="257"/>
                    <a:pt x="170" y="257"/>
                    <a:pt x="164" y="258"/>
                  </a:cubicBezTo>
                  <a:cubicBezTo>
                    <a:pt x="164" y="258"/>
                    <a:pt x="164" y="258"/>
                    <a:pt x="164" y="261"/>
                  </a:cubicBezTo>
                  <a:cubicBezTo>
                    <a:pt x="164" y="261"/>
                    <a:pt x="164" y="261"/>
                    <a:pt x="170" y="261"/>
                  </a:cubicBezTo>
                  <a:close/>
                  <a:moveTo>
                    <a:pt x="104" y="262"/>
                  </a:moveTo>
                  <a:cubicBezTo>
                    <a:pt x="62" y="262"/>
                    <a:pt x="62" y="262"/>
                    <a:pt x="62" y="262"/>
                  </a:cubicBezTo>
                  <a:cubicBezTo>
                    <a:pt x="57" y="262"/>
                    <a:pt x="57" y="262"/>
                    <a:pt x="57" y="262"/>
                  </a:cubicBezTo>
                  <a:cubicBezTo>
                    <a:pt x="57" y="262"/>
                    <a:pt x="57" y="262"/>
                    <a:pt x="75" y="198"/>
                  </a:cubicBezTo>
                  <a:cubicBezTo>
                    <a:pt x="75" y="198"/>
                    <a:pt x="75" y="198"/>
                    <a:pt x="62" y="198"/>
                  </a:cubicBezTo>
                  <a:cubicBezTo>
                    <a:pt x="62" y="198"/>
                    <a:pt x="62" y="198"/>
                    <a:pt x="43" y="262"/>
                  </a:cubicBezTo>
                  <a:cubicBezTo>
                    <a:pt x="43" y="262"/>
                    <a:pt x="43" y="262"/>
                    <a:pt x="42" y="262"/>
                  </a:cubicBezTo>
                  <a:cubicBezTo>
                    <a:pt x="40" y="262"/>
                    <a:pt x="31" y="262"/>
                    <a:pt x="0" y="262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4" y="150"/>
                    <a:pt x="54" y="121"/>
                    <a:pt x="88" y="120"/>
                  </a:cubicBezTo>
                  <a:cubicBezTo>
                    <a:pt x="89" y="120"/>
                    <a:pt x="89" y="120"/>
                    <a:pt x="90" y="120"/>
                  </a:cubicBezTo>
                  <a:cubicBezTo>
                    <a:pt x="90" y="120"/>
                    <a:pt x="165" y="120"/>
                    <a:pt x="168" y="120"/>
                  </a:cubicBezTo>
                  <a:cubicBezTo>
                    <a:pt x="169" y="120"/>
                    <a:pt x="169" y="120"/>
                    <a:pt x="170" y="120"/>
                  </a:cubicBezTo>
                  <a:cubicBezTo>
                    <a:pt x="204" y="121"/>
                    <a:pt x="224" y="150"/>
                    <a:pt x="229" y="165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58" y="262"/>
                    <a:pt x="258" y="262"/>
                    <a:pt x="223" y="262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190"/>
                    <a:pt x="217" y="183"/>
                    <a:pt x="209" y="183"/>
                  </a:cubicBezTo>
                  <a:cubicBezTo>
                    <a:pt x="118" y="183"/>
                    <a:pt x="118" y="183"/>
                    <a:pt x="118" y="183"/>
                  </a:cubicBezTo>
                  <a:cubicBezTo>
                    <a:pt x="110" y="183"/>
                    <a:pt x="104" y="190"/>
                    <a:pt x="104" y="197"/>
                  </a:cubicBezTo>
                  <a:lnTo>
                    <a:pt x="104" y="262"/>
                  </a:lnTo>
                  <a:close/>
                  <a:moveTo>
                    <a:pt x="223" y="154"/>
                  </a:moveTo>
                  <a:cubicBezTo>
                    <a:pt x="224" y="155"/>
                    <a:pt x="224" y="156"/>
                    <a:pt x="225" y="157"/>
                  </a:cubicBezTo>
                  <a:cubicBezTo>
                    <a:pt x="224" y="156"/>
                    <a:pt x="224" y="155"/>
                    <a:pt x="223" y="154"/>
                  </a:cubicBezTo>
                  <a:close/>
                  <a:moveTo>
                    <a:pt x="35" y="154"/>
                  </a:moveTo>
                  <a:cubicBezTo>
                    <a:pt x="34" y="155"/>
                    <a:pt x="34" y="156"/>
                    <a:pt x="33" y="157"/>
                  </a:cubicBezTo>
                  <a:cubicBezTo>
                    <a:pt x="34" y="156"/>
                    <a:pt x="34" y="155"/>
                    <a:pt x="35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9" name="Group 4"/>
            <p:cNvGrpSpPr>
              <a:grpSpLocks/>
            </p:cNvGrpSpPr>
            <p:nvPr/>
          </p:nvGrpSpPr>
          <p:grpSpPr bwMode="auto">
            <a:xfrm>
              <a:off x="9890692" y="1712108"/>
              <a:ext cx="629033" cy="664924"/>
              <a:chOff x="3730" y="2047"/>
              <a:chExt cx="222" cy="226"/>
            </a:xfrm>
            <a:grpFill/>
          </p:grpSpPr>
          <p:sp>
            <p:nvSpPr>
              <p:cNvPr id="2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520328" y="2437059"/>
            <a:ext cx="2135353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00" normalizeH="0" baseline="0" noProof="0">
                <a:ln w="3175">
                  <a:noFill/>
                </a:ln>
                <a:solidFill>
                  <a:srgbClr val="EDC30D"/>
                </a:solidFill>
                <a:effectLst/>
                <a:uLnTx/>
                <a:uFillTx/>
                <a:latin typeface="Segoe UI"/>
                <a:ea typeface="+mn-ea"/>
                <a:cs typeface="Segoe UI Semibold" panose="020B0702040204020203" pitchFamily="34" charset="0"/>
              </a:rPr>
              <a:t>Everyone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372283" y="3082344"/>
            <a:ext cx="2431443" cy="1124407"/>
            <a:chOff x="9372283" y="3104116"/>
            <a:chExt cx="2431443" cy="1124407"/>
          </a:xfrm>
          <a:solidFill>
            <a:srgbClr val="EDC30D"/>
          </a:solidFill>
        </p:grpSpPr>
        <p:sp>
          <p:nvSpPr>
            <p:cNvPr id="29" name="TextBox 15"/>
            <p:cNvSpPr txBox="1"/>
            <p:nvPr/>
          </p:nvSpPr>
          <p:spPr>
            <a:xfrm>
              <a:off x="9372283" y="3896124"/>
              <a:ext cx="2431443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Analyst to end user</a:t>
              </a:r>
            </a:p>
          </p:txBody>
        </p:sp>
        <p:sp>
          <p:nvSpPr>
            <p:cNvPr id="30" name="Freeform 13"/>
            <p:cNvSpPr>
              <a:spLocks noChangeAspect="1" noEditPoints="1"/>
            </p:cNvSpPr>
            <p:nvPr/>
          </p:nvSpPr>
          <p:spPr bwMode="auto">
            <a:xfrm>
              <a:off x="10640907" y="3104116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/>
            <p:cNvGrpSpPr>
              <a:grpSpLocks/>
            </p:cNvGrpSpPr>
            <p:nvPr/>
          </p:nvGrpSpPr>
          <p:grpSpPr bwMode="auto">
            <a:xfrm>
              <a:off x="9890692" y="3156562"/>
              <a:ext cx="629033" cy="664924"/>
              <a:chOff x="3730" y="2047"/>
              <a:chExt cx="222" cy="226"/>
            </a:xfrm>
            <a:grpFill/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730" y="2047"/>
                <a:ext cx="220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Oval 5"/>
              <p:cNvSpPr>
                <a:spLocks noChangeArrowheads="1"/>
              </p:cNvSpPr>
              <p:nvPr/>
            </p:nvSpPr>
            <p:spPr bwMode="auto">
              <a:xfrm>
                <a:off x="3798" y="204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 noEditPoints="1"/>
              </p:cNvSpPr>
              <p:nvPr/>
            </p:nvSpPr>
            <p:spPr bwMode="auto">
              <a:xfrm>
                <a:off x="3835" y="2181"/>
                <a:ext cx="58" cy="41"/>
              </a:xfrm>
              <a:custGeom>
                <a:avLst/>
                <a:gdLst>
                  <a:gd name="T0" fmla="*/ 12 w 24"/>
                  <a:gd name="T1" fmla="*/ 0 h 17"/>
                  <a:gd name="T2" fmla="*/ 0 w 24"/>
                  <a:gd name="T3" fmla="*/ 12 h 17"/>
                  <a:gd name="T4" fmla="*/ 0 w 24"/>
                  <a:gd name="T5" fmla="*/ 15 h 17"/>
                  <a:gd name="T6" fmla="*/ 7 w 24"/>
                  <a:gd name="T7" fmla="*/ 15 h 17"/>
                  <a:gd name="T8" fmla="*/ 12 w 24"/>
                  <a:gd name="T9" fmla="*/ 17 h 17"/>
                  <a:gd name="T10" fmla="*/ 17 w 24"/>
                  <a:gd name="T11" fmla="*/ 15 h 17"/>
                  <a:gd name="T12" fmla="*/ 21 w 24"/>
                  <a:gd name="T13" fmla="*/ 15 h 17"/>
                  <a:gd name="T14" fmla="*/ 21 w 24"/>
                  <a:gd name="T15" fmla="*/ 14 h 17"/>
                  <a:gd name="T16" fmla="*/ 24 w 24"/>
                  <a:gd name="T17" fmla="*/ 14 h 17"/>
                  <a:gd name="T18" fmla="*/ 24 w 24"/>
                  <a:gd name="T19" fmla="*/ 12 h 17"/>
                  <a:gd name="T20" fmla="*/ 12 w 24"/>
                  <a:gd name="T21" fmla="*/ 0 h 17"/>
                  <a:gd name="T22" fmla="*/ 5 w 24"/>
                  <a:gd name="T23" fmla="*/ 12 h 17"/>
                  <a:gd name="T24" fmla="*/ 3 w 24"/>
                  <a:gd name="T25" fmla="*/ 12 h 17"/>
                  <a:gd name="T26" fmla="*/ 2 w 24"/>
                  <a:gd name="T27" fmla="*/ 12 h 17"/>
                  <a:gd name="T28" fmla="*/ 3 w 24"/>
                  <a:gd name="T29" fmla="*/ 11 h 17"/>
                  <a:gd name="T30" fmla="*/ 5 w 24"/>
                  <a:gd name="T31" fmla="*/ 11 h 17"/>
                  <a:gd name="T32" fmla="*/ 5 w 24"/>
                  <a:gd name="T33" fmla="*/ 12 h 17"/>
                  <a:gd name="T34" fmla="*/ 5 w 24"/>
                  <a:gd name="T35" fmla="*/ 12 h 17"/>
                  <a:gd name="T36" fmla="*/ 7 w 24"/>
                  <a:gd name="T37" fmla="*/ 9 h 17"/>
                  <a:gd name="T38" fmla="*/ 6 w 24"/>
                  <a:gd name="T39" fmla="*/ 9 h 17"/>
                  <a:gd name="T40" fmla="*/ 6 w 24"/>
                  <a:gd name="T41" fmla="*/ 9 h 17"/>
                  <a:gd name="T42" fmla="*/ 4 w 24"/>
                  <a:gd name="T43" fmla="*/ 8 h 17"/>
                  <a:gd name="T44" fmla="*/ 4 w 24"/>
                  <a:gd name="T45" fmla="*/ 7 h 17"/>
                  <a:gd name="T46" fmla="*/ 5 w 24"/>
                  <a:gd name="T47" fmla="*/ 7 h 17"/>
                  <a:gd name="T48" fmla="*/ 6 w 24"/>
                  <a:gd name="T49" fmla="*/ 8 h 17"/>
                  <a:gd name="T50" fmla="*/ 7 w 24"/>
                  <a:gd name="T51" fmla="*/ 9 h 17"/>
                  <a:gd name="T52" fmla="*/ 12 w 24"/>
                  <a:gd name="T53" fmla="*/ 4 h 17"/>
                  <a:gd name="T54" fmla="*/ 12 w 24"/>
                  <a:gd name="T55" fmla="*/ 3 h 17"/>
                  <a:gd name="T56" fmla="*/ 13 w 24"/>
                  <a:gd name="T57" fmla="*/ 4 h 17"/>
                  <a:gd name="T58" fmla="*/ 13 w 24"/>
                  <a:gd name="T59" fmla="*/ 5 h 17"/>
                  <a:gd name="T60" fmla="*/ 12 w 24"/>
                  <a:gd name="T61" fmla="*/ 6 h 17"/>
                  <a:gd name="T62" fmla="*/ 12 w 24"/>
                  <a:gd name="T63" fmla="*/ 5 h 17"/>
                  <a:gd name="T64" fmla="*/ 12 w 24"/>
                  <a:gd name="T65" fmla="*/ 4 h 17"/>
                  <a:gd name="T66" fmla="*/ 13 w 24"/>
                  <a:gd name="T67" fmla="*/ 14 h 17"/>
                  <a:gd name="T68" fmla="*/ 10 w 24"/>
                  <a:gd name="T69" fmla="*/ 13 h 17"/>
                  <a:gd name="T70" fmla="*/ 7 w 24"/>
                  <a:gd name="T71" fmla="*/ 4 h 17"/>
                  <a:gd name="T72" fmla="*/ 14 w 24"/>
                  <a:gd name="T73" fmla="*/ 11 h 17"/>
                  <a:gd name="T74" fmla="*/ 13 w 24"/>
                  <a:gd name="T75" fmla="*/ 14 h 17"/>
                  <a:gd name="T76" fmla="*/ 17 w 24"/>
                  <a:gd name="T77" fmla="*/ 5 h 17"/>
                  <a:gd name="T78" fmla="*/ 16 w 24"/>
                  <a:gd name="T79" fmla="*/ 6 h 17"/>
                  <a:gd name="T80" fmla="*/ 15 w 24"/>
                  <a:gd name="T81" fmla="*/ 7 h 17"/>
                  <a:gd name="T82" fmla="*/ 15 w 24"/>
                  <a:gd name="T83" fmla="*/ 7 h 17"/>
                  <a:gd name="T84" fmla="*/ 15 w 24"/>
                  <a:gd name="T85" fmla="*/ 6 h 17"/>
                  <a:gd name="T86" fmla="*/ 16 w 24"/>
                  <a:gd name="T87" fmla="*/ 4 h 17"/>
                  <a:gd name="T88" fmla="*/ 17 w 24"/>
                  <a:gd name="T89" fmla="*/ 4 h 17"/>
                  <a:gd name="T90" fmla="*/ 17 w 24"/>
                  <a:gd name="T91" fmla="*/ 5 h 17"/>
                  <a:gd name="T92" fmla="*/ 18 w 24"/>
                  <a:gd name="T93" fmla="*/ 9 h 17"/>
                  <a:gd name="T94" fmla="*/ 17 w 24"/>
                  <a:gd name="T95" fmla="*/ 9 h 17"/>
                  <a:gd name="T96" fmla="*/ 18 w 24"/>
                  <a:gd name="T97" fmla="*/ 8 h 17"/>
                  <a:gd name="T98" fmla="*/ 19 w 24"/>
                  <a:gd name="T99" fmla="*/ 7 h 17"/>
                  <a:gd name="T100" fmla="*/ 20 w 24"/>
                  <a:gd name="T101" fmla="*/ 7 h 17"/>
                  <a:gd name="T102" fmla="*/ 20 w 24"/>
                  <a:gd name="T103" fmla="*/ 8 h 17"/>
                  <a:gd name="T104" fmla="*/ 18 w 24"/>
                  <a:gd name="T105" fmla="*/ 9 h 17"/>
                  <a:gd name="T106" fmla="*/ 18 w 24"/>
                  <a:gd name="T107" fmla="*/ 9 h 17"/>
                  <a:gd name="T108" fmla="*/ 22 w 24"/>
                  <a:gd name="T109" fmla="*/ 12 h 17"/>
                  <a:gd name="T110" fmla="*/ 21 w 24"/>
                  <a:gd name="T111" fmla="*/ 12 h 17"/>
                  <a:gd name="T112" fmla="*/ 19 w 24"/>
                  <a:gd name="T113" fmla="*/ 12 h 17"/>
                  <a:gd name="T114" fmla="*/ 19 w 24"/>
                  <a:gd name="T115" fmla="*/ 12 h 17"/>
                  <a:gd name="T116" fmla="*/ 19 w 24"/>
                  <a:gd name="T117" fmla="*/ 11 h 17"/>
                  <a:gd name="T118" fmla="*/ 21 w 24"/>
                  <a:gd name="T119" fmla="*/ 11 h 17"/>
                  <a:gd name="T120" fmla="*/ 22 w 24"/>
                  <a:gd name="T121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" h="17"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0" y="15"/>
                      <a:pt x="7" y="15"/>
                    </a:cubicBezTo>
                    <a:cubicBezTo>
                      <a:pt x="8" y="16"/>
                      <a:pt x="10" y="17"/>
                      <a:pt x="12" y="17"/>
                    </a:cubicBezTo>
                    <a:cubicBezTo>
                      <a:pt x="14" y="17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4"/>
                      <a:pt x="23" y="14"/>
                      <a:pt x="24" y="14"/>
                    </a:cubicBezTo>
                    <a:cubicBezTo>
                      <a:pt x="24" y="14"/>
                      <a:pt x="24" y="13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  <a:moveTo>
                      <a:pt x="5" y="12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2" y="12"/>
                      <a:pt x="2" y="12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9"/>
                      <a:pt x="7" y="9"/>
                    </a:cubicBezTo>
                    <a:close/>
                    <a:moveTo>
                      <a:pt x="12" y="4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3" y="3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lose/>
                    <a:moveTo>
                      <a:pt x="13" y="14"/>
                    </a:moveTo>
                    <a:cubicBezTo>
                      <a:pt x="12" y="15"/>
                      <a:pt x="11" y="14"/>
                      <a:pt x="10" y="13"/>
                    </a:cubicBezTo>
                    <a:cubicBezTo>
                      <a:pt x="9" y="12"/>
                      <a:pt x="7" y="4"/>
                      <a:pt x="7" y="4"/>
                    </a:cubicBezTo>
                    <a:cubicBezTo>
                      <a:pt x="7" y="4"/>
                      <a:pt x="13" y="10"/>
                      <a:pt x="14" y="11"/>
                    </a:cubicBezTo>
                    <a:cubicBezTo>
                      <a:pt x="14" y="12"/>
                      <a:pt x="14" y="14"/>
                      <a:pt x="13" y="14"/>
                    </a:cubicBezTo>
                    <a:close/>
                    <a:moveTo>
                      <a:pt x="17" y="5"/>
                    </a:move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7" y="4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20" y="7"/>
                      <a:pt x="20" y="7"/>
                    </a:cubicBezTo>
                    <a:cubicBezTo>
                      <a:pt x="20" y="7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lose/>
                    <a:moveTo>
                      <a:pt x="22" y="12"/>
                    </a:moveTo>
                    <a:cubicBezTo>
                      <a:pt x="22" y="12"/>
                      <a:pt x="21" y="12"/>
                      <a:pt x="21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3730" y="2149"/>
                <a:ext cx="222" cy="122"/>
              </a:xfrm>
              <a:custGeom>
                <a:avLst/>
                <a:gdLst>
                  <a:gd name="T0" fmla="*/ 76 w 91"/>
                  <a:gd name="T1" fmla="*/ 50 h 50"/>
                  <a:gd name="T2" fmla="*/ 91 w 91"/>
                  <a:gd name="T3" fmla="*/ 50 h 50"/>
                  <a:gd name="T4" fmla="*/ 81 w 91"/>
                  <a:gd name="T5" fmla="*/ 16 h 50"/>
                  <a:gd name="T6" fmla="*/ 60 w 91"/>
                  <a:gd name="T7" fmla="*/ 0 h 50"/>
                  <a:gd name="T8" fmla="*/ 32 w 91"/>
                  <a:gd name="T9" fmla="*/ 0 h 50"/>
                  <a:gd name="T10" fmla="*/ 10 w 91"/>
                  <a:gd name="T11" fmla="*/ 16 h 50"/>
                  <a:gd name="T12" fmla="*/ 0 w 91"/>
                  <a:gd name="T13" fmla="*/ 50 h 50"/>
                  <a:gd name="T14" fmla="*/ 15 w 91"/>
                  <a:gd name="T15" fmla="*/ 50 h 50"/>
                  <a:gd name="T16" fmla="*/ 22 w 91"/>
                  <a:gd name="T17" fmla="*/ 27 h 50"/>
                  <a:gd name="T18" fmla="*/ 27 w 91"/>
                  <a:gd name="T19" fmla="*/ 27 h 50"/>
                  <a:gd name="T20" fmla="*/ 20 w 91"/>
                  <a:gd name="T21" fmla="*/ 50 h 50"/>
                  <a:gd name="T22" fmla="*/ 72 w 91"/>
                  <a:gd name="T23" fmla="*/ 50 h 50"/>
                  <a:gd name="T24" fmla="*/ 68 w 91"/>
                  <a:gd name="T25" fmla="*/ 36 h 50"/>
                  <a:gd name="T26" fmla="*/ 56 w 91"/>
                  <a:gd name="T27" fmla="*/ 41 h 50"/>
                  <a:gd name="T28" fmla="*/ 40 w 91"/>
                  <a:gd name="T29" fmla="*/ 25 h 50"/>
                  <a:gd name="T30" fmla="*/ 56 w 91"/>
                  <a:gd name="T31" fmla="*/ 9 h 50"/>
                  <a:gd name="T32" fmla="*/ 72 w 91"/>
                  <a:gd name="T33" fmla="*/ 25 h 50"/>
                  <a:gd name="T34" fmla="*/ 71 w 91"/>
                  <a:gd name="T35" fmla="*/ 31 h 50"/>
                  <a:gd name="T36" fmla="*/ 76 w 91"/>
                  <a:gd name="T3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1" h="50">
                    <a:moveTo>
                      <a:pt x="76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0"/>
                      <a:pt x="73" y="0"/>
                      <a:pt x="6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9" y="0"/>
                      <a:pt x="12" y="10"/>
                      <a:pt x="10" y="1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0" y="44"/>
                      <a:pt x="69" y="39"/>
                      <a:pt x="68" y="36"/>
                    </a:cubicBezTo>
                    <a:cubicBezTo>
                      <a:pt x="65" y="39"/>
                      <a:pt x="61" y="41"/>
                      <a:pt x="56" y="41"/>
                    </a:cubicBezTo>
                    <a:cubicBezTo>
                      <a:pt x="47" y="41"/>
                      <a:pt x="40" y="34"/>
                      <a:pt x="40" y="25"/>
                    </a:cubicBezTo>
                    <a:cubicBezTo>
                      <a:pt x="40" y="17"/>
                      <a:pt x="47" y="9"/>
                      <a:pt x="56" y="9"/>
                    </a:cubicBezTo>
                    <a:cubicBezTo>
                      <a:pt x="65" y="9"/>
                      <a:pt x="72" y="17"/>
                      <a:pt x="72" y="25"/>
                    </a:cubicBezTo>
                    <a:cubicBezTo>
                      <a:pt x="72" y="27"/>
                      <a:pt x="72" y="29"/>
                      <a:pt x="71" y="31"/>
                    </a:cubicBezTo>
                    <a:cubicBezTo>
                      <a:pt x="76" y="50"/>
                      <a:pt x="76" y="50"/>
                      <a:pt x="76" y="50"/>
                    </a:cubicBezTo>
                    <a:close/>
                  </a:path>
                </a:pathLst>
              </a:custGeom>
              <a:solidFill>
                <a:srgbClr val="EDC30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2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9440040" y="4883777"/>
            <a:ext cx="2167592" cy="1182392"/>
            <a:chOff x="9504208" y="4568667"/>
            <a:chExt cx="2167592" cy="1182392"/>
          </a:xfrm>
          <a:solidFill>
            <a:srgbClr val="EDC30D"/>
          </a:solidFill>
        </p:grpSpPr>
        <p:sp>
          <p:nvSpPr>
            <p:cNvPr id="37" name="TextBox 4"/>
            <p:cNvSpPr txBox="1"/>
            <p:nvPr/>
          </p:nvSpPr>
          <p:spPr>
            <a:xfrm>
              <a:off x="9504208" y="5418660"/>
              <a:ext cx="2167592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19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0" normalizeH="0" baseline="0" noProof="0">
                  <a:ln w="3175">
                    <a:noFill/>
                  </a:ln>
                  <a:solidFill>
                    <a:srgbClr val="EDC30D"/>
                  </a:solidFill>
                  <a:effectLst/>
                  <a:uLnTx/>
                  <a:uFillTx/>
                  <a:latin typeface="Segoe UI"/>
                  <a:ea typeface="+mn-ea"/>
                  <a:cs typeface="Segoe UI Semibold" panose="020B0702040204020203" pitchFamily="34" charset="0"/>
                </a:rPr>
                <a:t>IT to end user</a:t>
              </a:r>
            </a:p>
          </p:txBody>
        </p:sp>
        <p:sp>
          <p:nvSpPr>
            <p:cNvPr id="38" name="Freeform 13"/>
            <p:cNvSpPr>
              <a:spLocks noChangeAspect="1" noEditPoints="1"/>
            </p:cNvSpPr>
            <p:nvPr/>
          </p:nvSpPr>
          <p:spPr bwMode="auto">
            <a:xfrm>
              <a:off x="10640907" y="4568667"/>
              <a:ext cx="657484" cy="667042"/>
            </a:xfrm>
            <a:custGeom>
              <a:avLst/>
              <a:gdLst>
                <a:gd name="T0" fmla="*/ 147 w 288"/>
                <a:gd name="T1" fmla="*/ 116 h 293"/>
                <a:gd name="T2" fmla="*/ 147 w 288"/>
                <a:gd name="T3" fmla="*/ 116 h 293"/>
                <a:gd name="T4" fmla="*/ 147 w 288"/>
                <a:gd name="T5" fmla="*/ 116 h 293"/>
                <a:gd name="T6" fmla="*/ 203 w 288"/>
                <a:gd name="T7" fmla="*/ 58 h 293"/>
                <a:gd name="T8" fmla="*/ 146 w 288"/>
                <a:gd name="T9" fmla="*/ 1 h 293"/>
                <a:gd name="T10" fmla="*/ 106 w 288"/>
                <a:gd name="T11" fmla="*/ 18 h 293"/>
                <a:gd name="T12" fmla="*/ 90 w 288"/>
                <a:gd name="T13" fmla="*/ 59 h 293"/>
                <a:gd name="T14" fmla="*/ 107 w 288"/>
                <a:gd name="T15" fmla="*/ 99 h 293"/>
                <a:gd name="T16" fmla="*/ 147 w 288"/>
                <a:gd name="T17" fmla="*/ 116 h 293"/>
                <a:gd name="T18" fmla="*/ 240 w 288"/>
                <a:gd name="T19" fmla="*/ 293 h 293"/>
                <a:gd name="T20" fmla="*/ 288 w 288"/>
                <a:gd name="T21" fmla="*/ 292 h 293"/>
                <a:gd name="T22" fmla="*/ 255 w 288"/>
                <a:gd name="T23" fmla="*/ 185 h 293"/>
                <a:gd name="T24" fmla="*/ 189 w 288"/>
                <a:gd name="T25" fmla="*/ 135 h 293"/>
                <a:gd name="T26" fmla="*/ 172 w 288"/>
                <a:gd name="T27" fmla="*/ 135 h 293"/>
                <a:gd name="T28" fmla="*/ 172 w 288"/>
                <a:gd name="T29" fmla="*/ 136 h 293"/>
                <a:gd name="T30" fmla="*/ 173 w 288"/>
                <a:gd name="T31" fmla="*/ 137 h 293"/>
                <a:gd name="T32" fmla="*/ 172 w 288"/>
                <a:gd name="T33" fmla="*/ 139 h 293"/>
                <a:gd name="T34" fmla="*/ 161 w 288"/>
                <a:gd name="T35" fmla="*/ 155 h 293"/>
                <a:gd name="T36" fmla="*/ 173 w 288"/>
                <a:gd name="T37" fmla="*/ 232 h 293"/>
                <a:gd name="T38" fmla="*/ 148 w 288"/>
                <a:gd name="T39" fmla="*/ 263 h 293"/>
                <a:gd name="T40" fmla="*/ 138 w 288"/>
                <a:gd name="T41" fmla="*/ 250 h 293"/>
                <a:gd name="T42" fmla="*/ 123 w 288"/>
                <a:gd name="T43" fmla="*/ 233 h 293"/>
                <a:gd name="T44" fmla="*/ 133 w 288"/>
                <a:gd name="T45" fmla="*/ 155 h 293"/>
                <a:gd name="T46" fmla="*/ 122 w 288"/>
                <a:gd name="T47" fmla="*/ 139 h 293"/>
                <a:gd name="T48" fmla="*/ 122 w 288"/>
                <a:gd name="T49" fmla="*/ 138 h 293"/>
                <a:gd name="T50" fmla="*/ 122 w 288"/>
                <a:gd name="T51" fmla="*/ 136 h 293"/>
                <a:gd name="T52" fmla="*/ 122 w 288"/>
                <a:gd name="T53" fmla="*/ 135 h 293"/>
                <a:gd name="T54" fmla="*/ 101 w 288"/>
                <a:gd name="T55" fmla="*/ 135 h 293"/>
                <a:gd name="T56" fmla="*/ 33 w 288"/>
                <a:gd name="T57" fmla="*/ 185 h 293"/>
                <a:gd name="T58" fmla="*/ 0 w 288"/>
                <a:gd name="T59" fmla="*/ 293 h 293"/>
                <a:gd name="T60" fmla="*/ 49 w 288"/>
                <a:gd name="T61" fmla="*/ 293 h 293"/>
                <a:gd name="T62" fmla="*/ 69 w 288"/>
                <a:gd name="T63" fmla="*/ 222 h 293"/>
                <a:gd name="T64" fmla="*/ 84 w 288"/>
                <a:gd name="T65" fmla="*/ 222 h 293"/>
                <a:gd name="T66" fmla="*/ 63 w 288"/>
                <a:gd name="T67" fmla="*/ 293 h 293"/>
                <a:gd name="T68" fmla="*/ 225 w 288"/>
                <a:gd name="T69" fmla="*/ 293 h 293"/>
                <a:gd name="T70" fmla="*/ 205 w 288"/>
                <a:gd name="T71" fmla="*/ 221 h 293"/>
                <a:gd name="T72" fmla="*/ 219 w 288"/>
                <a:gd name="T73" fmla="*/ 221 h 293"/>
                <a:gd name="T74" fmla="*/ 240 w 288"/>
                <a:gd name="T75" fmla="*/ 293 h 293"/>
                <a:gd name="T76" fmla="*/ 154 w 288"/>
                <a:gd name="T77" fmla="*/ 150 h 293"/>
                <a:gd name="T78" fmla="*/ 164 w 288"/>
                <a:gd name="T79" fmla="*/ 138 h 293"/>
                <a:gd name="T80" fmla="*/ 164 w 288"/>
                <a:gd name="T81" fmla="*/ 137 h 293"/>
                <a:gd name="T82" fmla="*/ 162 w 288"/>
                <a:gd name="T83" fmla="*/ 135 h 293"/>
                <a:gd name="T84" fmla="*/ 158 w 288"/>
                <a:gd name="T85" fmla="*/ 132 h 293"/>
                <a:gd name="T86" fmla="*/ 147 w 288"/>
                <a:gd name="T87" fmla="*/ 130 h 293"/>
                <a:gd name="T88" fmla="*/ 137 w 288"/>
                <a:gd name="T89" fmla="*/ 132 h 293"/>
                <a:gd name="T90" fmla="*/ 132 w 288"/>
                <a:gd name="T91" fmla="*/ 135 h 293"/>
                <a:gd name="T92" fmla="*/ 131 w 288"/>
                <a:gd name="T93" fmla="*/ 138 h 293"/>
                <a:gd name="T94" fmla="*/ 131 w 288"/>
                <a:gd name="T95" fmla="*/ 138 h 293"/>
                <a:gd name="T96" fmla="*/ 140 w 288"/>
                <a:gd name="T97" fmla="*/ 150 h 293"/>
                <a:gd name="T98" fmla="*/ 143 w 288"/>
                <a:gd name="T99" fmla="*/ 152 h 293"/>
                <a:gd name="T100" fmla="*/ 132 w 288"/>
                <a:gd name="T101" fmla="*/ 230 h 293"/>
                <a:gd name="T102" fmla="*/ 144 w 288"/>
                <a:gd name="T103" fmla="*/ 244 h 293"/>
                <a:gd name="T104" fmla="*/ 146 w 288"/>
                <a:gd name="T105" fmla="*/ 247 h 293"/>
                <a:gd name="T106" fmla="*/ 148 w 288"/>
                <a:gd name="T107" fmla="*/ 249 h 293"/>
                <a:gd name="T108" fmla="*/ 150 w 288"/>
                <a:gd name="T109" fmla="*/ 247 h 293"/>
                <a:gd name="T110" fmla="*/ 152 w 288"/>
                <a:gd name="T111" fmla="*/ 244 h 293"/>
                <a:gd name="T112" fmla="*/ 164 w 288"/>
                <a:gd name="T113" fmla="*/ 230 h 293"/>
                <a:gd name="T114" fmla="*/ 152 w 288"/>
                <a:gd name="T115" fmla="*/ 152 h 293"/>
                <a:gd name="T116" fmla="*/ 154 w 288"/>
                <a:gd name="T117" fmla="*/ 15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8" h="293">
                  <a:moveTo>
                    <a:pt x="147" y="116"/>
                  </a:moveTo>
                  <a:cubicBezTo>
                    <a:pt x="147" y="116"/>
                    <a:pt x="147" y="116"/>
                    <a:pt x="147" y="116"/>
                  </a:cubicBezTo>
                  <a:cubicBezTo>
                    <a:pt x="147" y="116"/>
                    <a:pt x="147" y="116"/>
                    <a:pt x="147" y="116"/>
                  </a:cubicBezTo>
                  <a:cubicBezTo>
                    <a:pt x="178" y="115"/>
                    <a:pt x="203" y="89"/>
                    <a:pt x="203" y="58"/>
                  </a:cubicBezTo>
                  <a:cubicBezTo>
                    <a:pt x="202" y="26"/>
                    <a:pt x="177" y="0"/>
                    <a:pt x="146" y="1"/>
                  </a:cubicBezTo>
                  <a:cubicBezTo>
                    <a:pt x="131" y="1"/>
                    <a:pt x="117" y="7"/>
                    <a:pt x="106" y="18"/>
                  </a:cubicBezTo>
                  <a:cubicBezTo>
                    <a:pt x="96" y="29"/>
                    <a:pt x="90" y="43"/>
                    <a:pt x="90" y="59"/>
                  </a:cubicBezTo>
                  <a:cubicBezTo>
                    <a:pt x="90" y="74"/>
                    <a:pt x="96" y="89"/>
                    <a:pt x="107" y="99"/>
                  </a:cubicBezTo>
                  <a:cubicBezTo>
                    <a:pt x="118" y="110"/>
                    <a:pt x="132" y="116"/>
                    <a:pt x="147" y="116"/>
                  </a:cubicBezTo>
                  <a:close/>
                  <a:moveTo>
                    <a:pt x="240" y="293"/>
                  </a:moveTo>
                  <a:cubicBezTo>
                    <a:pt x="288" y="292"/>
                    <a:pt x="288" y="292"/>
                    <a:pt x="288" y="292"/>
                  </a:cubicBezTo>
                  <a:cubicBezTo>
                    <a:pt x="255" y="185"/>
                    <a:pt x="255" y="185"/>
                    <a:pt x="255" y="185"/>
                  </a:cubicBezTo>
                  <a:cubicBezTo>
                    <a:pt x="250" y="167"/>
                    <a:pt x="228" y="136"/>
                    <a:pt x="189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2" y="135"/>
                    <a:pt x="172" y="135"/>
                    <a:pt x="172" y="136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9"/>
                    <a:pt x="172" y="139"/>
                    <a:pt x="172" y="139"/>
                  </a:cubicBezTo>
                  <a:cubicBezTo>
                    <a:pt x="172" y="143"/>
                    <a:pt x="168" y="148"/>
                    <a:pt x="161" y="155"/>
                  </a:cubicBezTo>
                  <a:cubicBezTo>
                    <a:pt x="173" y="232"/>
                    <a:pt x="173" y="232"/>
                    <a:pt x="173" y="232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33" y="155"/>
                    <a:pt x="133" y="155"/>
                    <a:pt x="133" y="155"/>
                  </a:cubicBezTo>
                  <a:cubicBezTo>
                    <a:pt x="126" y="149"/>
                    <a:pt x="122" y="143"/>
                    <a:pt x="122" y="139"/>
                  </a:cubicBezTo>
                  <a:cubicBezTo>
                    <a:pt x="122" y="138"/>
                    <a:pt x="122" y="138"/>
                    <a:pt x="122" y="13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5"/>
                    <a:pt x="122" y="135"/>
                  </a:cubicBezTo>
                  <a:cubicBezTo>
                    <a:pt x="101" y="135"/>
                    <a:pt x="101" y="135"/>
                    <a:pt x="101" y="135"/>
                  </a:cubicBezTo>
                  <a:cubicBezTo>
                    <a:pt x="61" y="135"/>
                    <a:pt x="39" y="167"/>
                    <a:pt x="33" y="185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9" y="293"/>
                    <a:pt x="49" y="293"/>
                    <a:pt x="49" y="293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84" y="222"/>
                    <a:pt x="84" y="222"/>
                    <a:pt x="84" y="222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225" y="293"/>
                    <a:pt x="225" y="293"/>
                    <a:pt x="225" y="29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19" y="221"/>
                    <a:pt x="219" y="221"/>
                    <a:pt x="219" y="221"/>
                  </a:cubicBezTo>
                  <a:lnTo>
                    <a:pt x="240" y="293"/>
                  </a:lnTo>
                  <a:close/>
                  <a:moveTo>
                    <a:pt x="154" y="150"/>
                  </a:moveTo>
                  <a:cubicBezTo>
                    <a:pt x="163" y="142"/>
                    <a:pt x="164" y="138"/>
                    <a:pt x="164" y="138"/>
                  </a:cubicBezTo>
                  <a:cubicBezTo>
                    <a:pt x="164" y="137"/>
                    <a:pt x="164" y="137"/>
                    <a:pt x="164" y="137"/>
                  </a:cubicBezTo>
                  <a:cubicBezTo>
                    <a:pt x="164" y="137"/>
                    <a:pt x="163" y="136"/>
                    <a:pt x="162" y="135"/>
                  </a:cubicBezTo>
                  <a:cubicBezTo>
                    <a:pt x="161" y="134"/>
                    <a:pt x="160" y="133"/>
                    <a:pt x="158" y="132"/>
                  </a:cubicBezTo>
                  <a:cubicBezTo>
                    <a:pt x="155" y="131"/>
                    <a:pt x="151" y="130"/>
                    <a:pt x="147" y="130"/>
                  </a:cubicBezTo>
                  <a:cubicBezTo>
                    <a:pt x="144" y="130"/>
                    <a:pt x="140" y="131"/>
                    <a:pt x="137" y="132"/>
                  </a:cubicBezTo>
                  <a:cubicBezTo>
                    <a:pt x="135" y="133"/>
                    <a:pt x="133" y="134"/>
                    <a:pt x="132" y="135"/>
                  </a:cubicBezTo>
                  <a:cubicBezTo>
                    <a:pt x="131" y="136"/>
                    <a:pt x="131" y="137"/>
                    <a:pt x="131" y="138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31" y="138"/>
                    <a:pt x="131" y="142"/>
                    <a:pt x="140" y="150"/>
                  </a:cubicBezTo>
                  <a:cubicBezTo>
                    <a:pt x="143" y="152"/>
                    <a:pt x="143" y="152"/>
                    <a:pt x="143" y="152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46" y="247"/>
                    <a:pt x="146" y="247"/>
                    <a:pt x="146" y="247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50" y="247"/>
                    <a:pt x="150" y="247"/>
                    <a:pt x="150" y="247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64" y="230"/>
                    <a:pt x="164" y="230"/>
                    <a:pt x="164" y="230"/>
                  </a:cubicBezTo>
                  <a:cubicBezTo>
                    <a:pt x="152" y="152"/>
                    <a:pt x="152" y="152"/>
                    <a:pt x="152" y="152"/>
                  </a:cubicBezTo>
                  <a:lnTo>
                    <a:pt x="154" y="1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Freeform 25"/>
            <p:cNvSpPr>
              <a:spLocks noChangeAspect="1" noEditPoints="1"/>
            </p:cNvSpPr>
            <p:nvPr/>
          </p:nvSpPr>
          <p:spPr bwMode="auto">
            <a:xfrm>
              <a:off x="9890691" y="4646581"/>
              <a:ext cx="637477" cy="685800"/>
            </a:xfrm>
            <a:custGeom>
              <a:avLst/>
              <a:gdLst>
                <a:gd name="T0" fmla="*/ 106 w 287"/>
                <a:gd name="T1" fmla="*/ 17 h 309"/>
                <a:gd name="T2" fmla="*/ 147 w 287"/>
                <a:gd name="T3" fmla="*/ 115 h 309"/>
                <a:gd name="T4" fmla="*/ 107 w 287"/>
                <a:gd name="T5" fmla="*/ 99 h 309"/>
                <a:gd name="T6" fmla="*/ 195 w 287"/>
                <a:gd name="T7" fmla="*/ 238 h 309"/>
                <a:gd name="T8" fmla="*/ 207 w 287"/>
                <a:gd name="T9" fmla="*/ 218 h 309"/>
                <a:gd name="T10" fmla="*/ 226 w 287"/>
                <a:gd name="T11" fmla="*/ 216 h 309"/>
                <a:gd name="T12" fmla="*/ 243 w 287"/>
                <a:gd name="T13" fmla="*/ 180 h 309"/>
                <a:gd name="T14" fmla="*/ 241 w 287"/>
                <a:gd name="T15" fmla="*/ 177 h 309"/>
                <a:gd name="T16" fmla="*/ 229 w 287"/>
                <a:gd name="T17" fmla="*/ 191 h 309"/>
                <a:gd name="T18" fmla="*/ 217 w 287"/>
                <a:gd name="T19" fmla="*/ 203 h 309"/>
                <a:gd name="T20" fmla="*/ 208 w 287"/>
                <a:gd name="T21" fmla="*/ 200 h 309"/>
                <a:gd name="T22" fmla="*/ 198 w 287"/>
                <a:gd name="T23" fmla="*/ 191 h 309"/>
                <a:gd name="T24" fmla="*/ 204 w 287"/>
                <a:gd name="T25" fmla="*/ 175 h 309"/>
                <a:gd name="T26" fmla="*/ 217 w 287"/>
                <a:gd name="T27" fmla="*/ 172 h 309"/>
                <a:gd name="T28" fmla="*/ 211 w 287"/>
                <a:gd name="T29" fmla="*/ 157 h 309"/>
                <a:gd name="T30" fmla="*/ 191 w 287"/>
                <a:gd name="T31" fmla="*/ 166 h 309"/>
                <a:gd name="T32" fmla="*/ 189 w 287"/>
                <a:gd name="T33" fmla="*/ 203 h 309"/>
                <a:gd name="T34" fmla="*/ 159 w 287"/>
                <a:gd name="T35" fmla="*/ 250 h 309"/>
                <a:gd name="T36" fmla="*/ 144 w 287"/>
                <a:gd name="T37" fmla="*/ 250 h 309"/>
                <a:gd name="T38" fmla="*/ 128 w 287"/>
                <a:gd name="T39" fmla="*/ 288 h 309"/>
                <a:gd name="T40" fmla="*/ 140 w 287"/>
                <a:gd name="T41" fmla="*/ 287 h 309"/>
                <a:gd name="T42" fmla="*/ 142 w 287"/>
                <a:gd name="T43" fmla="*/ 272 h 309"/>
                <a:gd name="T44" fmla="*/ 163 w 287"/>
                <a:gd name="T45" fmla="*/ 264 h 309"/>
                <a:gd name="T46" fmla="*/ 171 w 287"/>
                <a:gd name="T47" fmla="*/ 279 h 309"/>
                <a:gd name="T48" fmla="*/ 164 w 287"/>
                <a:gd name="T49" fmla="*/ 292 h 309"/>
                <a:gd name="T50" fmla="*/ 154 w 287"/>
                <a:gd name="T51" fmla="*/ 297 h 309"/>
                <a:gd name="T52" fmla="*/ 158 w 287"/>
                <a:gd name="T53" fmla="*/ 309 h 309"/>
                <a:gd name="T54" fmla="*/ 183 w 287"/>
                <a:gd name="T55" fmla="*/ 292 h 309"/>
                <a:gd name="T56" fmla="*/ 187 w 287"/>
                <a:gd name="T57" fmla="*/ 274 h 309"/>
                <a:gd name="T58" fmla="*/ 189 w 287"/>
                <a:gd name="T59" fmla="*/ 134 h 309"/>
                <a:gd name="T60" fmla="*/ 122 w 287"/>
                <a:gd name="T61" fmla="*/ 134 h 309"/>
                <a:gd name="T62" fmla="*/ 109 w 287"/>
                <a:gd name="T63" fmla="*/ 134 h 309"/>
                <a:gd name="T64" fmla="*/ 0 w 287"/>
                <a:gd name="T65" fmla="*/ 292 h 309"/>
                <a:gd name="T66" fmla="*/ 83 w 287"/>
                <a:gd name="T67" fmla="*/ 221 h 309"/>
                <a:gd name="T68" fmla="*/ 119 w 287"/>
                <a:gd name="T69" fmla="*/ 290 h 309"/>
                <a:gd name="T70" fmla="*/ 121 w 287"/>
                <a:gd name="T71" fmla="*/ 261 h 309"/>
                <a:gd name="T72" fmla="*/ 145 w 287"/>
                <a:gd name="T73" fmla="*/ 241 h 309"/>
                <a:gd name="T74" fmla="*/ 181 w 287"/>
                <a:gd name="T75" fmla="*/ 205 h 309"/>
                <a:gd name="T76" fmla="*/ 176 w 287"/>
                <a:gd name="T77" fmla="*/ 194 h 309"/>
                <a:gd name="T78" fmla="*/ 175 w 287"/>
                <a:gd name="T79" fmla="*/ 187 h 309"/>
                <a:gd name="T80" fmla="*/ 207 w 287"/>
                <a:gd name="T81" fmla="*/ 150 h 309"/>
                <a:gd name="T82" fmla="*/ 211 w 287"/>
                <a:gd name="T83" fmla="*/ 149 h 309"/>
                <a:gd name="T84" fmla="*/ 222 w 287"/>
                <a:gd name="T85" fmla="*/ 156 h 309"/>
                <a:gd name="T86" fmla="*/ 225 w 287"/>
                <a:gd name="T87" fmla="*/ 173 h 309"/>
                <a:gd name="T88" fmla="*/ 241 w 287"/>
                <a:gd name="T89" fmla="*/ 169 h 309"/>
                <a:gd name="T90" fmla="*/ 251 w 287"/>
                <a:gd name="T91" fmla="*/ 178 h 309"/>
                <a:gd name="T92" fmla="*/ 254 w 287"/>
                <a:gd name="T93" fmla="*/ 199 h 309"/>
                <a:gd name="T94" fmla="*/ 250 w 287"/>
                <a:gd name="T95" fmla="*/ 204 h 309"/>
                <a:gd name="T96" fmla="*/ 225 w 287"/>
                <a:gd name="T97" fmla="*/ 226 h 309"/>
                <a:gd name="T98" fmla="*/ 220 w 287"/>
                <a:gd name="T99" fmla="*/ 226 h 309"/>
                <a:gd name="T100" fmla="*/ 255 w 287"/>
                <a:gd name="T101" fmla="*/ 184 h 309"/>
                <a:gd name="T102" fmla="*/ 194 w 287"/>
                <a:gd name="T103" fmla="*/ 270 h 309"/>
                <a:gd name="T104" fmla="*/ 195 w 287"/>
                <a:gd name="T105" fmla="*/ 277 h 309"/>
                <a:gd name="T106" fmla="*/ 191 w 287"/>
                <a:gd name="T107" fmla="*/ 292 h 309"/>
                <a:gd name="T108" fmla="*/ 188 w 287"/>
                <a:gd name="T109" fmla="*/ 26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7" h="309">
                  <a:moveTo>
                    <a:pt x="107" y="99"/>
                  </a:moveTo>
                  <a:cubicBezTo>
                    <a:pt x="96" y="88"/>
                    <a:pt x="90" y="74"/>
                    <a:pt x="90" y="58"/>
                  </a:cubicBezTo>
                  <a:cubicBezTo>
                    <a:pt x="90" y="43"/>
                    <a:pt x="95" y="28"/>
                    <a:pt x="106" y="17"/>
                  </a:cubicBezTo>
                  <a:cubicBezTo>
                    <a:pt x="117" y="6"/>
                    <a:pt x="131" y="0"/>
                    <a:pt x="146" y="0"/>
                  </a:cubicBezTo>
                  <a:cubicBezTo>
                    <a:pt x="177" y="0"/>
                    <a:pt x="202" y="26"/>
                    <a:pt x="202" y="57"/>
                  </a:cubicBezTo>
                  <a:cubicBezTo>
                    <a:pt x="203" y="89"/>
                    <a:pt x="178" y="115"/>
                    <a:pt x="147" y="115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6" y="115"/>
                    <a:pt x="146" y="115"/>
                    <a:pt x="146" y="115"/>
                  </a:cubicBezTo>
                  <a:cubicBezTo>
                    <a:pt x="131" y="115"/>
                    <a:pt x="117" y="110"/>
                    <a:pt x="107" y="99"/>
                  </a:cubicBezTo>
                  <a:close/>
                  <a:moveTo>
                    <a:pt x="180" y="264"/>
                  </a:moveTo>
                  <a:cubicBezTo>
                    <a:pt x="180" y="264"/>
                    <a:pt x="179" y="262"/>
                    <a:pt x="180" y="260"/>
                  </a:cubicBezTo>
                  <a:cubicBezTo>
                    <a:pt x="186" y="251"/>
                    <a:pt x="191" y="244"/>
                    <a:pt x="195" y="238"/>
                  </a:cubicBezTo>
                  <a:cubicBezTo>
                    <a:pt x="205" y="221"/>
                    <a:pt x="207" y="219"/>
                    <a:pt x="207" y="219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7" y="218"/>
                    <a:pt x="207" y="218"/>
                    <a:pt x="207" y="218"/>
                  </a:cubicBezTo>
                  <a:cubicBezTo>
                    <a:pt x="209" y="217"/>
                    <a:pt x="210" y="216"/>
                    <a:pt x="210" y="216"/>
                  </a:cubicBezTo>
                  <a:cubicBezTo>
                    <a:pt x="224" y="218"/>
                    <a:pt x="224" y="218"/>
                    <a:pt x="224" y="218"/>
                  </a:cubicBezTo>
                  <a:cubicBezTo>
                    <a:pt x="224" y="218"/>
                    <a:pt x="225" y="218"/>
                    <a:pt x="226" y="216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5" y="197"/>
                    <a:pt x="245" y="197"/>
                    <a:pt x="245" y="197"/>
                  </a:cubicBezTo>
                  <a:cubicBezTo>
                    <a:pt x="243" y="180"/>
                    <a:pt x="243" y="180"/>
                    <a:pt x="243" y="180"/>
                  </a:cubicBezTo>
                  <a:cubicBezTo>
                    <a:pt x="243" y="178"/>
                    <a:pt x="243" y="178"/>
                    <a:pt x="243" y="178"/>
                  </a:cubicBezTo>
                  <a:cubicBezTo>
                    <a:pt x="243" y="178"/>
                    <a:pt x="242" y="177"/>
                    <a:pt x="241" y="177"/>
                  </a:cubicBezTo>
                  <a:cubicBezTo>
                    <a:pt x="241" y="177"/>
                    <a:pt x="241" y="177"/>
                    <a:pt x="241" y="177"/>
                  </a:cubicBezTo>
                  <a:cubicBezTo>
                    <a:pt x="230" y="179"/>
                    <a:pt x="230" y="179"/>
                    <a:pt x="230" y="179"/>
                  </a:cubicBezTo>
                  <a:cubicBezTo>
                    <a:pt x="228" y="179"/>
                    <a:pt x="229" y="181"/>
                    <a:pt x="229" y="183"/>
                  </a:cubicBezTo>
                  <a:cubicBezTo>
                    <a:pt x="229" y="191"/>
                    <a:pt x="229" y="191"/>
                    <a:pt x="229" y="191"/>
                  </a:cubicBezTo>
                  <a:cubicBezTo>
                    <a:pt x="229" y="192"/>
                    <a:pt x="228" y="194"/>
                    <a:pt x="228" y="194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0" y="203"/>
                    <a:pt x="219" y="203"/>
                    <a:pt x="217" y="203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2" y="203"/>
                    <a:pt x="212" y="203"/>
                    <a:pt x="211" y="203"/>
                  </a:cubicBezTo>
                  <a:cubicBezTo>
                    <a:pt x="210" y="203"/>
                    <a:pt x="209" y="202"/>
                    <a:pt x="208" y="200"/>
                  </a:cubicBezTo>
                  <a:cubicBezTo>
                    <a:pt x="205" y="199"/>
                    <a:pt x="205" y="199"/>
                    <a:pt x="205" y="199"/>
                  </a:cubicBezTo>
                  <a:cubicBezTo>
                    <a:pt x="203" y="198"/>
                    <a:pt x="203" y="197"/>
                    <a:pt x="201" y="195"/>
                  </a:cubicBezTo>
                  <a:cubicBezTo>
                    <a:pt x="198" y="191"/>
                    <a:pt x="198" y="191"/>
                    <a:pt x="198" y="191"/>
                  </a:cubicBezTo>
                  <a:cubicBezTo>
                    <a:pt x="198" y="191"/>
                    <a:pt x="198" y="189"/>
                    <a:pt x="199" y="188"/>
                  </a:cubicBezTo>
                  <a:cubicBezTo>
                    <a:pt x="202" y="179"/>
                    <a:pt x="202" y="179"/>
                    <a:pt x="202" y="179"/>
                  </a:cubicBezTo>
                  <a:cubicBezTo>
                    <a:pt x="202" y="177"/>
                    <a:pt x="203" y="175"/>
                    <a:pt x="204" y="175"/>
                  </a:cubicBezTo>
                  <a:cubicBezTo>
                    <a:pt x="214" y="173"/>
                    <a:pt x="214" y="173"/>
                    <a:pt x="214" y="173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5" y="172"/>
                    <a:pt x="215" y="172"/>
                    <a:pt x="217" y="172"/>
                  </a:cubicBezTo>
                  <a:cubicBezTo>
                    <a:pt x="217" y="172"/>
                    <a:pt x="216" y="171"/>
                    <a:pt x="216" y="169"/>
                  </a:cubicBezTo>
                  <a:cubicBezTo>
                    <a:pt x="214" y="158"/>
                    <a:pt x="214" y="158"/>
                    <a:pt x="214" y="158"/>
                  </a:cubicBezTo>
                  <a:cubicBezTo>
                    <a:pt x="214" y="158"/>
                    <a:pt x="212" y="157"/>
                    <a:pt x="211" y="157"/>
                  </a:cubicBezTo>
                  <a:cubicBezTo>
                    <a:pt x="211" y="157"/>
                    <a:pt x="210" y="157"/>
                    <a:pt x="210" y="157"/>
                  </a:cubicBezTo>
                  <a:cubicBezTo>
                    <a:pt x="194" y="164"/>
                    <a:pt x="194" y="164"/>
                    <a:pt x="194" y="164"/>
                  </a:cubicBezTo>
                  <a:cubicBezTo>
                    <a:pt x="192" y="164"/>
                    <a:pt x="191" y="165"/>
                    <a:pt x="191" y="166"/>
                  </a:cubicBezTo>
                  <a:cubicBezTo>
                    <a:pt x="183" y="189"/>
                    <a:pt x="183" y="189"/>
                    <a:pt x="183" y="189"/>
                  </a:cubicBezTo>
                  <a:cubicBezTo>
                    <a:pt x="183" y="189"/>
                    <a:pt x="183" y="191"/>
                    <a:pt x="184" y="193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4"/>
                    <a:pt x="190" y="206"/>
                    <a:pt x="190" y="206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62" y="250"/>
                    <a:pt x="160" y="250"/>
                    <a:pt x="159" y="250"/>
                  </a:cubicBezTo>
                  <a:cubicBezTo>
                    <a:pt x="147" y="250"/>
                    <a:pt x="147" y="250"/>
                    <a:pt x="147" y="250"/>
                  </a:cubicBezTo>
                  <a:cubicBezTo>
                    <a:pt x="146" y="249"/>
                    <a:pt x="145" y="249"/>
                    <a:pt x="145" y="249"/>
                  </a:cubicBezTo>
                  <a:cubicBezTo>
                    <a:pt x="144" y="249"/>
                    <a:pt x="144" y="249"/>
                    <a:pt x="144" y="250"/>
                  </a:cubicBezTo>
                  <a:cubicBezTo>
                    <a:pt x="126" y="267"/>
                    <a:pt x="126" y="267"/>
                    <a:pt x="126" y="267"/>
                  </a:cubicBezTo>
                  <a:cubicBezTo>
                    <a:pt x="125" y="268"/>
                    <a:pt x="125" y="269"/>
                    <a:pt x="125" y="271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6" y="289"/>
                    <a:pt x="127" y="290"/>
                    <a:pt x="129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40" y="287"/>
                    <a:pt x="140" y="287"/>
                    <a:pt x="140" y="287"/>
                  </a:cubicBezTo>
                  <a:cubicBezTo>
                    <a:pt x="142" y="287"/>
                    <a:pt x="142" y="285"/>
                    <a:pt x="142" y="285"/>
                  </a:cubicBezTo>
                  <a:cubicBezTo>
                    <a:pt x="141" y="275"/>
                    <a:pt x="141" y="275"/>
                    <a:pt x="141" y="275"/>
                  </a:cubicBezTo>
                  <a:cubicBezTo>
                    <a:pt x="141" y="274"/>
                    <a:pt x="140" y="272"/>
                    <a:pt x="142" y="272"/>
                  </a:cubicBezTo>
                  <a:cubicBezTo>
                    <a:pt x="149" y="266"/>
                    <a:pt x="149" y="266"/>
                    <a:pt x="149" y="266"/>
                  </a:cubicBezTo>
                  <a:cubicBezTo>
                    <a:pt x="150" y="264"/>
                    <a:pt x="152" y="263"/>
                    <a:pt x="153" y="263"/>
                  </a:cubicBezTo>
                  <a:cubicBezTo>
                    <a:pt x="163" y="264"/>
                    <a:pt x="163" y="264"/>
                    <a:pt x="163" y="264"/>
                  </a:cubicBezTo>
                  <a:cubicBezTo>
                    <a:pt x="164" y="266"/>
                    <a:pt x="165" y="265"/>
                    <a:pt x="165" y="267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3" y="277"/>
                    <a:pt x="171" y="279"/>
                    <a:pt x="171" y="279"/>
                  </a:cubicBezTo>
                  <a:cubicBezTo>
                    <a:pt x="169" y="289"/>
                    <a:pt x="169" y="289"/>
                    <a:pt x="169" y="289"/>
                  </a:cubicBezTo>
                  <a:cubicBezTo>
                    <a:pt x="167" y="289"/>
                    <a:pt x="167" y="291"/>
                    <a:pt x="166" y="291"/>
                  </a:cubicBezTo>
                  <a:cubicBezTo>
                    <a:pt x="165" y="292"/>
                    <a:pt x="165" y="292"/>
                    <a:pt x="164" y="292"/>
                  </a:cubicBezTo>
                  <a:cubicBezTo>
                    <a:pt x="157" y="295"/>
                    <a:pt x="157" y="295"/>
                    <a:pt x="157" y="295"/>
                  </a:cubicBezTo>
                  <a:cubicBezTo>
                    <a:pt x="155" y="295"/>
                    <a:pt x="154" y="296"/>
                    <a:pt x="154" y="296"/>
                  </a:cubicBezTo>
                  <a:cubicBezTo>
                    <a:pt x="154" y="296"/>
                    <a:pt x="154" y="296"/>
                    <a:pt x="154" y="297"/>
                  </a:cubicBezTo>
                  <a:cubicBezTo>
                    <a:pt x="156" y="308"/>
                    <a:pt x="156" y="308"/>
                    <a:pt x="156" y="308"/>
                  </a:cubicBezTo>
                  <a:cubicBezTo>
                    <a:pt x="157" y="309"/>
                    <a:pt x="157" y="309"/>
                    <a:pt x="158" y="309"/>
                  </a:cubicBezTo>
                  <a:cubicBezTo>
                    <a:pt x="158" y="309"/>
                    <a:pt x="158" y="309"/>
                    <a:pt x="158" y="309"/>
                  </a:cubicBezTo>
                  <a:cubicBezTo>
                    <a:pt x="177" y="304"/>
                    <a:pt x="177" y="304"/>
                    <a:pt x="177" y="304"/>
                  </a:cubicBezTo>
                  <a:cubicBezTo>
                    <a:pt x="177" y="304"/>
                    <a:pt x="178" y="302"/>
                    <a:pt x="180" y="302"/>
                  </a:cubicBezTo>
                  <a:cubicBezTo>
                    <a:pt x="181" y="298"/>
                    <a:pt x="182" y="295"/>
                    <a:pt x="183" y="292"/>
                  </a:cubicBezTo>
                  <a:cubicBezTo>
                    <a:pt x="187" y="280"/>
                    <a:pt x="188" y="279"/>
                    <a:pt x="188" y="278"/>
                  </a:cubicBezTo>
                  <a:cubicBezTo>
                    <a:pt x="188" y="278"/>
                    <a:pt x="188" y="278"/>
                    <a:pt x="188" y="278"/>
                  </a:cubicBezTo>
                  <a:cubicBezTo>
                    <a:pt x="187" y="277"/>
                    <a:pt x="187" y="275"/>
                    <a:pt x="187" y="274"/>
                  </a:cubicBezTo>
                  <a:cubicBezTo>
                    <a:pt x="180" y="264"/>
                    <a:pt x="180" y="264"/>
                    <a:pt x="180" y="264"/>
                  </a:cubicBezTo>
                  <a:close/>
                  <a:moveTo>
                    <a:pt x="255" y="184"/>
                  </a:moveTo>
                  <a:cubicBezTo>
                    <a:pt x="249" y="167"/>
                    <a:pt x="227" y="135"/>
                    <a:pt x="189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61" y="135"/>
                    <a:pt x="38" y="167"/>
                    <a:pt x="33" y="18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48" y="292"/>
                    <a:pt x="48" y="292"/>
                    <a:pt x="48" y="292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83" y="221"/>
                    <a:pt x="83" y="221"/>
                    <a:pt x="83" y="221"/>
                  </a:cubicBezTo>
                  <a:cubicBezTo>
                    <a:pt x="63" y="292"/>
                    <a:pt x="63" y="292"/>
                    <a:pt x="63" y="292"/>
                  </a:cubicBezTo>
                  <a:cubicBezTo>
                    <a:pt x="120" y="292"/>
                    <a:pt x="120" y="292"/>
                    <a:pt x="120" y="292"/>
                  </a:cubicBezTo>
                  <a:cubicBezTo>
                    <a:pt x="119" y="291"/>
                    <a:pt x="119" y="291"/>
                    <a:pt x="119" y="290"/>
                  </a:cubicBezTo>
                  <a:cubicBezTo>
                    <a:pt x="119" y="289"/>
                    <a:pt x="119" y="287"/>
                    <a:pt x="119" y="286"/>
                  </a:cubicBezTo>
                  <a:cubicBezTo>
                    <a:pt x="117" y="272"/>
                    <a:pt x="117" y="272"/>
                    <a:pt x="117" y="272"/>
                  </a:cubicBezTo>
                  <a:cubicBezTo>
                    <a:pt x="116" y="265"/>
                    <a:pt x="119" y="262"/>
                    <a:pt x="121" y="261"/>
                  </a:cubicBezTo>
                  <a:cubicBezTo>
                    <a:pt x="137" y="246"/>
                    <a:pt x="137" y="246"/>
                    <a:pt x="137" y="246"/>
                  </a:cubicBezTo>
                  <a:cubicBezTo>
                    <a:pt x="137" y="246"/>
                    <a:pt x="137" y="245"/>
                    <a:pt x="138" y="244"/>
                  </a:cubicBezTo>
                  <a:cubicBezTo>
                    <a:pt x="139" y="242"/>
                    <a:pt x="142" y="241"/>
                    <a:pt x="145" y="241"/>
                  </a:cubicBezTo>
                  <a:cubicBezTo>
                    <a:pt x="146" y="241"/>
                    <a:pt x="148" y="241"/>
                    <a:pt x="149" y="242"/>
                  </a:cubicBezTo>
                  <a:cubicBezTo>
                    <a:pt x="157" y="242"/>
                    <a:pt x="157" y="242"/>
                    <a:pt x="157" y="242"/>
                  </a:cubicBezTo>
                  <a:cubicBezTo>
                    <a:pt x="181" y="205"/>
                    <a:pt x="181" y="205"/>
                    <a:pt x="181" y="205"/>
                  </a:cubicBezTo>
                  <a:cubicBezTo>
                    <a:pt x="177" y="196"/>
                    <a:pt x="177" y="196"/>
                    <a:pt x="177" y="196"/>
                  </a:cubicBezTo>
                  <a:cubicBezTo>
                    <a:pt x="176" y="195"/>
                    <a:pt x="176" y="195"/>
                    <a:pt x="176" y="195"/>
                  </a:cubicBezTo>
                  <a:cubicBezTo>
                    <a:pt x="176" y="194"/>
                    <a:pt x="176" y="194"/>
                    <a:pt x="176" y="194"/>
                  </a:cubicBezTo>
                  <a:cubicBezTo>
                    <a:pt x="175" y="191"/>
                    <a:pt x="175" y="191"/>
                    <a:pt x="175" y="191"/>
                  </a:cubicBezTo>
                  <a:cubicBezTo>
                    <a:pt x="175" y="189"/>
                    <a:pt x="175" y="189"/>
                    <a:pt x="175" y="189"/>
                  </a:cubicBezTo>
                  <a:cubicBezTo>
                    <a:pt x="175" y="187"/>
                    <a:pt x="175" y="187"/>
                    <a:pt x="175" y="187"/>
                  </a:cubicBezTo>
                  <a:cubicBezTo>
                    <a:pt x="183" y="165"/>
                    <a:pt x="183" y="165"/>
                    <a:pt x="183" y="165"/>
                  </a:cubicBezTo>
                  <a:cubicBezTo>
                    <a:pt x="183" y="162"/>
                    <a:pt x="185" y="158"/>
                    <a:pt x="191" y="156"/>
                  </a:cubicBezTo>
                  <a:cubicBezTo>
                    <a:pt x="207" y="150"/>
                    <a:pt x="207" y="150"/>
                    <a:pt x="207" y="150"/>
                  </a:cubicBezTo>
                  <a:cubicBezTo>
                    <a:pt x="208" y="150"/>
                    <a:pt x="208" y="150"/>
                    <a:pt x="208" y="150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9" y="149"/>
                    <a:pt x="210" y="149"/>
                    <a:pt x="211" y="149"/>
                  </a:cubicBezTo>
                  <a:cubicBezTo>
                    <a:pt x="214" y="149"/>
                    <a:pt x="217" y="151"/>
                    <a:pt x="218" y="151"/>
                  </a:cubicBezTo>
                  <a:cubicBezTo>
                    <a:pt x="221" y="153"/>
                    <a:pt x="221" y="153"/>
                    <a:pt x="221" y="153"/>
                  </a:cubicBezTo>
                  <a:cubicBezTo>
                    <a:pt x="222" y="156"/>
                    <a:pt x="222" y="156"/>
                    <a:pt x="222" y="156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25" y="170"/>
                    <a:pt x="225" y="170"/>
                    <a:pt x="225" y="170"/>
                  </a:cubicBezTo>
                  <a:cubicBezTo>
                    <a:pt x="225" y="173"/>
                    <a:pt x="225" y="173"/>
                    <a:pt x="225" y="173"/>
                  </a:cubicBezTo>
                  <a:cubicBezTo>
                    <a:pt x="227" y="172"/>
                    <a:pt x="228" y="171"/>
                    <a:pt x="228" y="171"/>
                  </a:cubicBezTo>
                  <a:cubicBezTo>
                    <a:pt x="239" y="169"/>
                    <a:pt x="239" y="169"/>
                    <a:pt x="239" y="169"/>
                  </a:cubicBezTo>
                  <a:cubicBezTo>
                    <a:pt x="240" y="169"/>
                    <a:pt x="240" y="169"/>
                    <a:pt x="241" y="169"/>
                  </a:cubicBezTo>
                  <a:cubicBezTo>
                    <a:pt x="246" y="169"/>
                    <a:pt x="250" y="172"/>
                    <a:pt x="250" y="176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8"/>
                    <a:pt x="251" y="178"/>
                    <a:pt x="251" y="178"/>
                  </a:cubicBezTo>
                  <a:cubicBezTo>
                    <a:pt x="251" y="179"/>
                    <a:pt x="251" y="179"/>
                    <a:pt x="251" y="179"/>
                  </a:cubicBezTo>
                  <a:cubicBezTo>
                    <a:pt x="253" y="196"/>
                    <a:pt x="253" y="196"/>
                    <a:pt x="253" y="196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2" y="201"/>
                    <a:pt x="252" y="201"/>
                    <a:pt x="252" y="201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0" y="204"/>
                    <a:pt x="250" y="204"/>
                    <a:pt x="250" y="204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32" y="221"/>
                    <a:pt x="232" y="221"/>
                    <a:pt x="232" y="221"/>
                  </a:cubicBezTo>
                  <a:cubicBezTo>
                    <a:pt x="230" y="225"/>
                    <a:pt x="226" y="226"/>
                    <a:pt x="225" y="226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0" y="226"/>
                    <a:pt x="220" y="226"/>
                    <a:pt x="220" y="226"/>
                  </a:cubicBezTo>
                  <a:cubicBezTo>
                    <a:pt x="240" y="292"/>
                    <a:pt x="240" y="292"/>
                    <a:pt x="240" y="292"/>
                  </a:cubicBezTo>
                  <a:cubicBezTo>
                    <a:pt x="287" y="292"/>
                    <a:pt x="287" y="292"/>
                    <a:pt x="287" y="292"/>
                  </a:cubicBezTo>
                  <a:lnTo>
                    <a:pt x="255" y="184"/>
                  </a:lnTo>
                  <a:close/>
                  <a:moveTo>
                    <a:pt x="188" y="263"/>
                  </a:moveTo>
                  <a:cubicBezTo>
                    <a:pt x="193" y="269"/>
                    <a:pt x="193" y="269"/>
                    <a:pt x="193" y="269"/>
                  </a:cubicBezTo>
                  <a:cubicBezTo>
                    <a:pt x="194" y="270"/>
                    <a:pt x="194" y="270"/>
                    <a:pt x="194" y="270"/>
                  </a:cubicBezTo>
                  <a:cubicBezTo>
                    <a:pt x="194" y="272"/>
                    <a:pt x="194" y="272"/>
                    <a:pt x="194" y="272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195" y="277"/>
                    <a:pt x="195" y="277"/>
                    <a:pt x="195" y="277"/>
                  </a:cubicBezTo>
                  <a:cubicBezTo>
                    <a:pt x="196" y="279"/>
                    <a:pt x="196" y="279"/>
                    <a:pt x="196" y="279"/>
                  </a:cubicBezTo>
                  <a:cubicBezTo>
                    <a:pt x="195" y="281"/>
                    <a:pt x="195" y="281"/>
                    <a:pt x="195" y="281"/>
                  </a:cubicBezTo>
                  <a:cubicBezTo>
                    <a:pt x="191" y="292"/>
                    <a:pt x="191" y="292"/>
                    <a:pt x="191" y="292"/>
                  </a:cubicBezTo>
                  <a:cubicBezTo>
                    <a:pt x="225" y="292"/>
                    <a:pt x="225" y="292"/>
                    <a:pt x="225" y="292"/>
                  </a:cubicBezTo>
                  <a:cubicBezTo>
                    <a:pt x="208" y="233"/>
                    <a:pt x="208" y="233"/>
                    <a:pt x="208" y="233"/>
                  </a:cubicBezTo>
                  <a:lnTo>
                    <a:pt x="18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80900" y="3226788"/>
            <a:ext cx="5508645" cy="845808"/>
            <a:chOff x="3533313" y="3141063"/>
            <a:chExt cx="5508645" cy="845808"/>
          </a:xfrm>
          <a:solidFill>
            <a:srgbClr val="EDC30D"/>
          </a:solidFill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3533313" y="3141063"/>
              <a:ext cx="2444985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2</a:t>
              </a:r>
              <a:r>
                <a:rPr kumimoji="0" lang="en-US" sz="2400" b="0" i="0" u="none" strike="noStrike" kern="1200" cap="none" spc="-102" normalizeH="0" baseline="3000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nd</a:t>
              </a: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Self-service BI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33314" y="3896341"/>
              <a:ext cx="5508644" cy="58485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1297" y="5081481"/>
            <a:ext cx="7268248" cy="845808"/>
            <a:chOff x="2026122" y="4995756"/>
            <a:chExt cx="7268248" cy="845808"/>
          </a:xfrm>
        </p:grpSpPr>
        <p:sp>
          <p:nvSpPr>
            <p:cNvPr id="44" name="Title 1"/>
            <p:cNvSpPr txBox="1">
              <a:spLocks/>
            </p:cNvSpPr>
            <p:nvPr/>
          </p:nvSpPr>
          <p:spPr>
            <a:xfrm>
              <a:off x="2026122" y="4995756"/>
              <a:ext cx="2081873" cy="845808"/>
            </a:xfrm>
            <a:prstGeom prst="rect">
              <a:avLst/>
            </a:prstGeom>
            <a:solidFill>
              <a:srgbClr val="EDC30D"/>
            </a:solidFill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1st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Technical BI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026123" y="5743590"/>
              <a:ext cx="7268247" cy="97974"/>
            </a:xfrm>
            <a:prstGeom prst="line">
              <a:avLst/>
            </a:prstGeom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040505" y="1372095"/>
            <a:ext cx="3749040" cy="845808"/>
            <a:chOff x="5040505" y="1286370"/>
            <a:chExt cx="3749040" cy="845808"/>
          </a:xfrm>
          <a:solidFill>
            <a:srgbClr val="EDC30D"/>
          </a:solidFill>
        </p:grpSpPr>
        <p:sp>
          <p:nvSpPr>
            <p:cNvPr id="47" name="Title 1"/>
            <p:cNvSpPr txBox="1">
              <a:spLocks/>
            </p:cNvSpPr>
            <p:nvPr/>
          </p:nvSpPr>
          <p:spPr>
            <a:xfrm>
              <a:off x="5040505" y="1286370"/>
              <a:ext cx="1920240" cy="845808"/>
            </a:xfrm>
            <a:prstGeom prst="rect">
              <a:avLst/>
            </a:prstGeom>
            <a:grpFill/>
          </p:spPr>
          <p:txBody>
            <a:bodyPr vert="horz" wrap="square" lIns="143407" tIns="89630" rIns="143407" bIns="89630" rtlCol="0" anchor="t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3rd wave</a:t>
              </a:r>
              <a:br>
                <a:rPr kumimoji="0" lang="en-US" sz="2400" b="0" i="0" u="none" strike="noStrike" kern="1200" cap="none" spc="-102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2400" b="0" i="0" u="none" strike="noStrike" kern="1200" cap="none" spc="0" normalizeH="0" baseline="0" noProof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End user BI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5040505" y="2046733"/>
              <a:ext cx="3749040" cy="0"/>
            </a:xfrm>
            <a:prstGeom prst="line">
              <a:avLst/>
            </a:prstGeom>
            <a:grpFill/>
            <a:ln w="3175">
              <a:solidFill>
                <a:srgbClr val="EDC30D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7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79">
        <p:fade/>
      </p:transition>
    </mc:Choice>
    <mc:Fallback xmlns="">
      <p:transition spd="med" advTm="2107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8" b="927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0" y="0"/>
            <a:ext cx="12192000" cy="6857028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pc="-150">
              <a:solidFill>
                <a:srgbClr val="4394F8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5400000">
            <a:off x="1766534" y="-1766535"/>
            <a:ext cx="6857028" cy="10390097"/>
          </a:xfrm>
          <a:prstGeom prst="rect">
            <a:avLst/>
          </a:prstGeom>
          <a:gradFill>
            <a:gsLst>
              <a:gs pos="50000">
                <a:schemeClr val="tx1">
                  <a:alpha val="6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54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>
              <a:lnSpc>
                <a:spcPct val="90000"/>
              </a:lnSpc>
            </a:pPr>
            <a:endParaRPr lang="en-US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83" y="884616"/>
            <a:ext cx="5444782" cy="1460500"/>
          </a:xfrm>
        </p:spPr>
        <p:txBody>
          <a:bodyPr anchor="t">
            <a:noAutofit/>
          </a:bodyPr>
          <a:lstStyle/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if you could empower everyone with analytics anywhere decisions are made?</a:t>
            </a:r>
          </a:p>
        </p:txBody>
      </p:sp>
    </p:spTree>
    <p:extLst>
      <p:ext uri="{BB962C8B-B14F-4D97-AF65-F5344CB8AC3E}">
        <p14:creationId xmlns:p14="http://schemas.microsoft.com/office/powerpoint/2010/main" val="278405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27">
        <p:fade/>
      </p:transition>
    </mc:Choice>
    <mc:Fallback xmlns="">
      <p:transition spd="med" advTm="1662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18203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Turning data into business insights is challenging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96949" y="1112779"/>
            <a:ext cx="7426960" cy="49589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3975" marR="0" lvl="1" indent="0" algn="l" defTabSz="914367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Common BI challenges include…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1438" y="2943609"/>
            <a:ext cx="11131423" cy="919829"/>
            <a:chOff x="419875" y="3553208"/>
            <a:chExt cx="11131423" cy="919829"/>
          </a:xfrm>
        </p:grpSpPr>
        <p:grpSp>
          <p:nvGrpSpPr>
            <p:cNvPr id="54" name="Group 11"/>
            <p:cNvGrpSpPr/>
            <p:nvPr/>
          </p:nvGrpSpPr>
          <p:grpSpPr>
            <a:xfrm>
              <a:off x="419875" y="3553208"/>
              <a:ext cx="11131423" cy="919829"/>
              <a:chOff x="419875" y="3540205"/>
              <a:chExt cx="11131423" cy="919829"/>
            </a:xfrm>
          </p:grpSpPr>
          <p:sp>
            <p:nvSpPr>
              <p:cNvPr id="55" name="Rectangle 12"/>
              <p:cNvSpPr/>
              <p:nvPr/>
            </p:nvSpPr>
            <p:spPr bwMode="auto">
              <a:xfrm>
                <a:off x="1327452" y="3540205"/>
                <a:ext cx="4252254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Multiple data sources</a:t>
                </a:r>
              </a:p>
            </p:txBody>
          </p:sp>
          <p:sp>
            <p:nvSpPr>
              <p:cNvPr id="56" name="Rectangle 13"/>
              <p:cNvSpPr/>
              <p:nvPr/>
            </p:nvSpPr>
            <p:spPr bwMode="auto">
              <a:xfrm>
                <a:off x="5579706" y="3545634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residing in cloud solutions and on-premise locations is difficult to access and refresh securely</a:t>
                </a:r>
              </a:p>
            </p:txBody>
          </p:sp>
          <p:sp>
            <p:nvSpPr>
              <p:cNvPr id="57" name="Rectangle 16"/>
              <p:cNvSpPr/>
              <p:nvPr/>
            </p:nvSpPr>
            <p:spPr bwMode="auto">
              <a:xfrm>
                <a:off x="419875" y="3545634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6" name="Freeform 15"/>
            <p:cNvSpPr>
              <a:spLocks noChangeAspect="1" noEditPoints="1"/>
            </p:cNvSpPr>
            <p:nvPr/>
          </p:nvSpPr>
          <p:spPr bwMode="auto">
            <a:xfrm>
              <a:off x="895778" y="3824238"/>
              <a:ext cx="184378" cy="365760"/>
            </a:xfrm>
            <a:custGeom>
              <a:avLst/>
              <a:gdLst>
                <a:gd name="T0" fmla="*/ 0 w 185"/>
                <a:gd name="T1" fmla="*/ 0 h 376"/>
                <a:gd name="T2" fmla="*/ 0 w 185"/>
                <a:gd name="T3" fmla="*/ 376 h 376"/>
                <a:gd name="T4" fmla="*/ 185 w 185"/>
                <a:gd name="T5" fmla="*/ 376 h 376"/>
                <a:gd name="T6" fmla="*/ 185 w 185"/>
                <a:gd name="T7" fmla="*/ 0 h 376"/>
                <a:gd name="T8" fmla="*/ 0 w 185"/>
                <a:gd name="T9" fmla="*/ 0 h 376"/>
                <a:gd name="T10" fmla="*/ 86 w 185"/>
                <a:gd name="T11" fmla="*/ 304 h 376"/>
                <a:gd name="T12" fmla="*/ 20 w 185"/>
                <a:gd name="T13" fmla="*/ 304 h 376"/>
                <a:gd name="T14" fmla="*/ 20 w 185"/>
                <a:gd name="T15" fmla="*/ 244 h 376"/>
                <a:gd name="T16" fmla="*/ 86 w 185"/>
                <a:gd name="T17" fmla="*/ 244 h 376"/>
                <a:gd name="T18" fmla="*/ 86 w 185"/>
                <a:gd name="T19" fmla="*/ 304 h 376"/>
                <a:gd name="T20" fmla="*/ 86 w 185"/>
                <a:gd name="T21" fmla="*/ 230 h 376"/>
                <a:gd name="T22" fmla="*/ 20 w 185"/>
                <a:gd name="T23" fmla="*/ 230 h 376"/>
                <a:gd name="T24" fmla="*/ 20 w 185"/>
                <a:gd name="T25" fmla="*/ 171 h 376"/>
                <a:gd name="T26" fmla="*/ 86 w 185"/>
                <a:gd name="T27" fmla="*/ 171 h 376"/>
                <a:gd name="T28" fmla="*/ 86 w 185"/>
                <a:gd name="T29" fmla="*/ 230 h 376"/>
                <a:gd name="T30" fmla="*/ 86 w 185"/>
                <a:gd name="T31" fmla="*/ 157 h 376"/>
                <a:gd name="T32" fmla="*/ 20 w 185"/>
                <a:gd name="T33" fmla="*/ 157 h 376"/>
                <a:gd name="T34" fmla="*/ 20 w 185"/>
                <a:gd name="T35" fmla="*/ 98 h 376"/>
                <a:gd name="T36" fmla="*/ 86 w 185"/>
                <a:gd name="T37" fmla="*/ 98 h 376"/>
                <a:gd name="T38" fmla="*/ 86 w 185"/>
                <a:gd name="T39" fmla="*/ 157 h 376"/>
                <a:gd name="T40" fmla="*/ 86 w 185"/>
                <a:gd name="T41" fmla="*/ 85 h 376"/>
                <a:gd name="T42" fmla="*/ 20 w 185"/>
                <a:gd name="T43" fmla="*/ 85 h 376"/>
                <a:gd name="T44" fmla="*/ 20 w 185"/>
                <a:gd name="T45" fmla="*/ 25 h 376"/>
                <a:gd name="T46" fmla="*/ 86 w 185"/>
                <a:gd name="T47" fmla="*/ 25 h 376"/>
                <a:gd name="T48" fmla="*/ 86 w 185"/>
                <a:gd name="T49" fmla="*/ 85 h 376"/>
                <a:gd name="T50" fmla="*/ 166 w 185"/>
                <a:gd name="T51" fmla="*/ 304 h 376"/>
                <a:gd name="T52" fmla="*/ 99 w 185"/>
                <a:gd name="T53" fmla="*/ 304 h 376"/>
                <a:gd name="T54" fmla="*/ 99 w 185"/>
                <a:gd name="T55" fmla="*/ 244 h 376"/>
                <a:gd name="T56" fmla="*/ 166 w 185"/>
                <a:gd name="T57" fmla="*/ 244 h 376"/>
                <a:gd name="T58" fmla="*/ 166 w 185"/>
                <a:gd name="T59" fmla="*/ 304 h 376"/>
                <a:gd name="T60" fmla="*/ 166 w 185"/>
                <a:gd name="T61" fmla="*/ 230 h 376"/>
                <a:gd name="T62" fmla="*/ 99 w 185"/>
                <a:gd name="T63" fmla="*/ 230 h 376"/>
                <a:gd name="T64" fmla="*/ 99 w 185"/>
                <a:gd name="T65" fmla="*/ 171 h 376"/>
                <a:gd name="T66" fmla="*/ 166 w 185"/>
                <a:gd name="T67" fmla="*/ 171 h 376"/>
                <a:gd name="T68" fmla="*/ 166 w 185"/>
                <a:gd name="T69" fmla="*/ 230 h 376"/>
                <a:gd name="T70" fmla="*/ 166 w 185"/>
                <a:gd name="T71" fmla="*/ 157 h 376"/>
                <a:gd name="T72" fmla="*/ 99 w 185"/>
                <a:gd name="T73" fmla="*/ 157 h 376"/>
                <a:gd name="T74" fmla="*/ 99 w 185"/>
                <a:gd name="T75" fmla="*/ 98 h 376"/>
                <a:gd name="T76" fmla="*/ 166 w 185"/>
                <a:gd name="T77" fmla="*/ 98 h 376"/>
                <a:gd name="T78" fmla="*/ 166 w 185"/>
                <a:gd name="T79" fmla="*/ 157 h 376"/>
                <a:gd name="T80" fmla="*/ 166 w 185"/>
                <a:gd name="T81" fmla="*/ 85 h 376"/>
                <a:gd name="T82" fmla="*/ 99 w 185"/>
                <a:gd name="T83" fmla="*/ 85 h 376"/>
                <a:gd name="T84" fmla="*/ 99 w 185"/>
                <a:gd name="T85" fmla="*/ 25 h 376"/>
                <a:gd name="T86" fmla="*/ 166 w 185"/>
                <a:gd name="T87" fmla="*/ 25 h 376"/>
                <a:gd name="T88" fmla="*/ 166 w 185"/>
                <a:gd name="T89" fmla="*/ 85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5" h="376">
                  <a:moveTo>
                    <a:pt x="0" y="0"/>
                  </a:moveTo>
                  <a:lnTo>
                    <a:pt x="0" y="376"/>
                  </a:lnTo>
                  <a:lnTo>
                    <a:pt x="185" y="376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86" y="304"/>
                  </a:moveTo>
                  <a:lnTo>
                    <a:pt x="20" y="304"/>
                  </a:lnTo>
                  <a:lnTo>
                    <a:pt x="20" y="244"/>
                  </a:lnTo>
                  <a:lnTo>
                    <a:pt x="86" y="244"/>
                  </a:lnTo>
                  <a:lnTo>
                    <a:pt x="86" y="304"/>
                  </a:lnTo>
                  <a:close/>
                  <a:moveTo>
                    <a:pt x="86" y="230"/>
                  </a:moveTo>
                  <a:lnTo>
                    <a:pt x="20" y="230"/>
                  </a:lnTo>
                  <a:lnTo>
                    <a:pt x="20" y="171"/>
                  </a:lnTo>
                  <a:lnTo>
                    <a:pt x="86" y="171"/>
                  </a:lnTo>
                  <a:lnTo>
                    <a:pt x="86" y="230"/>
                  </a:lnTo>
                  <a:close/>
                  <a:moveTo>
                    <a:pt x="86" y="157"/>
                  </a:moveTo>
                  <a:lnTo>
                    <a:pt x="20" y="157"/>
                  </a:lnTo>
                  <a:lnTo>
                    <a:pt x="20" y="98"/>
                  </a:lnTo>
                  <a:lnTo>
                    <a:pt x="86" y="98"/>
                  </a:lnTo>
                  <a:lnTo>
                    <a:pt x="86" y="157"/>
                  </a:lnTo>
                  <a:close/>
                  <a:moveTo>
                    <a:pt x="86" y="85"/>
                  </a:moveTo>
                  <a:lnTo>
                    <a:pt x="20" y="85"/>
                  </a:lnTo>
                  <a:lnTo>
                    <a:pt x="20" y="25"/>
                  </a:lnTo>
                  <a:lnTo>
                    <a:pt x="86" y="25"/>
                  </a:lnTo>
                  <a:lnTo>
                    <a:pt x="86" y="85"/>
                  </a:lnTo>
                  <a:close/>
                  <a:moveTo>
                    <a:pt x="166" y="304"/>
                  </a:moveTo>
                  <a:lnTo>
                    <a:pt x="99" y="304"/>
                  </a:lnTo>
                  <a:lnTo>
                    <a:pt x="99" y="244"/>
                  </a:lnTo>
                  <a:lnTo>
                    <a:pt x="166" y="244"/>
                  </a:lnTo>
                  <a:lnTo>
                    <a:pt x="166" y="304"/>
                  </a:lnTo>
                  <a:close/>
                  <a:moveTo>
                    <a:pt x="166" y="230"/>
                  </a:moveTo>
                  <a:lnTo>
                    <a:pt x="99" y="230"/>
                  </a:lnTo>
                  <a:lnTo>
                    <a:pt x="99" y="171"/>
                  </a:lnTo>
                  <a:lnTo>
                    <a:pt x="166" y="171"/>
                  </a:lnTo>
                  <a:lnTo>
                    <a:pt x="166" y="230"/>
                  </a:lnTo>
                  <a:close/>
                  <a:moveTo>
                    <a:pt x="166" y="157"/>
                  </a:moveTo>
                  <a:lnTo>
                    <a:pt x="99" y="157"/>
                  </a:lnTo>
                  <a:lnTo>
                    <a:pt x="99" y="98"/>
                  </a:lnTo>
                  <a:lnTo>
                    <a:pt x="166" y="98"/>
                  </a:lnTo>
                  <a:lnTo>
                    <a:pt x="166" y="157"/>
                  </a:lnTo>
                  <a:close/>
                  <a:moveTo>
                    <a:pt x="166" y="85"/>
                  </a:moveTo>
                  <a:lnTo>
                    <a:pt x="99" y="85"/>
                  </a:lnTo>
                  <a:lnTo>
                    <a:pt x="99" y="25"/>
                  </a:lnTo>
                  <a:lnTo>
                    <a:pt x="166" y="25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87855" tIns="43927" rIns="87855" bIns="4392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1pPr>
              <a:lvl2pPr marL="465138" indent="-793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2pPr>
              <a:lvl3pPr marL="931863" indent="-1746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3pPr>
              <a:lvl4pPr marL="1398588" indent="-26988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4pPr>
              <a:lvl5pPr marL="1865313" indent="-36513" algn="l" defTabSz="931863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Segoe UI" charset="0"/>
                  <a:ea typeface="MS PGothic" charset="0"/>
                  <a:cs typeface="MS PGothic" charset="0"/>
                </a:defRPr>
              </a:lvl9pPr>
            </a:lstStyle>
            <a:p>
              <a:pPr marL="0" marR="0" lvl="0" indent="0" algn="l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charset="0"/>
                <a:ea typeface="MS PGothic" charset="0"/>
              </a:endParaRPr>
            </a:p>
          </p:txBody>
        </p:sp>
        <p:sp>
          <p:nvSpPr>
            <p:cNvPr id="17" name="Freeform 16"/>
            <p:cNvSpPr>
              <a:spLocks noChangeAspect="1" noEditPoints="1"/>
            </p:cNvSpPr>
            <p:nvPr/>
          </p:nvSpPr>
          <p:spPr bwMode="black">
            <a:xfrm>
              <a:off x="616986" y="4004167"/>
              <a:ext cx="293634" cy="182880"/>
            </a:xfrm>
            <a:custGeom>
              <a:avLst/>
              <a:gdLst>
                <a:gd name="T0" fmla="*/ 1277 w 1355"/>
                <a:gd name="T1" fmla="*/ 371 h 843"/>
                <a:gd name="T2" fmla="*/ 1157 w 1355"/>
                <a:gd name="T3" fmla="*/ 298 h 843"/>
                <a:gd name="T4" fmla="*/ 1157 w 1355"/>
                <a:gd name="T5" fmla="*/ 277 h 843"/>
                <a:gd name="T6" fmla="*/ 1080 w 1355"/>
                <a:gd name="T7" fmla="*/ 83 h 843"/>
                <a:gd name="T8" fmla="*/ 888 w 1355"/>
                <a:gd name="T9" fmla="*/ 0 h 843"/>
                <a:gd name="T10" fmla="*/ 650 w 1355"/>
                <a:gd name="T11" fmla="*/ 135 h 843"/>
                <a:gd name="T12" fmla="*/ 544 w 1355"/>
                <a:gd name="T13" fmla="*/ 114 h 843"/>
                <a:gd name="T14" fmla="*/ 353 w 1355"/>
                <a:gd name="T15" fmla="*/ 189 h 843"/>
                <a:gd name="T16" fmla="*/ 287 w 1355"/>
                <a:gd name="T17" fmla="*/ 287 h 843"/>
                <a:gd name="T18" fmla="*/ 275 w 1355"/>
                <a:gd name="T19" fmla="*/ 287 h 843"/>
                <a:gd name="T20" fmla="*/ 82 w 1355"/>
                <a:gd name="T21" fmla="*/ 370 h 843"/>
                <a:gd name="T22" fmla="*/ 0 w 1355"/>
                <a:gd name="T23" fmla="*/ 565 h 843"/>
                <a:gd name="T24" fmla="*/ 82 w 1355"/>
                <a:gd name="T25" fmla="*/ 760 h 843"/>
                <a:gd name="T26" fmla="*/ 275 w 1355"/>
                <a:gd name="T27" fmla="*/ 843 h 843"/>
                <a:gd name="T28" fmla="*/ 1080 w 1355"/>
                <a:gd name="T29" fmla="*/ 843 h 843"/>
                <a:gd name="T30" fmla="*/ 1277 w 1355"/>
                <a:gd name="T31" fmla="*/ 760 h 843"/>
                <a:gd name="T32" fmla="*/ 1355 w 1355"/>
                <a:gd name="T33" fmla="*/ 565 h 843"/>
                <a:gd name="T34" fmla="*/ 1277 w 1355"/>
                <a:gd name="T35" fmla="*/ 371 h 843"/>
                <a:gd name="T36" fmla="*/ 1080 w 1355"/>
                <a:gd name="T37" fmla="*/ 766 h 843"/>
                <a:gd name="T38" fmla="*/ 275 w 1355"/>
                <a:gd name="T39" fmla="*/ 766 h 843"/>
                <a:gd name="T40" fmla="*/ 76 w 1355"/>
                <a:gd name="T41" fmla="*/ 565 h 843"/>
                <a:gd name="T42" fmla="*/ 275 w 1355"/>
                <a:gd name="T43" fmla="*/ 364 h 843"/>
                <a:gd name="T44" fmla="*/ 346 w 1355"/>
                <a:gd name="T45" fmla="*/ 381 h 843"/>
                <a:gd name="T46" fmla="*/ 544 w 1355"/>
                <a:gd name="T47" fmla="*/ 191 h 843"/>
                <a:gd name="T48" fmla="*/ 689 w 1355"/>
                <a:gd name="T49" fmla="*/ 255 h 843"/>
                <a:gd name="T50" fmla="*/ 888 w 1355"/>
                <a:gd name="T51" fmla="*/ 77 h 843"/>
                <a:gd name="T52" fmla="*/ 1080 w 1355"/>
                <a:gd name="T53" fmla="*/ 277 h 843"/>
                <a:gd name="T54" fmla="*/ 1064 w 1355"/>
                <a:gd name="T55" fmla="*/ 370 h 843"/>
                <a:gd name="T56" fmla="*/ 1080 w 1355"/>
                <a:gd name="T57" fmla="*/ 364 h 843"/>
                <a:gd name="T58" fmla="*/ 1278 w 1355"/>
                <a:gd name="T59" fmla="*/ 565 h 843"/>
                <a:gd name="T60" fmla="*/ 1080 w 1355"/>
                <a:gd name="T61" fmla="*/ 766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55" h="843">
                  <a:moveTo>
                    <a:pt x="1277" y="371"/>
                  </a:moveTo>
                  <a:cubicBezTo>
                    <a:pt x="1242" y="335"/>
                    <a:pt x="1201" y="311"/>
                    <a:pt x="1157" y="298"/>
                  </a:cubicBezTo>
                  <a:cubicBezTo>
                    <a:pt x="1157" y="291"/>
                    <a:pt x="1157" y="285"/>
                    <a:pt x="1157" y="277"/>
                  </a:cubicBezTo>
                  <a:cubicBezTo>
                    <a:pt x="1157" y="205"/>
                    <a:pt x="1130" y="136"/>
                    <a:pt x="1080" y="83"/>
                  </a:cubicBezTo>
                  <a:cubicBezTo>
                    <a:pt x="1028" y="29"/>
                    <a:pt x="959" y="0"/>
                    <a:pt x="888" y="0"/>
                  </a:cubicBezTo>
                  <a:cubicBezTo>
                    <a:pt x="789" y="0"/>
                    <a:pt x="700" y="54"/>
                    <a:pt x="650" y="135"/>
                  </a:cubicBezTo>
                  <a:cubicBezTo>
                    <a:pt x="618" y="121"/>
                    <a:pt x="581" y="114"/>
                    <a:pt x="544" y="114"/>
                  </a:cubicBezTo>
                  <a:cubicBezTo>
                    <a:pt x="471" y="114"/>
                    <a:pt x="404" y="141"/>
                    <a:pt x="353" y="189"/>
                  </a:cubicBezTo>
                  <a:cubicBezTo>
                    <a:pt x="324" y="217"/>
                    <a:pt x="302" y="250"/>
                    <a:pt x="287" y="287"/>
                  </a:cubicBezTo>
                  <a:cubicBezTo>
                    <a:pt x="283" y="287"/>
                    <a:pt x="279" y="287"/>
                    <a:pt x="275" y="287"/>
                  </a:cubicBezTo>
                  <a:cubicBezTo>
                    <a:pt x="203" y="287"/>
                    <a:pt x="134" y="317"/>
                    <a:pt x="82" y="370"/>
                  </a:cubicBezTo>
                  <a:cubicBezTo>
                    <a:pt x="29" y="422"/>
                    <a:pt x="0" y="492"/>
                    <a:pt x="0" y="565"/>
                  </a:cubicBezTo>
                  <a:cubicBezTo>
                    <a:pt x="0" y="638"/>
                    <a:pt x="29" y="707"/>
                    <a:pt x="82" y="760"/>
                  </a:cubicBezTo>
                  <a:cubicBezTo>
                    <a:pt x="134" y="814"/>
                    <a:pt x="203" y="843"/>
                    <a:pt x="275" y="843"/>
                  </a:cubicBezTo>
                  <a:cubicBezTo>
                    <a:pt x="1080" y="843"/>
                    <a:pt x="1080" y="843"/>
                    <a:pt x="1080" y="843"/>
                  </a:cubicBezTo>
                  <a:cubicBezTo>
                    <a:pt x="1155" y="843"/>
                    <a:pt x="1224" y="814"/>
                    <a:pt x="1277" y="760"/>
                  </a:cubicBezTo>
                  <a:cubicBezTo>
                    <a:pt x="1327" y="707"/>
                    <a:pt x="1355" y="638"/>
                    <a:pt x="1355" y="565"/>
                  </a:cubicBezTo>
                  <a:cubicBezTo>
                    <a:pt x="1355" y="492"/>
                    <a:pt x="1327" y="422"/>
                    <a:pt x="1277" y="371"/>
                  </a:cubicBezTo>
                  <a:close/>
                  <a:moveTo>
                    <a:pt x="1080" y="766"/>
                  </a:moveTo>
                  <a:cubicBezTo>
                    <a:pt x="1080" y="766"/>
                    <a:pt x="437" y="766"/>
                    <a:pt x="275" y="766"/>
                  </a:cubicBezTo>
                  <a:cubicBezTo>
                    <a:pt x="167" y="766"/>
                    <a:pt x="76" y="674"/>
                    <a:pt x="76" y="565"/>
                  </a:cubicBezTo>
                  <a:cubicBezTo>
                    <a:pt x="76" y="457"/>
                    <a:pt x="167" y="364"/>
                    <a:pt x="275" y="364"/>
                  </a:cubicBezTo>
                  <a:cubicBezTo>
                    <a:pt x="302" y="364"/>
                    <a:pt x="324" y="370"/>
                    <a:pt x="346" y="381"/>
                  </a:cubicBezTo>
                  <a:cubicBezTo>
                    <a:pt x="351" y="272"/>
                    <a:pt x="437" y="191"/>
                    <a:pt x="544" y="191"/>
                  </a:cubicBezTo>
                  <a:cubicBezTo>
                    <a:pt x="603" y="191"/>
                    <a:pt x="650" y="213"/>
                    <a:pt x="689" y="255"/>
                  </a:cubicBezTo>
                  <a:cubicBezTo>
                    <a:pt x="699" y="158"/>
                    <a:pt x="785" y="77"/>
                    <a:pt x="888" y="77"/>
                  </a:cubicBezTo>
                  <a:cubicBezTo>
                    <a:pt x="994" y="77"/>
                    <a:pt x="1080" y="169"/>
                    <a:pt x="1080" y="277"/>
                  </a:cubicBezTo>
                  <a:cubicBezTo>
                    <a:pt x="1080" y="311"/>
                    <a:pt x="1075" y="343"/>
                    <a:pt x="1064" y="370"/>
                  </a:cubicBezTo>
                  <a:cubicBezTo>
                    <a:pt x="1069" y="364"/>
                    <a:pt x="1075" y="364"/>
                    <a:pt x="1080" y="364"/>
                  </a:cubicBezTo>
                  <a:cubicBezTo>
                    <a:pt x="1192" y="364"/>
                    <a:pt x="1278" y="457"/>
                    <a:pt x="1278" y="565"/>
                  </a:cubicBezTo>
                  <a:cubicBezTo>
                    <a:pt x="1278" y="674"/>
                    <a:pt x="1192" y="766"/>
                    <a:pt x="1080" y="766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vert="horz" wrap="square" lIns="68574" tIns="34287" rIns="68574" bIns="34287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 w="19050">
                  <a:solidFill>
                    <a:srgbClr val="000000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1438" y="1893137"/>
            <a:ext cx="11131422" cy="914400"/>
            <a:chOff x="419875" y="2502736"/>
            <a:chExt cx="11131422" cy="914400"/>
          </a:xfrm>
        </p:grpSpPr>
        <p:grpSp>
          <p:nvGrpSpPr>
            <p:cNvPr id="50" name="Group 49"/>
            <p:cNvGrpSpPr/>
            <p:nvPr/>
          </p:nvGrpSpPr>
          <p:grpSpPr>
            <a:xfrm>
              <a:off x="419875" y="2502736"/>
              <a:ext cx="11131422" cy="914400"/>
              <a:chOff x="419875" y="2369977"/>
              <a:chExt cx="11131422" cy="914400"/>
            </a:xfrm>
          </p:grpSpPr>
          <p:sp>
            <p:nvSpPr>
              <p:cNvPr id="51" name="Rectangle 50"/>
              <p:cNvSpPr/>
              <p:nvPr/>
            </p:nvSpPr>
            <p:spPr bwMode="auto">
              <a:xfrm>
                <a:off x="1327452" y="2369977"/>
                <a:ext cx="4252253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End-to-end view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5579705" y="2369977"/>
                <a:ext cx="5971592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Data often resides in disparate locations, making it difficult to see a complete picture of your business 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419875" y="2369977"/>
                <a:ext cx="914400" cy="914400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18" name="Freeform 17"/>
            <p:cNvSpPr>
              <a:spLocks noChangeAspect="1" noEditPoints="1"/>
            </p:cNvSpPr>
            <p:nvPr/>
          </p:nvSpPr>
          <p:spPr bwMode="black">
            <a:xfrm>
              <a:off x="675379" y="2822776"/>
              <a:ext cx="457200" cy="316260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9953" tIns="34976" rIns="69953" bIns="349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438" y="4044654"/>
            <a:ext cx="11131423" cy="914400"/>
            <a:chOff x="419875" y="4654253"/>
            <a:chExt cx="11131423" cy="914400"/>
          </a:xfrm>
        </p:grpSpPr>
        <p:grpSp>
          <p:nvGrpSpPr>
            <p:cNvPr id="58" name="Group 24"/>
            <p:cNvGrpSpPr/>
            <p:nvPr/>
          </p:nvGrpSpPr>
          <p:grpSpPr>
            <a:xfrm>
              <a:off x="419875" y="4654253"/>
              <a:ext cx="11131423" cy="914400"/>
              <a:chOff x="419875" y="4721288"/>
              <a:chExt cx="11131423" cy="1690145"/>
            </a:xfrm>
          </p:grpSpPr>
          <p:sp>
            <p:nvSpPr>
              <p:cNvPr id="59" name="Rectangle 25"/>
              <p:cNvSpPr/>
              <p:nvPr/>
            </p:nvSpPr>
            <p:spPr bwMode="auto">
              <a:xfrm>
                <a:off x="1334275" y="4721288"/>
                <a:ext cx="4245430" cy="169014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EDC30D"/>
                    </a:solidFill>
                    <a:effectLst/>
                    <a:uLnTx/>
                    <a:uFillTx/>
                    <a:latin typeface="Segoe UI Light"/>
                    <a:ea typeface="Segoe UI" pitchFamily="34" charset="0"/>
                    <a:cs typeface="Segoe UI" pitchFamily="34" charset="0"/>
                  </a:rPr>
                  <a:t>Right data for the right users at the right time</a:t>
                </a:r>
              </a:p>
            </p:txBody>
          </p:sp>
          <p:sp>
            <p:nvSpPr>
              <p:cNvPr id="60" name="Rectangle 26"/>
              <p:cNvSpPr/>
              <p:nvPr/>
            </p:nvSpPr>
            <p:spPr bwMode="auto">
              <a:xfrm>
                <a:off x="5579706" y="4721288"/>
                <a:ext cx="5971592" cy="16901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367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90000"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 w="3175"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Different roles have different needs and business users need the latest operational data</a:t>
                </a:r>
              </a:p>
            </p:txBody>
          </p:sp>
          <p:sp>
            <p:nvSpPr>
              <p:cNvPr id="61" name="Rectangle 27"/>
              <p:cNvSpPr/>
              <p:nvPr/>
            </p:nvSpPr>
            <p:spPr bwMode="auto">
              <a:xfrm>
                <a:off x="419875" y="4721288"/>
                <a:ext cx="914400" cy="1690145"/>
              </a:xfrm>
              <a:prstGeom prst="rect">
                <a:avLst/>
              </a:prstGeom>
              <a:solidFill>
                <a:srgbClr val="EDC30D"/>
              </a:solidFill>
              <a:ln>
                <a:solidFill>
                  <a:schemeClr val="bg2">
                    <a:lumMod val="2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2" name="Freeform 25"/>
            <p:cNvSpPr>
              <a:spLocks noChangeAspect="1" noEditPoints="1"/>
            </p:cNvSpPr>
            <p:nvPr/>
          </p:nvSpPr>
          <p:spPr bwMode="black">
            <a:xfrm>
              <a:off x="648475" y="4916806"/>
              <a:ext cx="457200" cy="389294"/>
            </a:xfrm>
            <a:custGeom>
              <a:avLst/>
              <a:gdLst>
                <a:gd name="T0" fmla="*/ 300 w 300"/>
                <a:gd name="T1" fmla="*/ 201 h 255"/>
                <a:gd name="T2" fmla="*/ 288 w 300"/>
                <a:gd name="T3" fmla="*/ 210 h 255"/>
                <a:gd name="T4" fmla="*/ 285 w 300"/>
                <a:gd name="T5" fmla="*/ 214 h 255"/>
                <a:gd name="T6" fmla="*/ 266 w 300"/>
                <a:gd name="T7" fmla="*/ 230 h 255"/>
                <a:gd name="T8" fmla="*/ 229 w 300"/>
                <a:gd name="T9" fmla="*/ 245 h 255"/>
                <a:gd name="T10" fmla="*/ 169 w 300"/>
                <a:gd name="T11" fmla="*/ 253 h 255"/>
                <a:gd name="T12" fmla="*/ 47 w 300"/>
                <a:gd name="T13" fmla="*/ 231 h 255"/>
                <a:gd name="T14" fmla="*/ 47 w 300"/>
                <a:gd name="T15" fmla="*/ 186 h 255"/>
                <a:gd name="T16" fmla="*/ 89 w 300"/>
                <a:gd name="T17" fmla="*/ 168 h 255"/>
                <a:gd name="T18" fmla="*/ 130 w 300"/>
                <a:gd name="T19" fmla="*/ 171 h 255"/>
                <a:gd name="T20" fmla="*/ 163 w 300"/>
                <a:gd name="T21" fmla="*/ 174 h 255"/>
                <a:gd name="T22" fmla="*/ 198 w 300"/>
                <a:gd name="T23" fmla="*/ 169 h 255"/>
                <a:gd name="T24" fmla="*/ 219 w 300"/>
                <a:gd name="T25" fmla="*/ 182 h 255"/>
                <a:gd name="T26" fmla="*/ 201 w 300"/>
                <a:gd name="T27" fmla="*/ 195 h 255"/>
                <a:gd name="T28" fmla="*/ 174 w 300"/>
                <a:gd name="T29" fmla="*/ 194 h 255"/>
                <a:gd name="T30" fmla="*/ 144 w 300"/>
                <a:gd name="T31" fmla="*/ 202 h 255"/>
                <a:gd name="T32" fmla="*/ 177 w 300"/>
                <a:gd name="T33" fmla="*/ 217 h 255"/>
                <a:gd name="T34" fmla="*/ 223 w 300"/>
                <a:gd name="T35" fmla="*/ 218 h 255"/>
                <a:gd name="T36" fmla="*/ 255 w 300"/>
                <a:gd name="T37" fmla="*/ 209 h 255"/>
                <a:gd name="T38" fmla="*/ 287 w 300"/>
                <a:gd name="T39" fmla="*/ 193 h 255"/>
                <a:gd name="T40" fmla="*/ 300 w 300"/>
                <a:gd name="T41" fmla="*/ 201 h 255"/>
                <a:gd name="T42" fmla="*/ 34 w 300"/>
                <a:gd name="T43" fmla="*/ 173 h 255"/>
                <a:gd name="T44" fmla="*/ 0 w 300"/>
                <a:gd name="T45" fmla="*/ 173 h 255"/>
                <a:gd name="T46" fmla="*/ 0 w 300"/>
                <a:gd name="T47" fmla="*/ 240 h 255"/>
                <a:gd name="T48" fmla="*/ 34 w 300"/>
                <a:gd name="T49" fmla="*/ 240 h 255"/>
                <a:gd name="T50" fmla="*/ 39 w 300"/>
                <a:gd name="T51" fmla="*/ 235 h 255"/>
                <a:gd name="T52" fmla="*/ 39 w 300"/>
                <a:gd name="T53" fmla="*/ 177 h 255"/>
                <a:gd name="T54" fmla="*/ 34 w 300"/>
                <a:gd name="T55" fmla="*/ 173 h 255"/>
                <a:gd name="T56" fmla="*/ 246 w 300"/>
                <a:gd name="T57" fmla="*/ 24 h 255"/>
                <a:gd name="T58" fmla="*/ 246 w 300"/>
                <a:gd name="T59" fmla="*/ 147 h 255"/>
                <a:gd name="T60" fmla="*/ 123 w 300"/>
                <a:gd name="T61" fmla="*/ 147 h 255"/>
                <a:gd name="T62" fmla="*/ 123 w 300"/>
                <a:gd name="T63" fmla="*/ 122 h 255"/>
                <a:gd name="T64" fmla="*/ 99 w 300"/>
                <a:gd name="T65" fmla="*/ 122 h 255"/>
                <a:gd name="T66" fmla="*/ 99 w 300"/>
                <a:gd name="T67" fmla="*/ 0 h 255"/>
                <a:gd name="T68" fmla="*/ 221 w 300"/>
                <a:gd name="T69" fmla="*/ 0 h 255"/>
                <a:gd name="T70" fmla="*/ 221 w 300"/>
                <a:gd name="T71" fmla="*/ 24 h 255"/>
                <a:gd name="T72" fmla="*/ 246 w 300"/>
                <a:gd name="T73" fmla="*/ 24 h 255"/>
                <a:gd name="T74" fmla="*/ 123 w 300"/>
                <a:gd name="T75" fmla="*/ 116 h 255"/>
                <a:gd name="T76" fmla="*/ 123 w 300"/>
                <a:gd name="T77" fmla="*/ 24 h 255"/>
                <a:gd name="T78" fmla="*/ 215 w 300"/>
                <a:gd name="T79" fmla="*/ 24 h 255"/>
                <a:gd name="T80" fmla="*/ 215 w 300"/>
                <a:gd name="T81" fmla="*/ 6 h 255"/>
                <a:gd name="T82" fmla="*/ 105 w 300"/>
                <a:gd name="T83" fmla="*/ 6 h 255"/>
                <a:gd name="T84" fmla="*/ 105 w 300"/>
                <a:gd name="T85" fmla="*/ 116 h 255"/>
                <a:gd name="T86" fmla="*/ 123 w 300"/>
                <a:gd name="T87" fmla="*/ 116 h 255"/>
                <a:gd name="T88" fmla="*/ 224 w 300"/>
                <a:gd name="T89" fmla="*/ 85 h 255"/>
                <a:gd name="T90" fmla="*/ 183 w 300"/>
                <a:gd name="T91" fmla="*/ 56 h 255"/>
                <a:gd name="T92" fmla="*/ 183 w 300"/>
                <a:gd name="T93" fmla="*/ 76 h 255"/>
                <a:gd name="T94" fmla="*/ 145 w 300"/>
                <a:gd name="T95" fmla="*/ 76 h 255"/>
                <a:gd name="T96" fmla="*/ 145 w 300"/>
                <a:gd name="T97" fmla="*/ 94 h 255"/>
                <a:gd name="T98" fmla="*/ 183 w 300"/>
                <a:gd name="T99" fmla="*/ 94 h 255"/>
                <a:gd name="T100" fmla="*/ 183 w 300"/>
                <a:gd name="T101" fmla="*/ 115 h 255"/>
                <a:gd name="T102" fmla="*/ 224 w 300"/>
                <a:gd name="T103" fmla="*/ 8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0" h="255">
                  <a:moveTo>
                    <a:pt x="300" y="201"/>
                  </a:moveTo>
                  <a:cubicBezTo>
                    <a:pt x="300" y="201"/>
                    <a:pt x="299" y="202"/>
                    <a:pt x="288" y="210"/>
                  </a:cubicBezTo>
                  <a:cubicBezTo>
                    <a:pt x="288" y="210"/>
                    <a:pt x="286" y="214"/>
                    <a:pt x="285" y="214"/>
                  </a:cubicBezTo>
                  <a:cubicBezTo>
                    <a:pt x="280" y="218"/>
                    <a:pt x="275" y="223"/>
                    <a:pt x="266" y="230"/>
                  </a:cubicBezTo>
                  <a:cubicBezTo>
                    <a:pt x="257" y="231"/>
                    <a:pt x="238" y="240"/>
                    <a:pt x="229" y="245"/>
                  </a:cubicBezTo>
                  <a:cubicBezTo>
                    <a:pt x="212" y="244"/>
                    <a:pt x="187" y="248"/>
                    <a:pt x="169" y="253"/>
                  </a:cubicBezTo>
                  <a:cubicBezTo>
                    <a:pt x="143" y="249"/>
                    <a:pt x="140" y="255"/>
                    <a:pt x="47" y="231"/>
                  </a:cubicBezTo>
                  <a:cubicBezTo>
                    <a:pt x="47" y="231"/>
                    <a:pt x="47" y="194"/>
                    <a:pt x="47" y="186"/>
                  </a:cubicBezTo>
                  <a:cubicBezTo>
                    <a:pt x="64" y="182"/>
                    <a:pt x="69" y="171"/>
                    <a:pt x="89" y="168"/>
                  </a:cubicBezTo>
                  <a:cubicBezTo>
                    <a:pt x="103" y="166"/>
                    <a:pt x="116" y="167"/>
                    <a:pt x="130" y="171"/>
                  </a:cubicBezTo>
                  <a:cubicBezTo>
                    <a:pt x="139" y="174"/>
                    <a:pt x="148" y="176"/>
                    <a:pt x="163" y="174"/>
                  </a:cubicBezTo>
                  <a:cubicBezTo>
                    <a:pt x="176" y="173"/>
                    <a:pt x="181" y="169"/>
                    <a:pt x="198" y="169"/>
                  </a:cubicBezTo>
                  <a:cubicBezTo>
                    <a:pt x="209" y="169"/>
                    <a:pt x="220" y="176"/>
                    <a:pt x="219" y="182"/>
                  </a:cubicBezTo>
                  <a:cubicBezTo>
                    <a:pt x="219" y="188"/>
                    <a:pt x="208" y="194"/>
                    <a:pt x="201" y="195"/>
                  </a:cubicBezTo>
                  <a:cubicBezTo>
                    <a:pt x="185" y="195"/>
                    <a:pt x="189" y="194"/>
                    <a:pt x="174" y="194"/>
                  </a:cubicBezTo>
                  <a:cubicBezTo>
                    <a:pt x="156" y="194"/>
                    <a:pt x="155" y="197"/>
                    <a:pt x="144" y="202"/>
                  </a:cubicBezTo>
                  <a:cubicBezTo>
                    <a:pt x="155" y="205"/>
                    <a:pt x="162" y="209"/>
                    <a:pt x="177" y="217"/>
                  </a:cubicBezTo>
                  <a:cubicBezTo>
                    <a:pt x="193" y="215"/>
                    <a:pt x="209" y="217"/>
                    <a:pt x="223" y="218"/>
                  </a:cubicBezTo>
                  <a:cubicBezTo>
                    <a:pt x="235" y="215"/>
                    <a:pt x="241" y="210"/>
                    <a:pt x="255" y="209"/>
                  </a:cubicBezTo>
                  <a:cubicBezTo>
                    <a:pt x="264" y="202"/>
                    <a:pt x="276" y="191"/>
                    <a:pt x="287" y="193"/>
                  </a:cubicBezTo>
                  <a:cubicBezTo>
                    <a:pt x="293" y="194"/>
                    <a:pt x="300" y="201"/>
                    <a:pt x="300" y="201"/>
                  </a:cubicBezTo>
                  <a:close/>
                  <a:moveTo>
                    <a:pt x="34" y="173"/>
                  </a:moveTo>
                  <a:cubicBezTo>
                    <a:pt x="0" y="173"/>
                    <a:pt x="0" y="173"/>
                    <a:pt x="0" y="173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4" y="240"/>
                    <a:pt x="34" y="240"/>
                    <a:pt x="34" y="240"/>
                  </a:cubicBezTo>
                  <a:cubicBezTo>
                    <a:pt x="37" y="240"/>
                    <a:pt x="39" y="238"/>
                    <a:pt x="39" y="235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75"/>
                    <a:pt x="37" y="173"/>
                    <a:pt x="34" y="173"/>
                  </a:cubicBezTo>
                  <a:close/>
                  <a:moveTo>
                    <a:pt x="246" y="24"/>
                  </a:moveTo>
                  <a:cubicBezTo>
                    <a:pt x="246" y="147"/>
                    <a:pt x="246" y="147"/>
                    <a:pt x="246" y="147"/>
                  </a:cubicBezTo>
                  <a:cubicBezTo>
                    <a:pt x="123" y="147"/>
                    <a:pt x="123" y="147"/>
                    <a:pt x="123" y="147"/>
                  </a:cubicBezTo>
                  <a:cubicBezTo>
                    <a:pt x="123" y="122"/>
                    <a:pt x="123" y="122"/>
                    <a:pt x="123" y="122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1" y="24"/>
                    <a:pt x="221" y="24"/>
                    <a:pt x="221" y="24"/>
                  </a:cubicBezTo>
                  <a:lnTo>
                    <a:pt x="246" y="24"/>
                  </a:lnTo>
                  <a:close/>
                  <a:moveTo>
                    <a:pt x="123" y="116"/>
                  </a:moveTo>
                  <a:cubicBezTo>
                    <a:pt x="123" y="24"/>
                    <a:pt x="123" y="24"/>
                    <a:pt x="123" y="2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5" y="116"/>
                    <a:pt x="105" y="116"/>
                    <a:pt x="105" y="116"/>
                  </a:cubicBezTo>
                  <a:lnTo>
                    <a:pt x="123" y="116"/>
                  </a:lnTo>
                  <a:close/>
                  <a:moveTo>
                    <a:pt x="224" y="85"/>
                  </a:moveTo>
                  <a:cubicBezTo>
                    <a:pt x="183" y="56"/>
                    <a:pt x="183" y="56"/>
                    <a:pt x="183" y="56"/>
                  </a:cubicBezTo>
                  <a:cubicBezTo>
                    <a:pt x="183" y="76"/>
                    <a:pt x="183" y="76"/>
                    <a:pt x="183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4"/>
                    <a:pt x="145" y="94"/>
                    <a:pt x="145" y="94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115"/>
                    <a:pt x="183" y="115"/>
                    <a:pt x="183" y="115"/>
                  </a:cubicBezTo>
                  <a:lnTo>
                    <a:pt x="224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805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779">
        <p:fade/>
      </p:transition>
    </mc:Choice>
    <mc:Fallback xmlns="">
      <p:transition spd="med" advTm="387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2DFC-43CF-4C2C-9819-30C93DB7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EDC30D"/>
                </a:solidFill>
              </a:rPr>
              <a:t>Uncontrolled proliferation of BI apps</a:t>
            </a:r>
            <a:endParaRPr lang="en-GB" dirty="0">
              <a:solidFill>
                <a:srgbClr val="EDC30D"/>
              </a:solidFill>
            </a:endParaRPr>
          </a:p>
        </p:txBody>
      </p:sp>
      <p:pic>
        <p:nvPicPr>
          <p:cNvPr id="5" name="Graphic 4" descr="Bar chart">
            <a:extLst>
              <a:ext uri="{FF2B5EF4-FFF2-40B4-BE49-F238E27FC236}">
                <a16:creationId xmlns:a16="http://schemas.microsoft.com/office/drawing/2014/main" id="{ECE443FB-1CCD-467F-8D9C-D7505B32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1776" y="3465120"/>
            <a:ext cx="914400" cy="914400"/>
          </a:xfrm>
          <a:prstGeom prst="rect">
            <a:avLst/>
          </a:prstGeom>
        </p:spPr>
      </p:pic>
      <p:pic>
        <p:nvPicPr>
          <p:cNvPr id="7" name="Graphic 6" descr="Bar graph with upward trend">
            <a:extLst>
              <a:ext uri="{FF2B5EF4-FFF2-40B4-BE49-F238E27FC236}">
                <a16:creationId xmlns:a16="http://schemas.microsoft.com/office/drawing/2014/main" id="{AE39C24A-E65F-4E5E-97C1-4B7EA3DF5D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4999" y="1910181"/>
            <a:ext cx="914400" cy="914400"/>
          </a:xfrm>
          <a:prstGeom prst="rect">
            <a:avLst/>
          </a:prstGeom>
        </p:spPr>
      </p:pic>
      <p:pic>
        <p:nvPicPr>
          <p:cNvPr id="9" name="Graphic 8" descr="Pie chart">
            <a:extLst>
              <a:ext uri="{FF2B5EF4-FFF2-40B4-BE49-F238E27FC236}">
                <a16:creationId xmlns:a16="http://schemas.microsoft.com/office/drawing/2014/main" id="{E32ECBDB-2EE9-4FA9-A909-E05A02CE58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45490" y="3378480"/>
            <a:ext cx="914400" cy="914400"/>
          </a:xfrm>
          <a:prstGeom prst="rect">
            <a:avLst/>
          </a:prstGeom>
        </p:spPr>
      </p:pic>
      <p:pic>
        <p:nvPicPr>
          <p:cNvPr id="11" name="Graphic 10" descr="Upward trend">
            <a:extLst>
              <a:ext uri="{FF2B5EF4-FFF2-40B4-BE49-F238E27FC236}">
                <a16:creationId xmlns:a16="http://schemas.microsoft.com/office/drawing/2014/main" id="{03B75EA4-A18E-4B81-A4AF-1DE1B9550F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03828" y="4587317"/>
            <a:ext cx="914400" cy="914400"/>
          </a:xfrm>
          <a:prstGeom prst="rect">
            <a:avLst/>
          </a:prstGeom>
        </p:spPr>
      </p:pic>
      <p:pic>
        <p:nvPicPr>
          <p:cNvPr id="13" name="Graphic 12" descr="Statistics">
            <a:extLst>
              <a:ext uri="{FF2B5EF4-FFF2-40B4-BE49-F238E27FC236}">
                <a16:creationId xmlns:a16="http://schemas.microsoft.com/office/drawing/2014/main" id="{F725D752-CA14-4387-968C-69398755DB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0056" y="4964280"/>
            <a:ext cx="914400" cy="914400"/>
          </a:xfrm>
          <a:prstGeom prst="rect">
            <a:avLst/>
          </a:prstGeom>
        </p:spPr>
      </p:pic>
      <p:pic>
        <p:nvPicPr>
          <p:cNvPr id="15" name="Graphic 14" descr="Bar graph with downward trend">
            <a:extLst>
              <a:ext uri="{FF2B5EF4-FFF2-40B4-BE49-F238E27FC236}">
                <a16:creationId xmlns:a16="http://schemas.microsoft.com/office/drawing/2014/main" id="{61DA3248-AB4E-442E-8162-C26447802C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2196561"/>
            <a:ext cx="914400" cy="914400"/>
          </a:xfrm>
          <a:prstGeom prst="rect">
            <a:avLst/>
          </a:prstGeom>
        </p:spPr>
      </p:pic>
      <p:pic>
        <p:nvPicPr>
          <p:cNvPr id="17" name="Graphic 16" descr="Downward trend RTL">
            <a:extLst>
              <a:ext uri="{FF2B5EF4-FFF2-40B4-BE49-F238E27FC236}">
                <a16:creationId xmlns:a16="http://schemas.microsoft.com/office/drawing/2014/main" id="{BEF84DF6-E680-40F4-8ECB-EFF5C0D4DBE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6856" y="4052280"/>
            <a:ext cx="914400" cy="91440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42CA9ADF-4163-4D1B-A983-315DA100D3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5757" y="2576333"/>
            <a:ext cx="914400" cy="914400"/>
          </a:xfrm>
          <a:prstGeom prst="rect">
            <a:avLst/>
          </a:prstGeom>
        </p:spPr>
      </p:pic>
      <p:pic>
        <p:nvPicPr>
          <p:cNvPr id="20" name="Graphic 19" descr="Table">
            <a:extLst>
              <a:ext uri="{FF2B5EF4-FFF2-40B4-BE49-F238E27FC236}">
                <a16:creationId xmlns:a16="http://schemas.microsoft.com/office/drawing/2014/main" id="{2C7A5B31-8D92-4FD6-BA77-91769B1E67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121786" y="837967"/>
            <a:ext cx="914400" cy="914400"/>
          </a:xfrm>
          <a:prstGeom prst="rect">
            <a:avLst/>
          </a:prstGeom>
        </p:spPr>
      </p:pic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6F0D6BA2-2787-44AF-9BA4-7AE90C9F6C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58518" y="3478927"/>
            <a:ext cx="914400" cy="914400"/>
          </a:xfrm>
          <a:prstGeom prst="rect">
            <a:avLst/>
          </a:prstGeom>
        </p:spPr>
      </p:pic>
      <p:pic>
        <p:nvPicPr>
          <p:cNvPr id="22" name="Graphic 21" descr="Table">
            <a:extLst>
              <a:ext uri="{FF2B5EF4-FFF2-40B4-BE49-F238E27FC236}">
                <a16:creationId xmlns:a16="http://schemas.microsoft.com/office/drawing/2014/main" id="{B3D66DBC-E691-4CE1-A009-F2149C783C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0043" y="1017145"/>
            <a:ext cx="914400" cy="914400"/>
          </a:xfrm>
          <a:prstGeom prst="rect">
            <a:avLst/>
          </a:prstGeom>
        </p:spPr>
      </p:pic>
      <p:pic>
        <p:nvPicPr>
          <p:cNvPr id="25" name="Graphic 24" descr="Bar graph with downward trend">
            <a:extLst>
              <a:ext uri="{FF2B5EF4-FFF2-40B4-BE49-F238E27FC236}">
                <a16:creationId xmlns:a16="http://schemas.microsoft.com/office/drawing/2014/main" id="{C5D02841-BC2C-40BE-B9BF-C91047A79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6880" y="2196561"/>
            <a:ext cx="914400" cy="914400"/>
          </a:xfrm>
          <a:prstGeom prst="rect">
            <a:avLst/>
          </a:prstGeom>
        </p:spPr>
      </p:pic>
      <p:pic>
        <p:nvPicPr>
          <p:cNvPr id="26" name="Graphic 25" descr="Bar graph with downward trend">
            <a:extLst>
              <a:ext uri="{FF2B5EF4-FFF2-40B4-BE49-F238E27FC236}">
                <a16:creationId xmlns:a16="http://schemas.microsoft.com/office/drawing/2014/main" id="{5382D2A3-351A-4B3D-BE77-99BA7E4A9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1625" y="3506040"/>
            <a:ext cx="914400" cy="914400"/>
          </a:xfrm>
          <a:prstGeom prst="rect">
            <a:avLst/>
          </a:prstGeom>
        </p:spPr>
      </p:pic>
      <p:pic>
        <p:nvPicPr>
          <p:cNvPr id="27" name="Graphic 26" descr="Bar graph with downward trend">
            <a:extLst>
              <a:ext uri="{FF2B5EF4-FFF2-40B4-BE49-F238E27FC236}">
                <a16:creationId xmlns:a16="http://schemas.microsoft.com/office/drawing/2014/main" id="{7684D0D6-3FCE-4C83-B387-EF48DB157B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16170" y="4212949"/>
            <a:ext cx="914400" cy="914400"/>
          </a:xfrm>
          <a:prstGeom prst="rect">
            <a:avLst/>
          </a:prstGeom>
        </p:spPr>
      </p:pic>
      <p:pic>
        <p:nvPicPr>
          <p:cNvPr id="28" name="Graphic 27" descr="Bar graph with downward trend">
            <a:extLst>
              <a:ext uri="{FF2B5EF4-FFF2-40B4-BE49-F238E27FC236}">
                <a16:creationId xmlns:a16="http://schemas.microsoft.com/office/drawing/2014/main" id="{93F3178C-77E9-428D-8EF4-043F03672D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19800" y="582282"/>
            <a:ext cx="914400" cy="914400"/>
          </a:xfrm>
          <a:prstGeom prst="rect">
            <a:avLst/>
          </a:prstGeom>
        </p:spPr>
      </p:pic>
      <p:pic>
        <p:nvPicPr>
          <p:cNvPr id="29" name="Graphic 28" descr="Bar graph with upward trend">
            <a:extLst>
              <a:ext uri="{FF2B5EF4-FFF2-40B4-BE49-F238E27FC236}">
                <a16:creationId xmlns:a16="http://schemas.microsoft.com/office/drawing/2014/main" id="{2B344047-18B7-4082-9188-74BB30C3F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2480" y="559945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">
            <a:extLst>
              <a:ext uri="{FF2B5EF4-FFF2-40B4-BE49-F238E27FC236}">
                <a16:creationId xmlns:a16="http://schemas.microsoft.com/office/drawing/2014/main" id="{95F10FA2-68F3-47F8-8357-646B2097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400" y="761181"/>
            <a:ext cx="914400" cy="914400"/>
          </a:xfrm>
          <a:prstGeom prst="rect">
            <a:avLst/>
          </a:prstGeom>
        </p:spPr>
      </p:pic>
      <p:pic>
        <p:nvPicPr>
          <p:cNvPr id="31" name="Graphic 30" descr="Bar graph with upward trend">
            <a:extLst>
              <a:ext uri="{FF2B5EF4-FFF2-40B4-BE49-F238E27FC236}">
                <a16:creationId xmlns:a16="http://schemas.microsoft.com/office/drawing/2014/main" id="{25B84EC1-7815-4B71-BD10-84FEA5603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906" y="5288018"/>
            <a:ext cx="914400" cy="914400"/>
          </a:xfrm>
          <a:prstGeom prst="rect">
            <a:avLst/>
          </a:prstGeom>
        </p:spPr>
      </p:pic>
      <p:pic>
        <p:nvPicPr>
          <p:cNvPr id="32" name="Graphic 31" descr="Bar chart">
            <a:extLst>
              <a:ext uri="{FF2B5EF4-FFF2-40B4-BE49-F238E27FC236}">
                <a16:creationId xmlns:a16="http://schemas.microsoft.com/office/drawing/2014/main" id="{04932354-63B4-4A5A-92BB-5C873D901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0880" y="2249714"/>
            <a:ext cx="914400" cy="914400"/>
          </a:xfrm>
          <a:prstGeom prst="rect">
            <a:avLst/>
          </a:prstGeom>
        </p:spPr>
      </p:pic>
      <p:pic>
        <p:nvPicPr>
          <p:cNvPr id="33" name="Graphic 32" descr="Bar chart">
            <a:extLst>
              <a:ext uri="{FF2B5EF4-FFF2-40B4-BE49-F238E27FC236}">
                <a16:creationId xmlns:a16="http://schemas.microsoft.com/office/drawing/2014/main" id="{AF5BC899-E30E-4AE5-8E20-3559AD69A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1406" y="5639619"/>
            <a:ext cx="914400" cy="914400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6E01BE2C-0F2A-41DE-BAEA-9AF586A9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7769" y="5182419"/>
            <a:ext cx="914400" cy="914400"/>
          </a:xfrm>
          <a:prstGeom prst="rect">
            <a:avLst/>
          </a:prstGeom>
        </p:spPr>
      </p:pic>
      <p:pic>
        <p:nvPicPr>
          <p:cNvPr id="35" name="Graphic 34" descr="Pie chart">
            <a:extLst>
              <a:ext uri="{FF2B5EF4-FFF2-40B4-BE49-F238E27FC236}">
                <a16:creationId xmlns:a16="http://schemas.microsoft.com/office/drawing/2014/main" id="{4455A8E7-B121-42CF-878A-68C8C788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98347" y="1606853"/>
            <a:ext cx="914400" cy="914400"/>
          </a:xfrm>
          <a:prstGeom prst="rect">
            <a:avLst/>
          </a:prstGeom>
        </p:spPr>
      </p:pic>
      <p:pic>
        <p:nvPicPr>
          <p:cNvPr id="36" name="Graphic 35" descr="Pie chart">
            <a:extLst>
              <a:ext uri="{FF2B5EF4-FFF2-40B4-BE49-F238E27FC236}">
                <a16:creationId xmlns:a16="http://schemas.microsoft.com/office/drawing/2014/main" id="{7799A877-F17F-4175-B3A0-46EEEF35F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2684" y="4212949"/>
            <a:ext cx="914400" cy="914400"/>
          </a:xfrm>
          <a:prstGeom prst="rect">
            <a:avLst/>
          </a:prstGeom>
        </p:spPr>
      </p:pic>
      <p:pic>
        <p:nvPicPr>
          <p:cNvPr id="37" name="Graphic 36" descr="Pie chart">
            <a:extLst>
              <a:ext uri="{FF2B5EF4-FFF2-40B4-BE49-F238E27FC236}">
                <a16:creationId xmlns:a16="http://schemas.microsoft.com/office/drawing/2014/main" id="{54F2BACB-730D-4FC0-9E79-ED4B64DCF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4427" y="4386360"/>
            <a:ext cx="914400" cy="914400"/>
          </a:xfrm>
          <a:prstGeom prst="rect">
            <a:avLst/>
          </a:prstGeom>
        </p:spPr>
      </p:pic>
      <p:pic>
        <p:nvPicPr>
          <p:cNvPr id="38" name="Graphic 37" descr="Pie chart">
            <a:extLst>
              <a:ext uri="{FF2B5EF4-FFF2-40B4-BE49-F238E27FC236}">
                <a16:creationId xmlns:a16="http://schemas.microsoft.com/office/drawing/2014/main" id="{DBBBFB82-9588-4BC5-8F2E-C61C35AFE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1092" y="1383035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E87CC-D13C-41AF-922C-1656E23FF4BC}"/>
              </a:ext>
            </a:extLst>
          </p:cNvPr>
          <p:cNvCxnSpPr>
            <a:cxnSpLocks/>
          </p:cNvCxnSpPr>
          <p:nvPr/>
        </p:nvCxnSpPr>
        <p:spPr>
          <a:xfrm flipV="1">
            <a:off x="8465869" y="3285000"/>
            <a:ext cx="329888" cy="2675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56BDBA-94FC-40D5-BDB8-AD7959257C0E}"/>
              </a:ext>
            </a:extLst>
          </p:cNvPr>
          <p:cNvCxnSpPr/>
          <p:nvPr/>
        </p:nvCxnSpPr>
        <p:spPr>
          <a:xfrm flipH="1">
            <a:off x="9036186" y="1474345"/>
            <a:ext cx="173158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CB2F45-54D7-446D-8412-2491891FA448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8578986" y="1752367"/>
            <a:ext cx="673971" cy="8239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E0E9EA-831D-4BBA-B34E-CB61091ED918}"/>
              </a:ext>
            </a:extLst>
          </p:cNvPr>
          <p:cNvCxnSpPr>
            <a:endCxn id="22" idx="2"/>
          </p:cNvCxnSpPr>
          <p:nvPr/>
        </p:nvCxnSpPr>
        <p:spPr>
          <a:xfrm flipV="1">
            <a:off x="9710157" y="1931545"/>
            <a:ext cx="1607086" cy="89303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934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109">
        <p:fade/>
      </p:transition>
    </mc:Choice>
    <mc:Fallback xmlns="">
      <p:transition spd="med" advTm="5710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743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5152">
        <p:fade/>
      </p:transition>
    </mc:Choice>
    <mc:Fallback xmlns="">
      <p:transition spd="med" advTm="45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10B685FD-79F8-49D8-B895-E238008022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D33BB0EA-F195-438F-8A00-24E5C8226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3A068E7-16B4-4313-9BD7-86F2CC6ED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501FCC22-A997-4163-86D1-18CF96D2C8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graphicEl>
                                              <a:dgm id="{808B666D-E5F6-46A6-9724-A881F7C0F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16BDD1B1-6573-49A9-B5D7-5900380DA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38CAB2FC-CDD3-4A35-A221-9A549B4B8A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graphicEl>
                                              <a:dgm id="{1EADD7DE-598F-474D-8DE1-B38E166EF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graphicEl>
                                              <a:dgm id="{9E03AE5D-C23A-46B8-B964-A46B90DA0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0340B2DA-10AB-4A2C-B5B3-1D09FB4689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BF6A2EDE-993A-4893-826D-AF4E7107BF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74BE0ADB-6336-415F-9DCE-A816E2F16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78" y="1521693"/>
            <a:ext cx="4946832" cy="2358572"/>
          </a:xfrm>
        </p:spPr>
        <p:txBody>
          <a:bodyPr/>
          <a:lstStyle/>
          <a:p>
            <a:r>
              <a:rPr lang="en-GB"/>
              <a:t>Important 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6581" y="3880265"/>
            <a:ext cx="4993240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rgbClr val="F2C811"/>
                </a:solidFill>
              </a:rPr>
              <a:t>If you don’t decide upfront, someone else will later</a:t>
            </a:r>
            <a:endParaRPr lang="en-GB" sz="2000" err="1">
              <a:solidFill>
                <a:srgbClr val="F2C81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C7CCC-12A9-4C44-BFE6-9F6777685631}"/>
              </a:ext>
            </a:extLst>
          </p:cNvPr>
          <p:cNvSpPr/>
          <p:nvPr/>
        </p:nvSpPr>
        <p:spPr>
          <a:xfrm>
            <a:off x="6696000" y="543606"/>
            <a:ext cx="5804799" cy="5756388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50000"/>
              </a:lnSpc>
            </a:pPr>
            <a:r>
              <a:rPr lang="en-GB" sz="2400" baseline="0" dirty="0"/>
              <a:t>Secure data uploaded to the service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Publish data to the entire organisation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Share content to external users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baseline="0" dirty="0"/>
              <a:t>Publish to web</a:t>
            </a:r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Custom visuals</a:t>
            </a:r>
            <a:endParaRPr lang="en-GB" sz="2400" baseline="0" dirty="0"/>
          </a:p>
          <a:p>
            <a:pPr lvl="0">
              <a:lnSpc>
                <a:spcPct val="150000"/>
              </a:lnSpc>
            </a:pPr>
            <a:endParaRPr lang="en-GB" sz="2400" dirty="0"/>
          </a:p>
          <a:p>
            <a:pPr lvl="0">
              <a:lnSpc>
                <a:spcPct val="150000"/>
              </a:lnSpc>
            </a:pPr>
            <a:r>
              <a:rPr lang="en-GB" sz="2400" dirty="0"/>
              <a:t>A</a:t>
            </a:r>
            <a:r>
              <a:rPr lang="en-GB" sz="2400" baseline="0" dirty="0"/>
              <a:t>udit logs</a:t>
            </a:r>
            <a:endParaRPr lang="en-GB" sz="2400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DC02CA21-5BDD-4C85-B4B6-4BE45418B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2479" y="251402"/>
            <a:ext cx="914400" cy="914400"/>
          </a:xfrm>
          <a:prstGeom prst="rect">
            <a:avLst/>
          </a:prstGeom>
        </p:spPr>
      </p:pic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A9F2F89A-4378-4739-A85F-804EC0D1E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2479" y="1360148"/>
            <a:ext cx="914400" cy="914400"/>
          </a:xfrm>
          <a:prstGeom prst="rect">
            <a:avLst/>
          </a:prstGeom>
        </p:spPr>
      </p:pic>
      <p:pic>
        <p:nvPicPr>
          <p:cNvPr id="11" name="Graphic 10" descr="Send">
            <a:extLst>
              <a:ext uri="{FF2B5EF4-FFF2-40B4-BE49-F238E27FC236}">
                <a16:creationId xmlns:a16="http://schemas.microsoft.com/office/drawing/2014/main" id="{4E7721F9-C789-4255-AF66-F83CBAC864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2479" y="2507400"/>
            <a:ext cx="914400" cy="914400"/>
          </a:xfrm>
          <a:prstGeom prst="rect">
            <a:avLst/>
          </a:prstGeom>
        </p:spPr>
      </p:pic>
      <p:pic>
        <p:nvPicPr>
          <p:cNvPr id="15" name="Graphic 14" descr="World">
            <a:extLst>
              <a:ext uri="{FF2B5EF4-FFF2-40B4-BE49-F238E27FC236}">
                <a16:creationId xmlns:a16="http://schemas.microsoft.com/office/drawing/2014/main" id="{86F5E161-2234-48F5-B0B4-BBC7A8334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2479" y="3570603"/>
            <a:ext cx="914400" cy="914400"/>
          </a:xfrm>
          <a:prstGeom prst="rect">
            <a:avLst/>
          </a:prstGeom>
        </p:spPr>
      </p:pic>
      <p:pic>
        <p:nvPicPr>
          <p:cNvPr id="21" name="Graphic 20" descr="Network">
            <a:extLst>
              <a:ext uri="{FF2B5EF4-FFF2-40B4-BE49-F238E27FC236}">
                <a16:creationId xmlns:a16="http://schemas.microsoft.com/office/drawing/2014/main" id="{E6652B37-7B4F-430A-8890-C950AEF733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32479" y="4636200"/>
            <a:ext cx="914400" cy="914400"/>
          </a:xfrm>
          <a:prstGeom prst="rect">
            <a:avLst/>
          </a:prstGeom>
        </p:spPr>
      </p:pic>
      <p:pic>
        <p:nvPicPr>
          <p:cNvPr id="23" name="Graphic 22" descr="No sign">
            <a:extLst>
              <a:ext uri="{FF2B5EF4-FFF2-40B4-BE49-F238E27FC236}">
                <a16:creationId xmlns:a16="http://schemas.microsoft.com/office/drawing/2014/main" id="{FCC374DF-121B-458D-8112-A7776D4C1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32479" y="5701797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22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016">
        <p:fade/>
      </p:transition>
    </mc:Choice>
    <mc:Fallback xmlns="">
      <p:transition spd="med" advTm="170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|22.5|10.9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9A2B78D-85B4-4A04-ACA7-2C4D97768DDD}"/>
</file>

<file path=customXml/itemProps2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54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1_STB Product Families 2015</vt:lpstr>
      <vt:lpstr>think-cell Slide</vt:lpstr>
      <vt:lpstr>Power BI Adoption Framework</vt:lpstr>
      <vt:lpstr>PowerPoint Presentation</vt:lpstr>
      <vt:lpstr>PowerPoint Presentation</vt:lpstr>
      <vt:lpstr>What if you could empower everyone with analytics anywhere decisions are made?</vt:lpstr>
      <vt:lpstr>PowerPoint Presentation</vt:lpstr>
      <vt:lpstr>Uncontrolled proliferation of BI apps</vt:lpstr>
      <vt:lpstr>Why Governance is Needed</vt:lpstr>
      <vt:lpstr>Important Considerations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2019-11-08T18:13:14Z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0x0101004637B333D9039F42B4A841E7D21AD3E7</vt:lpwstr>
  </property>
  <property fmtid="{D5CDD505-2E9C-101B-9397-08002B2CF9AE}" pid="65" name="AuthorIds_UIVersion_2048">
    <vt:lpwstr>10</vt:lpwstr>
  </property>
</Properties>
</file>