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C4625-A76B-401E-A2A6-E312E371132F}" v="28" dt="2023-04-25T21:16:18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E422-71E8-2521-8BBE-E0D9E0B33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01086-0ACA-69D6-CF4D-685483623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7F780-4FCC-A35B-FFEE-3B33F7C8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DAC5-565F-4336-B3F5-63D2D3D905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7AE1-C191-2710-36E8-35056977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7988-289E-FDC8-B0A3-313E909D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1E9-9F9D-414D-ABB7-1592CABAA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1BB8-03B6-9438-6F5A-38531BC1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3DA16-C1D5-16A0-6BAC-51DC1B143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135C3-C880-F9D8-B929-5944A3B1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DAC5-565F-4336-B3F5-63D2D3D905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D8E0-EF7C-6AB1-8B99-EE296364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B3D14-C8A5-5C36-3B17-1D5D53BD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1E9-9F9D-414D-ABB7-1592CABAA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17AEA-B509-8278-7C80-50773A512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F4A0B-62D6-001A-F149-47265217E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F84A-5065-6566-6D2E-9C4E2E80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DAC5-565F-4336-B3F5-63D2D3D905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4DF8-A743-E6C1-E540-718BB30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D18A-84B9-6B94-B909-BBE4445F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1E9-9F9D-414D-ABB7-1592CABAA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F2CC-FF8D-EF29-987E-49CC5B89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F6FA-872C-E595-BDCD-F28C7C25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51F38-1020-A3E9-2447-C953978C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DAC5-565F-4336-B3F5-63D2D3D905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2C28D-2B79-BC04-D01D-76328526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AC9F9-37C6-0FC1-8300-C5F890DB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1E9-9F9D-414D-ABB7-1592CABAA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9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6810-2CFE-F8B8-36D9-10FD917B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E96FD-10B7-5932-2EAC-814615AE2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AF43-A72C-5FF2-1045-5EC88DAD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DAC5-565F-4336-B3F5-63D2D3D905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699B7-A818-EDEC-56FF-3DC0FFE0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A9A6-D022-5669-342B-22A233F2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1E9-9F9D-414D-ABB7-1592CABAA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5321-B9A1-6713-92FD-03A02239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918D-756D-E0CA-1466-581DCF066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4A3A8-0E96-86DA-8744-8A56EEB7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C252C-42F0-818D-C6AC-0084BE34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DAC5-565F-4336-B3F5-63D2D3D905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AA76F-E53A-2D8A-2D1F-A271A8D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25CCF-8182-D900-5F51-86A41ABA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1E9-9F9D-414D-ABB7-1592CABAA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10EE-C84A-539C-FA7C-CEFD2429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4F6C6-3729-CF93-8368-EEA43009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18862-AEF1-872F-0E82-F584CDCB7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03C9A-3D1D-D85C-763E-2AE01D9D3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6AAE1-E899-7FDC-52AB-AD29A95D1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9532D-7C02-5DE7-B464-3616546B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DAC5-565F-4336-B3F5-63D2D3D905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3C1D0-C97D-A642-A904-F4FDB112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F8B12-840F-0BD2-9EFE-F7B5B393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1E9-9F9D-414D-ABB7-1592CABAA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276D-830F-4D45-AC1B-6AE416F6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F811E-9B2C-EAE6-D0A7-55BB3ED1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DAC5-565F-4336-B3F5-63D2D3D905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42435-A48B-09DF-73FA-3432721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C3AD-E74F-6B05-3ED6-0E52C737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1E9-9F9D-414D-ABB7-1592CABAA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2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24977-9129-8483-9AA9-B6B2C090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DAC5-565F-4336-B3F5-63D2D3D905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80DEE-0C6D-C45E-1793-E41B41C3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F7EE2-511A-1BA5-A453-9E85B08E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1E9-9F9D-414D-ABB7-1592CABAA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4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C763-3FD6-94E8-1064-F2E0D9A3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B160A-8465-F6B4-27B3-F47BEB46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B923E-159F-31A7-5AFE-FA51DEE0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7171F-8A51-B43B-F180-90AE17E2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DAC5-565F-4336-B3F5-63D2D3D905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04B29-2747-17B5-6CB8-9F7F3126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66927-1A1F-AD16-9E41-171678BB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1E9-9F9D-414D-ABB7-1592CABAA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0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7671-BA66-881B-FE5F-0EFC1C2C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C91CE-6740-00FA-4E95-8F99AC4E5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9E8C5-B38F-CE6F-619D-1740CB0F6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4065C-DB63-A5FD-59ED-C3D14CED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DAC5-565F-4336-B3F5-63D2D3D905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96681-654C-D9D0-AEAD-51371251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D488B-CE11-E4E5-8DFC-B38E54F4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1E9-9F9D-414D-ABB7-1592CABAA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5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8A17C-008C-6577-E8AC-8FBFE289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7B242-D348-634A-F4E1-975CD73CF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008EF-DCF5-9454-6281-5233602E9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DAC5-565F-4336-B3F5-63D2D3D905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BDEA-B1BF-6009-046C-D3FD2D97E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1FBD-5651-58D8-5FAA-0E3F4F4DA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1D1E9-9F9D-414D-ABB7-1592CABAA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what-are-generative-adversarial-networks-GANs/" TargetMode="External"/><Relationship Id="rId2" Type="http://schemas.openxmlformats.org/officeDocument/2006/relationships/hyperlink" Target="https://doi.org/10.1109/icics49469.2020.23952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91E00-E832-2EF2-2185-F370E5FA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Credit Card Fraud Detection – A Comparison of Sampling and Learning Methodologies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5FB74-772E-2422-4D71-7C03D7AF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Ryan Naugher</a:t>
            </a:r>
          </a:p>
        </p:txBody>
      </p:sp>
    </p:spTree>
    <p:extLst>
      <p:ext uri="{BB962C8B-B14F-4D97-AF65-F5344CB8AC3E}">
        <p14:creationId xmlns:p14="http://schemas.microsoft.com/office/powerpoint/2010/main" val="124011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91C47-6CD7-5227-2094-A0AC4BE4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2D816-3BDB-5513-C31A-E42791573B87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Security.org Team. 2023 Credit Card Fraud Report. 31 January 2023. Website. 20 February 2023. ¡https://www.security.org/digitalsafety/credit-card-fraud-report/#:˜:text=The number of American fraud,from 127 million in 2021.&amp;text=The ease of credit and,using something other than cash¿.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Najadat, Hassan, et al. “Credit Card Fraud Detection Based on Machine and Deep Learning.” 2020 11th International Conference on Information and Communication Systems (ICICS), 2020, </a:t>
            </a:r>
            <a:r>
              <a:rPr lang="en-US" sz="1400">
                <a:hlinkClick r:id="rId2"/>
              </a:rPr>
              <a:t>https://doi.org/10.1109/icics49469.2020.239524</a:t>
            </a:r>
            <a:r>
              <a:rPr lang="en-US" sz="1400"/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Salimans, Tim, et al. “Improved Techniques for Training Gans.” ArXiv.org, 10 June 2016, https://arxiv.org/abs/1606.03498.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Brownlee, Jason. “A Gentle Introduction to Generative Adversarial Networks (GANs).” MachineLearningMastery.com, 19 July 2019, </a:t>
            </a:r>
            <a:r>
              <a:rPr lang="en-US" sz="1400">
                <a:hlinkClick r:id="rId3"/>
              </a:rPr>
              <a:t>https://machinelearningmastery.com/what-are-generative-adversarial-networks-GANs/</a:t>
            </a:r>
            <a:r>
              <a:rPr lang="en-US" sz="1400"/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A. Radford, L. Metz, and S. Chintala, “Unsupervised representation learning with deep convolutional generative adversarial networks,” in Proc. 5th Int. Conf. Learning Representations Workshop Track, 2016.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C. K. Sønderby, J. Caballero, L. Theis, W. Shi, and F. Huszar, “Amor- ´ tised map inference for image super-resolution,” in Proc. Int. Conf. Learning Representations, 2017</a:t>
            </a:r>
          </a:p>
        </p:txBody>
      </p:sp>
    </p:spTree>
    <p:extLst>
      <p:ext uri="{BB962C8B-B14F-4D97-AF65-F5344CB8AC3E}">
        <p14:creationId xmlns:p14="http://schemas.microsoft.com/office/powerpoint/2010/main" val="371655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DD866-214B-9C2F-AA4B-C67B320B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Contributors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8BBFD8C-B47E-835C-E46C-C26503D2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3560619" cy="7713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Ryan Naugher - 700677258</a:t>
            </a:r>
          </a:p>
        </p:txBody>
      </p:sp>
    </p:spTree>
    <p:extLst>
      <p:ext uri="{BB962C8B-B14F-4D97-AF65-F5344CB8AC3E}">
        <p14:creationId xmlns:p14="http://schemas.microsoft.com/office/powerpoint/2010/main" val="352508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DD866-214B-9C2F-AA4B-C67B320B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Roles &amp; Responsibilities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8BBFD8C-B47E-835C-E46C-C26503D2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200" dirty="0"/>
              <a:t>Planning &amp; reviewing related works/articles</a:t>
            </a:r>
          </a:p>
          <a:p>
            <a:r>
              <a:rPr lang="en-US" sz="2200" dirty="0"/>
              <a:t>Finding appropriate dataset</a:t>
            </a:r>
          </a:p>
          <a:p>
            <a:r>
              <a:rPr lang="en-US" sz="2200" dirty="0"/>
              <a:t>Exploratory Data Analysis of dataset &amp; Feature Importance</a:t>
            </a:r>
          </a:p>
          <a:p>
            <a:r>
              <a:rPr lang="en-US" sz="2200" dirty="0"/>
              <a:t>Creating generative adversarial network(GAN)</a:t>
            </a:r>
          </a:p>
          <a:p>
            <a:r>
              <a:rPr lang="en-US" sz="2200" dirty="0"/>
              <a:t>Creating conditional GAN(cGAN)</a:t>
            </a:r>
          </a:p>
          <a:p>
            <a:r>
              <a:rPr lang="en-US" sz="2200" dirty="0"/>
              <a:t>Creating models to test each set of data on</a:t>
            </a:r>
          </a:p>
          <a:p>
            <a:r>
              <a:rPr lang="en-US" sz="2200" dirty="0"/>
              <a:t>Evaluating model metrics</a:t>
            </a:r>
          </a:p>
          <a:p>
            <a:r>
              <a:rPr lang="en-US" sz="2200" dirty="0"/>
              <a:t>Drawing conclusions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669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7C91B-ED7E-92DC-79FC-75021D4E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1F75-4AEB-0C7C-5077-ABD715B3B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9724031" cy="424526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Credit card fraud has been on the rise for many years</a:t>
            </a:r>
          </a:p>
          <a:p>
            <a:pPr lvl="1"/>
            <a:r>
              <a:rPr lang="en-US" sz="2200" dirty="0"/>
              <a:t>65% of U.S. credit card holders have been victims of fraud last year, up 7% from the year prior</a:t>
            </a:r>
          </a:p>
          <a:p>
            <a:r>
              <a:rPr lang="en-US" sz="2200" dirty="0"/>
              <a:t>Directly impacts credit card holders, businesses, and credit card issuers</a:t>
            </a:r>
          </a:p>
          <a:p>
            <a:endParaRPr lang="en-US" sz="2200" dirty="0"/>
          </a:p>
          <a:p>
            <a:r>
              <a:rPr lang="en-US" sz="2200" dirty="0"/>
              <a:t>Need an effective method to detect fraudulent purchases before the purchase is accepted</a:t>
            </a:r>
          </a:p>
          <a:p>
            <a:pPr lvl="1"/>
            <a:r>
              <a:rPr lang="en-US" sz="2200" dirty="0"/>
              <a:t>The majority of credit card fraud datasets have a large class imbalance issue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8935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E8A48-D638-F913-D6E6-4A662D19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0A13-41EB-F3D1-C30A-6FDB3062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183092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Finding another effective method to help with imbalanced datasets</a:t>
            </a:r>
          </a:p>
          <a:p>
            <a:endParaRPr lang="en-US" sz="2400" dirty="0"/>
          </a:p>
          <a:p>
            <a:r>
              <a:rPr lang="en-US" sz="2400" dirty="0"/>
              <a:t>Comparing the outcomes of undersampling, oversampling, and synthetic minority oversampling technique(SMOTE) with model generated data</a:t>
            </a:r>
          </a:p>
          <a:p>
            <a:endParaRPr lang="en-US" sz="2400" dirty="0"/>
          </a:p>
          <a:p>
            <a:r>
              <a:rPr lang="en-US" sz="2400" dirty="0"/>
              <a:t>Building a conditional generative adversarial network(cGAN) and comparing the model effectiveness between the cGAN and other techniques</a:t>
            </a:r>
          </a:p>
        </p:txBody>
      </p:sp>
    </p:spTree>
    <p:extLst>
      <p:ext uri="{BB962C8B-B14F-4D97-AF65-F5344CB8AC3E}">
        <p14:creationId xmlns:p14="http://schemas.microsoft.com/office/powerpoint/2010/main" val="22696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18B73-A179-D63F-EDAA-CCE7BFF5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AE09-FD5E-DD1D-D771-42C646AC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8"/>
            <a:ext cx="10515601" cy="46781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paper [2], a comparison of undersampling, oversampling, and SMOTE takes place in addition to comparing a neural network utilizing bi-directional long short-term memory(</a:t>
            </a:r>
            <a:r>
              <a:rPr lang="en-US" sz="2000" dirty="0" err="1"/>
              <a:t>BiLSTM</a:t>
            </a:r>
            <a:r>
              <a:rPr lang="en-US" sz="2000" dirty="0"/>
              <a:t>) and bi-directional gated recurrent units(</a:t>
            </a:r>
            <a:r>
              <a:rPr lang="en-US" sz="2000" dirty="0" err="1"/>
              <a:t>BiGRU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Relevant to this work because they found that oversampling worked most effectively</a:t>
            </a:r>
          </a:p>
          <a:p>
            <a:r>
              <a:rPr lang="en-US" sz="2000" dirty="0"/>
              <a:t>In papers [3, 5, 6], possibilities to optimize GANs are explored</a:t>
            </a:r>
          </a:p>
          <a:p>
            <a:pPr lvl="1"/>
            <a:r>
              <a:rPr lang="en-US" sz="2000" dirty="0"/>
              <a:t>Utilizing leaky rectified linear units(</a:t>
            </a:r>
            <a:r>
              <a:rPr lang="en-US" sz="2000" dirty="0" err="1"/>
              <a:t>ReLU</a:t>
            </a:r>
            <a:r>
              <a:rPr lang="en-US" sz="2000" dirty="0"/>
              <a:t>) in discriminator as opposed to </a:t>
            </a:r>
            <a:r>
              <a:rPr lang="en-US" sz="2000" dirty="0" err="1"/>
              <a:t>ReLU</a:t>
            </a:r>
            <a:endParaRPr lang="en-US" sz="2000" dirty="0"/>
          </a:p>
          <a:p>
            <a:pPr lvl="1"/>
            <a:r>
              <a:rPr lang="en-US" sz="2000" dirty="0"/>
              <a:t>Adding noise to the generator – similar to idea of adding noise to encoders</a:t>
            </a:r>
          </a:p>
          <a:p>
            <a:pPr lvl="2"/>
            <a:r>
              <a:rPr lang="en-US" dirty="0"/>
              <a:t>Ensuring it’s not just memorizing</a:t>
            </a:r>
          </a:p>
          <a:p>
            <a:pPr lvl="1"/>
            <a:r>
              <a:rPr lang="en-US" sz="2000" dirty="0"/>
              <a:t>Adding one-sided label smoothing</a:t>
            </a:r>
          </a:p>
          <a:p>
            <a:pPr lvl="2"/>
            <a:r>
              <a:rPr lang="en-US" dirty="0"/>
              <a:t>Helps with overfitting – ‘smooths’ the truth values(0 or 1) – one sided only looks at positive class and would reduce the truth value of 1 down to a value of 0.9</a:t>
            </a:r>
          </a:p>
        </p:txBody>
      </p:sp>
    </p:spTree>
    <p:extLst>
      <p:ext uri="{BB962C8B-B14F-4D97-AF65-F5344CB8AC3E}">
        <p14:creationId xmlns:p14="http://schemas.microsoft.com/office/powerpoint/2010/main" val="410173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0E17E-BDA9-C363-9851-D3034499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7BE0-E4DD-ECBE-DAE4-2CFEB388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75" y="2379346"/>
            <a:ext cx="10820397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Credit card fraud datasets have a large class imbalance issue that causes problems when training a classification model because of the lack of data points in the fraudulent class. We are hoping to find a more effective approach than typical sampling methods at correcting this imbalance.</a:t>
            </a:r>
          </a:p>
        </p:txBody>
      </p:sp>
    </p:spTree>
    <p:extLst>
      <p:ext uri="{BB962C8B-B14F-4D97-AF65-F5344CB8AC3E}">
        <p14:creationId xmlns:p14="http://schemas.microsoft.com/office/powerpoint/2010/main" val="318247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FAD5-EA7D-4F05-7E6D-EA90D3C1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Proposed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7436-168E-011B-AE00-95676C000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8"/>
            <a:ext cx="9724031" cy="4678183"/>
          </a:xfrm>
        </p:spPr>
        <p:txBody>
          <a:bodyPr anchor="ctr">
            <a:normAutofit lnSpcReduction="10000"/>
          </a:bodyPr>
          <a:lstStyle/>
          <a:p>
            <a:r>
              <a:rPr lang="en-US" sz="1600" dirty="0"/>
              <a:t>Generative Adversarial Network</a:t>
            </a:r>
          </a:p>
          <a:p>
            <a:pPr lvl="1"/>
            <a:r>
              <a:rPr lang="en-US" sz="1600" dirty="0"/>
              <a:t>Made up of a generator model &amp; discriminator model</a:t>
            </a:r>
          </a:p>
          <a:p>
            <a:pPr lvl="1"/>
            <a:r>
              <a:rPr lang="en-US" sz="1600" dirty="0"/>
              <a:t>Train generator to make new data points &amp; discriminator to determine if it is real or fake(generated)</a:t>
            </a:r>
          </a:p>
          <a:p>
            <a:pPr lvl="1"/>
            <a:r>
              <a:rPr lang="en-US" sz="1600" dirty="0"/>
              <a:t>They are trained together until the discriminator is fooled approximately half of the time – which signifies the generator is making plausible data points</a:t>
            </a:r>
          </a:p>
          <a:p>
            <a:endParaRPr lang="en-US" sz="1600" dirty="0"/>
          </a:p>
          <a:p>
            <a:r>
              <a:rPr lang="en-US" sz="1600" dirty="0"/>
              <a:t>Normal GAN model to generate more data points for the fraudulent class to attempt to balance the dataset</a:t>
            </a:r>
          </a:p>
          <a:p>
            <a:endParaRPr lang="en-US" sz="1600" dirty="0"/>
          </a:p>
          <a:p>
            <a:r>
              <a:rPr lang="en-US" sz="1600" dirty="0"/>
              <a:t>Moved to creating a conditional GAN model</a:t>
            </a:r>
          </a:p>
          <a:p>
            <a:pPr lvl="1"/>
            <a:r>
              <a:rPr lang="en-US" sz="1600" dirty="0"/>
              <a:t>Allows us to input/feed the labels into the model for conditioning</a:t>
            </a:r>
          </a:p>
          <a:p>
            <a:pPr lvl="1"/>
            <a:r>
              <a:rPr lang="en-US" sz="1600" dirty="0"/>
              <a:t>Allows us to generate data points of a certain class – ideal for this situation</a:t>
            </a:r>
          </a:p>
          <a:p>
            <a:pPr lvl="1"/>
            <a:endParaRPr lang="en-US" sz="1600" dirty="0"/>
          </a:p>
          <a:p>
            <a:r>
              <a:rPr lang="en-US" sz="1600" dirty="0"/>
              <a:t>Comparing the datasets created from the cGAN model, undersampling, oversampling, and SMOTE by training random forest and neural network</a:t>
            </a:r>
          </a:p>
          <a:p>
            <a:pPr lvl="1"/>
            <a:r>
              <a:rPr lang="en-US" sz="1600" dirty="0"/>
              <a:t>Comparing models using metrics such as area under the curve of the precision-recall curve(AUCPR), precision, recall, and F1 score</a:t>
            </a:r>
          </a:p>
        </p:txBody>
      </p:sp>
    </p:spTree>
    <p:extLst>
      <p:ext uri="{BB962C8B-B14F-4D97-AF65-F5344CB8AC3E}">
        <p14:creationId xmlns:p14="http://schemas.microsoft.com/office/powerpoint/2010/main" val="129173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FAD5-EA7D-4F05-7E6D-EA90D3C1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9A34FD-30CE-270B-AD0D-8D4A80EDD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2415096"/>
            <a:ext cx="10515600" cy="159743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Undersampling resulted in very poor precision within each of the models</a:t>
            </a:r>
          </a:p>
          <a:p>
            <a:endParaRPr lang="en-US" sz="2400" dirty="0"/>
          </a:p>
          <a:p>
            <a:r>
              <a:rPr lang="en-US" sz="2400" dirty="0"/>
              <a:t>AUCPR of the models using cGAN generated data was slightly higher than each of the sampling techniques, with oversampling following closely behind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E43E214-AE13-672F-034F-5A77F64DD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592" y="4324156"/>
            <a:ext cx="7150811" cy="253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89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EE1B0EEAB12D4889110AA178377901" ma:contentTypeVersion="4" ma:contentTypeDescription="Create a new document." ma:contentTypeScope="" ma:versionID="c49aeb86dd9aa4c054ae0a1433d00707">
  <xsd:schema xmlns:xsd="http://www.w3.org/2001/XMLSchema" xmlns:xs="http://www.w3.org/2001/XMLSchema" xmlns:p="http://schemas.microsoft.com/office/2006/metadata/properties" xmlns:ns3="19fab0ee-840c-4003-a194-fa6bfc0e7c5a" targetNamespace="http://schemas.microsoft.com/office/2006/metadata/properties" ma:root="true" ma:fieldsID="8fe6a77f78c0fca30394f80f6b54d686" ns3:_="">
    <xsd:import namespace="19fab0ee-840c-4003-a194-fa6bfc0e7c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ab0ee-840c-4003-a194-fa6bfc0e7c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6322FE-9DAF-44FB-8EB3-FBCD6E7226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fab0ee-840c-4003-a194-fa6bfc0e7c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DDC4E0-8A6B-4C98-B12A-E349A73F32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B1E884-A206-4BC9-92AD-D6C7F461FC61}">
  <ds:schemaRefs>
    <ds:schemaRef ds:uri="19fab0ee-840c-4003-a194-fa6bfc0e7c5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831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Credit Card Fraud Detection – A Comparison of Sampling and Learning Methodologies</vt:lpstr>
      <vt:lpstr>Contributors</vt:lpstr>
      <vt:lpstr>Roles &amp; Responsibilities</vt:lpstr>
      <vt:lpstr>Motivation</vt:lpstr>
      <vt:lpstr>Objectives</vt:lpstr>
      <vt:lpstr>Related Work</vt:lpstr>
      <vt:lpstr>Problem Statement</vt:lpstr>
      <vt:lpstr>Proposed Solutions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– A Comparison of Sampling and Learning Methodologies</dc:title>
  <dc:creator>Ryan Naugher</dc:creator>
  <cp:lastModifiedBy>Ryan Naugher</cp:lastModifiedBy>
  <cp:revision>2</cp:revision>
  <dcterms:created xsi:type="dcterms:W3CDTF">2023-04-25T19:45:56Z</dcterms:created>
  <dcterms:modified xsi:type="dcterms:W3CDTF">2023-04-25T21:19:18Z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0x010100B8EE1B0EEAB12D4889110AA178377901</vt:lpwstr>
  </property>
</Properties>
</file>