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72C25B5-B775-46D1-8131-6E632954C504}">
  <a:tblStyle styleId="{872C25B5-B775-46D1-8131-6E632954C5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29a31d3723_1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29a31d3723_1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29a31d3723_1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29a31d3723_1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9a31d3723_1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9a31d3723_1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9a31d3723_1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9a31d3723_1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9a31d3723_1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9a31d3723_1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9a31d3723_1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9a31d3723_1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9a31d3723_1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9a31d3723_1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9a31d3723_1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9a31d3723_1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5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openpsychometrics.org/tests/RIASEC/" TargetMode="External"/><Relationship Id="rId4" Type="http://schemas.openxmlformats.org/officeDocument/2006/relationships/image" Target="../media/image2.jpg"/><Relationship Id="rId5" Type="http://schemas.openxmlformats.org/officeDocument/2006/relationships/image" Target="../media/image4.png"/><Relationship Id="rId6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rive.google.com/drive/u/1/folders/1W5ix06sh4oMzSY5i65fPbUL6ZJUAeTMQ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Entrepreneurship Project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Kasani Amore, Kayla Schill, Rachel Worley</a:t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2950" y="83480"/>
            <a:ext cx="5104057" cy="1616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Research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0" y="1685275"/>
            <a:ext cx="9144000" cy="10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After reviewing the results of our Holland Code Test, ((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Holland Code (RIASEC) Test (openpsychometrics.org)</a:t>
            </a:r>
            <a:r>
              <a:rPr lang="en"/>
              <a:t>), we were convinced that selecting IT Consulting with a target market of healthcare was our niche. The results were as follows:</a:t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649600" y="2662450"/>
            <a:ext cx="84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Kasani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Google Shape;77;p14" title="Kasani Amore RIASEC Results"/>
          <p:cNvPicPr preferRelativeResize="0"/>
          <p:nvPr/>
        </p:nvPicPr>
        <p:blipFill rotWithShape="1">
          <a:blip r:embed="rId4">
            <a:alphaModFix/>
          </a:blip>
          <a:srcRect b="1068" l="25116" r="8562" t="0"/>
          <a:stretch/>
        </p:blipFill>
        <p:spPr>
          <a:xfrm rot="-5400000">
            <a:off x="44862" y="2904363"/>
            <a:ext cx="2194275" cy="228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 txBox="1"/>
          <p:nvPr/>
        </p:nvSpPr>
        <p:spPr>
          <a:xfrm>
            <a:off x="4184375" y="2662450"/>
            <a:ext cx="62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Kayla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7344425" y="2662450"/>
            <a:ext cx="73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Rachel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4" title="Kayla Schill RIASEC"/>
          <p:cNvPicPr preferRelativeResize="0"/>
          <p:nvPr/>
        </p:nvPicPr>
        <p:blipFill rotWithShape="1">
          <a:blip r:embed="rId5">
            <a:alphaModFix/>
          </a:blip>
          <a:srcRect b="7326" l="0" r="0" t="7479"/>
          <a:stretch/>
        </p:blipFill>
        <p:spPr>
          <a:xfrm>
            <a:off x="3412025" y="2949225"/>
            <a:ext cx="2309463" cy="219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 rotWithShape="1">
          <a:blip r:embed="rId6">
            <a:alphaModFix/>
          </a:blip>
          <a:srcRect b="22773" l="0" r="0" t="0"/>
          <a:stretch/>
        </p:blipFill>
        <p:spPr>
          <a:xfrm>
            <a:off x="6780075" y="2949225"/>
            <a:ext cx="1913925" cy="219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Idea Development</a:t>
            </a:r>
            <a:endParaRPr/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6114600" y="1672500"/>
            <a:ext cx="3029400" cy="34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simpleCARE</a:t>
            </a:r>
            <a:endParaRPr sz="7200"/>
          </a:p>
          <a:p>
            <a:pPr indent="-37719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7200"/>
              <a:t>Letterhead</a:t>
            </a:r>
            <a:endParaRPr sz="7200"/>
          </a:p>
          <a:p>
            <a:pPr indent="-3771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200"/>
              <a:t>Flyer</a:t>
            </a:r>
            <a:endParaRPr sz="7200"/>
          </a:p>
          <a:p>
            <a:pPr indent="-37719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7200"/>
              <a:t>Bizcards</a:t>
            </a:r>
            <a:endParaRPr sz="7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Part 2 - Google Drive</a:t>
            </a:r>
            <a:endParaRPr sz="7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7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5"/>
          <p:cNvPicPr preferRelativeResize="0"/>
          <p:nvPr/>
        </p:nvPicPr>
        <p:blipFill rotWithShape="1">
          <a:blip r:embed="rId4">
            <a:alphaModFix/>
          </a:blip>
          <a:srcRect b="0" l="9356" r="9348" t="0"/>
          <a:stretch/>
        </p:blipFill>
        <p:spPr>
          <a:xfrm>
            <a:off x="0" y="2355650"/>
            <a:ext cx="4783824" cy="18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 Determination</a:t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133025" y="1900700"/>
            <a:ext cx="38958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Startup Capital: crowdfunding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Employees: 4 executives, 5 full or part-time employees or contractors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Physical Resources: Phones (VoIP &amp; cellular), website, email, business cards, laptops and peripherals</a:t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6111400" y="2193013"/>
            <a:ext cx="845100" cy="442500"/>
          </a:xfrm>
          <a:prstGeom prst="roundRect">
            <a:avLst>
              <a:gd fmla="val 50000" name="adj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CEO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6237400" y="2877763"/>
            <a:ext cx="593100" cy="4425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4547050" y="2877838"/>
            <a:ext cx="557400" cy="4425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CFO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4336600" y="3684363"/>
            <a:ext cx="978300" cy="4425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Accountant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5517088" y="3684288"/>
            <a:ext cx="670500" cy="4425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Sales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6288925" y="3684288"/>
            <a:ext cx="509400" cy="4425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HR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01" name="Google Shape;101;p16"/>
          <p:cNvCxnSpPr>
            <a:stCxn id="95" idx="2"/>
            <a:endCxn id="96" idx="0"/>
          </p:cNvCxnSpPr>
          <p:nvPr/>
        </p:nvCxnSpPr>
        <p:spPr>
          <a:xfrm flipH="1" rot="-5400000">
            <a:off x="6413050" y="2756413"/>
            <a:ext cx="242400" cy="600"/>
          </a:xfrm>
          <a:prstGeom prst="bentConnector3">
            <a:avLst>
              <a:gd fmla="val 49969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" name="Google Shape;102;p16"/>
          <p:cNvCxnSpPr>
            <a:stCxn id="97" idx="0"/>
            <a:endCxn id="95" idx="2"/>
          </p:cNvCxnSpPr>
          <p:nvPr/>
        </p:nvCxnSpPr>
        <p:spPr>
          <a:xfrm rot="-5400000">
            <a:off x="5558650" y="1902538"/>
            <a:ext cx="242400" cy="1708200"/>
          </a:xfrm>
          <a:prstGeom prst="bentConnector3">
            <a:avLst>
              <a:gd fmla="val 4998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" name="Google Shape;103;p16"/>
          <p:cNvCxnSpPr>
            <a:stCxn id="98" idx="0"/>
            <a:endCxn id="97" idx="2"/>
          </p:cNvCxnSpPr>
          <p:nvPr/>
        </p:nvCxnSpPr>
        <p:spPr>
          <a:xfrm rot="-5400000">
            <a:off x="4644100" y="3502113"/>
            <a:ext cx="363900" cy="600"/>
          </a:xfrm>
          <a:prstGeom prst="bentConnector3">
            <a:avLst>
              <a:gd fmla="val 50017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4" name="Google Shape;104;p16"/>
          <p:cNvCxnSpPr>
            <a:stCxn id="96" idx="2"/>
            <a:endCxn id="100" idx="0"/>
          </p:cNvCxnSpPr>
          <p:nvPr/>
        </p:nvCxnSpPr>
        <p:spPr>
          <a:xfrm flipH="1" rot="-5400000">
            <a:off x="6356800" y="3497413"/>
            <a:ext cx="363900" cy="9600"/>
          </a:xfrm>
          <a:prstGeom prst="bentConnector3">
            <a:avLst>
              <a:gd fmla="val 50017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" name="Google Shape;105;p16"/>
          <p:cNvCxnSpPr>
            <a:stCxn id="99" idx="0"/>
            <a:endCxn id="96" idx="2"/>
          </p:cNvCxnSpPr>
          <p:nvPr/>
        </p:nvCxnSpPr>
        <p:spPr>
          <a:xfrm rot="-5400000">
            <a:off x="6011188" y="3161538"/>
            <a:ext cx="363900" cy="681600"/>
          </a:xfrm>
          <a:prstGeom prst="bentConnector3">
            <a:avLst>
              <a:gd fmla="val 50017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106" name="Google Shape;106;p16"/>
          <p:cNvSpPr/>
          <p:nvPr/>
        </p:nvSpPr>
        <p:spPr>
          <a:xfrm>
            <a:off x="6899650" y="3684288"/>
            <a:ext cx="873300" cy="4425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Analytics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07" name="Google Shape;107;p16"/>
          <p:cNvCxnSpPr>
            <a:stCxn id="106" idx="0"/>
            <a:endCxn id="96" idx="2"/>
          </p:cNvCxnSpPr>
          <p:nvPr/>
        </p:nvCxnSpPr>
        <p:spPr>
          <a:xfrm flipH="1" rot="5400000">
            <a:off x="6753100" y="3101088"/>
            <a:ext cx="363900" cy="802500"/>
          </a:xfrm>
          <a:prstGeom prst="bentConnector3">
            <a:avLst>
              <a:gd fmla="val 50017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108" name="Google Shape;108;p16"/>
          <p:cNvSpPr/>
          <p:nvPr/>
        </p:nvSpPr>
        <p:spPr>
          <a:xfrm>
            <a:off x="8159950" y="2877713"/>
            <a:ext cx="593100" cy="4425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CTO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09" name="Google Shape;109;p16"/>
          <p:cNvCxnSpPr>
            <a:stCxn id="108" idx="0"/>
            <a:endCxn id="95" idx="2"/>
          </p:cNvCxnSpPr>
          <p:nvPr/>
        </p:nvCxnSpPr>
        <p:spPr>
          <a:xfrm flipH="1" rot="5400000">
            <a:off x="7374100" y="1795313"/>
            <a:ext cx="242100" cy="1922700"/>
          </a:xfrm>
          <a:prstGeom prst="bentConnector3">
            <a:avLst>
              <a:gd fmla="val 50021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0" name="Google Shape;110;p16"/>
          <p:cNvSpPr/>
          <p:nvPr/>
        </p:nvSpPr>
        <p:spPr>
          <a:xfrm>
            <a:off x="7963450" y="3684238"/>
            <a:ext cx="978300" cy="4425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Engineers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11" name="Google Shape;111;p16"/>
          <p:cNvCxnSpPr>
            <a:stCxn id="110" idx="0"/>
            <a:endCxn id="108" idx="2"/>
          </p:cNvCxnSpPr>
          <p:nvPr/>
        </p:nvCxnSpPr>
        <p:spPr>
          <a:xfrm rot="-5400000">
            <a:off x="8272600" y="3500338"/>
            <a:ext cx="363900" cy="3900"/>
          </a:xfrm>
          <a:prstGeom prst="bentConnector3">
            <a:avLst>
              <a:gd fmla="val 50017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Financial Information</a:t>
            </a:r>
            <a:endParaRPr/>
          </a:p>
        </p:txBody>
      </p:sp>
      <p:graphicFrame>
        <p:nvGraphicFramePr>
          <p:cNvPr id="117" name="Google Shape;117;p17"/>
          <p:cNvGraphicFramePr/>
          <p:nvPr/>
        </p:nvGraphicFramePr>
        <p:xfrm>
          <a:off x="952500" y="191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{872C25B5-B775-46D1-8131-6E632954C504}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44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Q2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Q3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Q4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44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 INCOME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$69,186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$71,594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$72,442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$75,736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$288,958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 EXPENSES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$50,312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$51,335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$52,462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$53,410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$207,519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INCOME TAX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$3,964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$4,254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$4,196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$4,688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$17,102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NET INCOME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$14,910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$16,005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$15,784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$17,638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$64,337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Creativity is important when starting a business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Starting a business is not easy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Although difficult, being an entrepreneur pays off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would be easier to have a partnership, as opposed to a sole proprietorship, so that the workload is more manageable</a:t>
            </a:r>
            <a:endParaRPr/>
          </a:p>
        </p:txBody>
      </p:sp>
      <p:sp>
        <p:nvSpPr>
          <p:cNvPr id="124" name="Google Shape;124;p18"/>
          <p:cNvSpPr txBox="1"/>
          <p:nvPr/>
        </p:nvSpPr>
        <p:spPr>
          <a:xfrm>
            <a:off x="7440700" y="4448725"/>
            <a:ext cx="156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Animation Slide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 - Kasani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I’m on the fence about whether I want to start my own business or not. I know it can be a lot of work, but I also know at the same time that the payoff can be way greater than if I were to just work for someone else for the rest of my life. I’ve considered starting my own real estate business, but I would most likely do that while I have another full-time job that I can fall back on. If my business is so successful that I do not have to work my other job anymore, then I will just be a full-time entrepreneur!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 - Kayla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 have started my own businesses and it is simultaneously challenging and rewarding work. Some days you wish you worked for someone else </a:t>
            </a:r>
            <a:r>
              <a:rPr lang="en"/>
              <a:t>because your current boss (you) is the worst boss you’ve ever worked for. Other days you are reminded why you started off on your own.  I have no doubt I will continue to create and own businesses in my life as it affords a flexibility and freedom that no other job can offer.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Reflection - Rachel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Coming from a lineage of entrepreneurs, it has always been my desire to start my own business one day. I am aware of the amount of strength and fortitude it requires in order to become a business owner. My family has always instilled the importance of strength of mind and independence. I would love to have my own real estate business to carry out the legacy that my family has started and build upon that. Therefore, I am able to give back to my family as well as my  community.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