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9" r:id="rId2"/>
    <p:sldId id="261" r:id="rId3"/>
    <p:sldId id="341" r:id="rId4"/>
    <p:sldId id="349" r:id="rId5"/>
    <p:sldId id="346" r:id="rId6"/>
    <p:sldId id="345" r:id="rId7"/>
    <p:sldId id="344" r:id="rId8"/>
    <p:sldId id="342" r:id="rId9"/>
    <p:sldId id="343" r:id="rId10"/>
    <p:sldId id="337" r:id="rId11"/>
    <p:sldId id="339" r:id="rId12"/>
    <p:sldId id="340" r:id="rId13"/>
    <p:sldId id="347" r:id="rId14"/>
    <p:sldId id="338" r:id="rId15"/>
    <p:sldId id="348" r:id="rId16"/>
    <p:sldId id="350" r:id="rId17"/>
    <p:sldId id="351" r:id="rId18"/>
    <p:sldId id="352" r:id="rId19"/>
    <p:sldId id="353" r:id="rId20"/>
    <p:sldId id="273" r:id="rId21"/>
    <p:sldId id="265" r:id="rId22"/>
    <p:sldId id="312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3BC6E1D2-328C-41CB-9057-F3B961AC0247}">
          <p14:sldIdLst/>
        </p14:section>
        <p14:section name="Sekcja bez tytułu" id="{3612DAF5-04E4-481C-BD0D-E55C0F3EC07C}">
          <p14:sldIdLst>
            <p14:sldId id="259"/>
            <p14:sldId id="261"/>
            <p14:sldId id="341"/>
            <p14:sldId id="349"/>
            <p14:sldId id="346"/>
            <p14:sldId id="345"/>
            <p14:sldId id="344"/>
            <p14:sldId id="342"/>
            <p14:sldId id="343"/>
            <p14:sldId id="337"/>
            <p14:sldId id="339"/>
            <p14:sldId id="340"/>
            <p14:sldId id="347"/>
            <p14:sldId id="338"/>
            <p14:sldId id="348"/>
            <p14:sldId id="350"/>
            <p14:sldId id="351"/>
            <p14:sldId id="352"/>
            <p14:sldId id="353"/>
            <p14:sldId id="273"/>
            <p14:sldId id="265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3493" autoAdjust="0"/>
  </p:normalViewPr>
  <p:slideViewPr>
    <p:cSldViewPr>
      <p:cViewPr varScale="1">
        <p:scale>
          <a:sx n="86" d="100"/>
          <a:sy n="86" d="100"/>
        </p:scale>
        <p:origin x="-23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53BF4-6D38-4006-9F12-A6653E7283E6}" type="datetimeFigureOut">
              <a:rPr lang="pl-PL" smtClean="0"/>
              <a:pPr/>
              <a:t>13.06.2018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56EB1-0873-493D-B649-9A936806DB6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1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4036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16</a:t>
            </a:fld>
            <a:endParaRPr 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17</a:t>
            </a:fld>
            <a:endParaRPr 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18</a:t>
            </a:fld>
            <a:endParaRPr lang="pl-P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19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baseline="0" dirty="0" smtClean="0"/>
              <a:t>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9B1624-8819-4D6B-919D-578434B16426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446BC-F8B9-47CB-AFC3-DE6DE2F0F6B3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7B9A85-6194-450B-A4EC-90260B3BB407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0BE0C5-60E3-4117-8638-1F1C468BA7A2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26FED-AB84-4C32-8595-BD4872B9C791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995F53-04EE-4A67-9EED-8FE911D5C70A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A3F59-6A1D-465C-9AB9-069469750EA2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91BA32-4892-4059-9D23-7C2D66D8892A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7B363-005F-4AA1-B9EB-7CD1AD716AB0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16DBD4-665A-4F4F-9874-79722C57D8D3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0F78FD-E44B-4298-ADA0-48A742E66713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76A798-8808-471E-95CD-3CC8125631CF}" type="datetime1">
              <a:rPr lang="pl-PL" smtClean="0"/>
              <a:pPr/>
              <a:t>13.06.2018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4000" dirty="0" err="1" smtClean="0"/>
              <a:t>Entity</a:t>
            </a:r>
            <a:r>
              <a:rPr lang="pl-PL" sz="4000" dirty="0" smtClean="0"/>
              <a:t> Framework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4932040" y="598798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Robert Woszczyk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74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010527"/>
            <a:ext cx="8820472" cy="307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using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FF"/>
                </a:solidFill>
              </a:rPr>
              <a:t>var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db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err="1" smtClean="0">
                <a:solidFill>
                  <a:srgbClr val="0000FF"/>
                </a:solidFill>
              </a:rPr>
              <a:t>new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2B91AF"/>
                </a:solidFill>
              </a:rPr>
              <a:t>DemoContext</a:t>
            </a:r>
            <a:r>
              <a:rPr lang="pl-PL" dirty="0" smtClean="0">
                <a:solidFill>
                  <a:srgbClr val="000000"/>
                </a:solidFill>
              </a:rPr>
              <a:t>()) </a:t>
            </a:r>
          </a:p>
          <a:p>
            <a:pPr>
              <a:buNone/>
            </a:pPr>
            <a:r>
              <a:rPr lang="pl-PL" dirty="0" smtClean="0">
                <a:solidFill>
                  <a:srgbClr val="000000"/>
                </a:solidFill>
              </a:rPr>
              <a:t>{ </a:t>
            </a: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var</a:t>
            </a:r>
            <a:r>
              <a:rPr lang="pl-PL" dirty="0" smtClean="0">
                <a:solidFill>
                  <a:srgbClr val="000000"/>
                </a:solidFill>
              </a:rPr>
              <a:t> p1 = </a:t>
            </a: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Products</a:t>
            </a:r>
            <a:r>
              <a:rPr lang="pl-PL" dirty="0" err="1" smtClean="0">
                <a:solidFill>
                  <a:srgbClr val="000000"/>
                </a:solidFill>
              </a:rPr>
              <a:t>.</a:t>
            </a:r>
            <a:r>
              <a:rPr lang="pl-PL" dirty="0" err="1" smtClean="0">
                <a:solidFill>
                  <a:srgbClr val="2B91AF"/>
                </a:solidFill>
              </a:rPr>
              <a:t>Find</a:t>
            </a:r>
            <a:r>
              <a:rPr lang="pl-PL" dirty="0" smtClean="0">
                <a:solidFill>
                  <a:srgbClr val="000000"/>
                </a:solidFill>
              </a:rPr>
              <a:t>(</a:t>
            </a:r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>
                <a:solidFill>
                  <a:srgbClr val="000000"/>
                </a:solidFill>
              </a:rPr>
              <a:t>); 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p1.</a:t>
            </a:r>
            <a:r>
              <a:rPr lang="pl-PL" dirty="0" smtClean="0">
                <a:solidFill>
                  <a:srgbClr val="2B91AF"/>
                </a:solidFill>
              </a:rPr>
              <a:t>Name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smtClean="0">
                <a:solidFill>
                  <a:srgbClr val="A31515"/>
                </a:solidFill>
              </a:rPr>
              <a:t>"TE"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</a:p>
          <a:p>
            <a:pPr lvl="1">
              <a:buNone/>
            </a:pPr>
            <a:endParaRPr lang="pl-PL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DbEntityEntry</a:t>
            </a:r>
            <a:r>
              <a:rPr lang="pl-PL" dirty="0" smtClean="0">
                <a:solidFill>
                  <a:srgbClr val="0000FF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entry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Entry</a:t>
            </a:r>
            <a:r>
              <a:rPr lang="pl-PL" dirty="0" err="1" smtClean="0">
                <a:solidFill>
                  <a:srgbClr val="000000"/>
                </a:solidFill>
              </a:rPr>
              <a:t>&lt;</a:t>
            </a:r>
            <a:r>
              <a:rPr lang="pl-PL" dirty="0" err="1" smtClean="0">
                <a:solidFill>
                  <a:srgbClr val="2B91AF"/>
                </a:solidFill>
              </a:rPr>
              <a:t>Product</a:t>
            </a:r>
            <a:r>
              <a:rPr lang="pl-PL" dirty="0" smtClean="0">
                <a:solidFill>
                  <a:srgbClr val="000000"/>
                </a:solidFill>
              </a:rPr>
              <a:t>&gt;(p1); </a:t>
            </a:r>
          </a:p>
          <a:p>
            <a:pPr lvl="1">
              <a:buNone/>
            </a:pPr>
            <a:endParaRPr lang="pl-PL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if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entry.</a:t>
            </a:r>
            <a:r>
              <a:rPr lang="pl-PL" dirty="0" err="1" smtClean="0">
                <a:solidFill>
                  <a:srgbClr val="2B91AF"/>
                </a:solidFill>
              </a:rPr>
              <a:t>State</a:t>
            </a:r>
            <a:r>
              <a:rPr lang="pl-PL" dirty="0" smtClean="0">
                <a:solidFill>
                  <a:srgbClr val="000000"/>
                </a:solidFill>
              </a:rPr>
              <a:t> == </a:t>
            </a:r>
            <a:r>
              <a:rPr lang="pl-PL" dirty="0" err="1" smtClean="0">
                <a:solidFill>
                  <a:srgbClr val="2B91AF"/>
                </a:solidFill>
              </a:rPr>
              <a:t>EntityState.Modified</a:t>
            </a:r>
            <a:r>
              <a:rPr lang="pl-PL" dirty="0" smtClean="0">
                <a:solidFill>
                  <a:srgbClr val="2B91AF"/>
                </a:solidFill>
              </a:rPr>
              <a:t> ) 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{ </a:t>
            </a:r>
          </a:p>
          <a:p>
            <a:pPr lvl="2">
              <a:buNone/>
            </a:pPr>
            <a:r>
              <a:rPr lang="pl-PL" dirty="0" smtClean="0">
                <a:solidFill>
                  <a:srgbClr val="000000"/>
                </a:solidFill>
              </a:rPr>
              <a:t>// do </a:t>
            </a:r>
            <a:r>
              <a:rPr lang="pl-PL" dirty="0" err="1" smtClean="0">
                <a:solidFill>
                  <a:srgbClr val="000000"/>
                </a:solidFill>
              </a:rPr>
              <a:t>some</a:t>
            </a:r>
            <a:r>
              <a:rPr lang="pl-PL" dirty="0" smtClean="0">
                <a:solidFill>
                  <a:srgbClr val="000000"/>
                </a:solidFill>
              </a:rPr>
              <a:t> action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} </a:t>
            </a:r>
          </a:p>
          <a:p>
            <a:pPr lvl="1">
              <a:buNone/>
            </a:pP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SaveChanges</a:t>
            </a:r>
            <a:r>
              <a:rPr lang="pl-PL" dirty="0" smtClean="0">
                <a:solidFill>
                  <a:srgbClr val="000000"/>
                </a:solidFill>
              </a:rPr>
              <a:t>();</a:t>
            </a:r>
          </a:p>
          <a:p>
            <a:pPr>
              <a:buNone/>
            </a:pPr>
            <a:r>
              <a:rPr lang="pl-PL" b="1" dirty="0" smtClean="0">
                <a:solidFill>
                  <a:srgbClr val="000000"/>
                </a:solidFill>
              </a:rPr>
              <a:t>}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11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Klasa</a:t>
            </a:r>
            <a:r>
              <a:rPr lang="pl-PL" b="1" dirty="0" smtClean="0"/>
              <a:t> </a:t>
            </a:r>
            <a:r>
              <a:rPr lang="pl-PL" i="1" dirty="0" err="1" smtClean="0"/>
              <a:t>ChangeTracker</a:t>
            </a:r>
            <a:endParaRPr lang="pl-PL" i="1" dirty="0" smtClean="0"/>
          </a:p>
          <a:p>
            <a:pPr>
              <a:buNone/>
            </a:pPr>
            <a:endParaRPr lang="pl-PL" b="1" i="1" dirty="0" smtClean="0"/>
          </a:p>
          <a:p>
            <a:pPr>
              <a:buNone/>
            </a:pPr>
            <a:endParaRPr lang="pl-PL" b="1" i="1" dirty="0" smtClean="0"/>
          </a:p>
          <a:p>
            <a:pPr>
              <a:buNone/>
            </a:pPr>
            <a:endParaRPr lang="pl-PL" b="1" i="1" dirty="0" smtClean="0"/>
          </a:p>
          <a:p>
            <a:pPr algn="ctr"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969" y="1083657"/>
            <a:ext cx="8038479" cy="529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6386" name="Picture 2" descr="http://www.davidhayden.me/media/default/posts/ASP.NET-MVC-4-and-Entity-Framework-Database-Migratio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708920"/>
            <a:ext cx="6069428" cy="2051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 braku mapowania -&gt; użycie konwencji</a:t>
            </a:r>
          </a:p>
          <a:p>
            <a:pPr lvl="1"/>
            <a:r>
              <a:rPr lang="pl-PL" dirty="0" smtClean="0"/>
              <a:t>Nazwa property -&gt; nazwa kolumny w tabeli</a:t>
            </a:r>
          </a:p>
          <a:p>
            <a:r>
              <a:rPr lang="pl-PL" dirty="0" smtClean="0"/>
              <a:t>Typ bazodanowy określany przez </a:t>
            </a:r>
            <a:r>
              <a:rPr lang="pl-PL" dirty="0" err="1" smtClean="0"/>
              <a:t>Db</a:t>
            </a:r>
            <a:r>
              <a:rPr lang="pl-PL" dirty="0" smtClean="0"/>
              <a:t> </a:t>
            </a:r>
            <a:r>
              <a:rPr lang="pl-PL" dirty="0" err="1" smtClean="0"/>
              <a:t>provider</a:t>
            </a:r>
            <a:endParaRPr lang="pl-PL" dirty="0" smtClean="0"/>
          </a:p>
          <a:p>
            <a:pPr lvl="1"/>
            <a:r>
              <a:rPr lang="pl-PL" dirty="0" err="1" smtClean="0"/>
              <a:t>string</a:t>
            </a:r>
            <a:r>
              <a:rPr lang="pl-PL" dirty="0" smtClean="0"/>
              <a:t>  -&gt; </a:t>
            </a:r>
            <a:r>
              <a:rPr lang="pl-PL" dirty="0" err="1" smtClean="0"/>
              <a:t>nvarchar</a:t>
            </a:r>
            <a:r>
              <a:rPr lang="pl-PL" dirty="0" smtClean="0"/>
              <a:t>(4000) (</a:t>
            </a:r>
            <a:r>
              <a:rPr lang="pl-PL" dirty="0" err="1" smtClean="0"/>
              <a:t>Sql</a:t>
            </a:r>
            <a:r>
              <a:rPr lang="pl-PL" dirty="0" smtClean="0"/>
              <a:t> </a:t>
            </a:r>
            <a:r>
              <a:rPr lang="pl-PL" dirty="0" err="1" smtClean="0"/>
              <a:t>Provider</a:t>
            </a:r>
            <a:r>
              <a:rPr lang="pl-PL" dirty="0" smtClean="0"/>
              <a:t>)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Migracje: automatyczne i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337934"/>
            <a:ext cx="7501040" cy="26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 smtClean="0"/>
              <a:t>Wdrożenie migracji:</a:t>
            </a:r>
          </a:p>
          <a:p>
            <a:r>
              <a:rPr lang="pl-PL" b="1" dirty="0" smtClean="0"/>
              <a:t>Update-Database</a:t>
            </a:r>
            <a:r>
              <a:rPr lang="pl-PL" dirty="0" smtClean="0"/>
              <a:t> </a:t>
            </a:r>
            <a:r>
              <a:rPr lang="pl-PL" i="1" dirty="0" smtClean="0"/>
              <a:t>(</a:t>
            </a:r>
            <a:r>
              <a:rPr lang="pl-PL" i="1" dirty="0" err="1" smtClean="0"/>
              <a:t>Package</a:t>
            </a:r>
            <a:r>
              <a:rPr lang="pl-PL" i="1" dirty="0" smtClean="0"/>
              <a:t> </a:t>
            </a:r>
            <a:r>
              <a:rPr lang="pl-PL" i="1" dirty="0"/>
              <a:t>Manager </a:t>
            </a:r>
            <a:r>
              <a:rPr lang="pl-PL" i="1" dirty="0" err="1" smtClean="0"/>
              <a:t>console</a:t>
            </a:r>
            <a:r>
              <a:rPr lang="pl-PL" i="1" dirty="0" smtClean="0"/>
              <a:t>)</a:t>
            </a:r>
          </a:p>
          <a:p>
            <a:r>
              <a:rPr lang="pl-PL" b="1" dirty="0" smtClean="0"/>
              <a:t>migrate.exe</a:t>
            </a:r>
            <a:r>
              <a:rPr lang="pl-PL" dirty="0" smtClean="0"/>
              <a:t> </a:t>
            </a:r>
            <a:r>
              <a:rPr lang="pl-PL" i="1" dirty="0" smtClean="0"/>
              <a:t>(</a:t>
            </a:r>
            <a:r>
              <a:rPr lang="pl-PL" i="1" dirty="0" err="1" smtClean="0"/>
              <a:t>packages</a:t>
            </a:r>
            <a:r>
              <a:rPr lang="pl-PL" i="1" dirty="0" smtClean="0"/>
              <a:t>\EntityFramework.6.2.0\</a:t>
            </a:r>
            <a:r>
              <a:rPr lang="pl-PL" i="1" dirty="0" err="1" smtClean="0"/>
              <a:t>tools</a:t>
            </a:r>
            <a:r>
              <a:rPr lang="pl-PL" i="1" dirty="0" smtClean="0"/>
              <a:t>)</a:t>
            </a:r>
          </a:p>
          <a:p>
            <a:r>
              <a:rPr lang="pl-PL" b="1" dirty="0" err="1" smtClean="0"/>
              <a:t>Script.sql</a:t>
            </a:r>
            <a:r>
              <a:rPr lang="pl-PL" dirty="0" smtClean="0"/>
              <a:t> </a:t>
            </a:r>
            <a:r>
              <a:rPr lang="pl-PL" i="1" dirty="0" smtClean="0"/>
              <a:t>(Update-Database </a:t>
            </a:r>
            <a:r>
              <a:rPr lang="pl-PL" i="1" dirty="0"/>
              <a:t>-</a:t>
            </a:r>
            <a:r>
              <a:rPr lang="pl-PL" i="1" dirty="0" err="1" smtClean="0"/>
              <a:t>Script</a:t>
            </a:r>
            <a:r>
              <a:rPr lang="pl-PL" i="1" dirty="0" smtClean="0"/>
              <a:t>)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pl-PL" sz="2800" dirty="0" smtClean="0">
              <a:solidFill>
                <a:srgbClr val="0000FF"/>
              </a:solidFill>
              <a:latin typeface="Consolas"/>
            </a:endParaRPr>
          </a:p>
          <a:p>
            <a:pPr marL="109728" indent="0">
              <a:buNone/>
            </a:pPr>
            <a:endParaRPr lang="pl-PL" sz="2800" dirty="0">
              <a:solidFill>
                <a:srgbClr val="0000FF"/>
              </a:solidFill>
              <a:latin typeface="Consolas"/>
            </a:endParaRP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800" dirty="0" err="1">
                <a:solidFill>
                  <a:srgbClr val="000000"/>
                </a:solidFill>
                <a:latin typeface="Consolas"/>
              </a:rPr>
              <a:t>Configuration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2800" dirty="0" err="1">
                <a:solidFill>
                  <a:srgbClr val="000000"/>
                </a:solidFill>
                <a:latin typeface="Consolas"/>
              </a:rPr>
              <a:t>AutomaticMigrationsEnabled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2800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i="1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automatyczne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l-PL" sz="2800" dirty="0" err="1">
                <a:solidFill>
                  <a:srgbClr val="242729"/>
                </a:solidFill>
                <a:latin typeface="Arial"/>
              </a:rPr>
              <a:t>If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 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you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 want 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that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 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your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 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database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 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is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 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updated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 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without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 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need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 to 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call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 update-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database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 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command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, 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you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 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can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 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add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 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Database.SetInitializer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(...) in 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OnModelCreating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() 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method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 on 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your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 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context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, 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like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 </a:t>
            </a:r>
            <a:r>
              <a:rPr lang="pl-PL" sz="2800" dirty="0" err="1">
                <a:solidFill>
                  <a:srgbClr val="242729"/>
                </a:solidFill>
                <a:latin typeface="Arial"/>
              </a:rPr>
              <a:t>so</a:t>
            </a:r>
            <a:r>
              <a:rPr lang="pl-PL" sz="2800" dirty="0">
                <a:solidFill>
                  <a:srgbClr val="242729"/>
                </a:solidFill>
                <a:latin typeface="Arial"/>
              </a:rPr>
              <a:t>:</a:t>
            </a:r>
          </a:p>
          <a:p>
            <a:r>
              <a:rPr lang="pl-PL" sz="2800" dirty="0">
                <a:solidFill>
                  <a:srgbClr val="101094"/>
                </a:solidFill>
                <a:latin typeface="inherit"/>
              </a:rPr>
              <a:t>public</a:t>
            </a:r>
            <a:r>
              <a:rPr lang="pl-PL" sz="28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2800" dirty="0" err="1">
                <a:solidFill>
                  <a:srgbClr val="101094"/>
                </a:solidFill>
                <a:latin typeface="inherit"/>
              </a:rPr>
              <a:t>class</a:t>
            </a:r>
            <a:r>
              <a:rPr lang="pl-PL" sz="28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2800" dirty="0" err="1">
                <a:solidFill>
                  <a:srgbClr val="2B91AF"/>
                </a:solidFill>
                <a:latin typeface="inherit"/>
              </a:rPr>
              <a:t>MyContext</a:t>
            </a:r>
            <a:r>
              <a:rPr lang="pl-PL" sz="2800" dirty="0">
                <a:solidFill>
                  <a:srgbClr val="303336"/>
                </a:solidFill>
                <a:latin typeface="inherit"/>
              </a:rPr>
              <a:t> : </a:t>
            </a:r>
            <a:r>
              <a:rPr lang="pl-PL" sz="2800" dirty="0" err="1">
                <a:solidFill>
                  <a:srgbClr val="2B91AF"/>
                </a:solidFill>
                <a:latin typeface="inherit"/>
              </a:rPr>
              <a:t>DbContext</a:t>
            </a:r>
            <a:r>
              <a:rPr lang="pl-PL" sz="2800" dirty="0">
                <a:solidFill>
                  <a:srgbClr val="303336"/>
                </a:solidFill>
                <a:latin typeface="inherit"/>
              </a:rPr>
              <a:t> { </a:t>
            </a:r>
            <a:r>
              <a:rPr lang="pl-PL" sz="2800" dirty="0" err="1">
                <a:solidFill>
                  <a:srgbClr val="101094"/>
                </a:solidFill>
                <a:latin typeface="inherit"/>
              </a:rPr>
              <a:t>protected</a:t>
            </a:r>
            <a:r>
              <a:rPr lang="pl-PL" sz="28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2800" dirty="0" err="1">
                <a:solidFill>
                  <a:srgbClr val="101094"/>
                </a:solidFill>
                <a:latin typeface="inherit"/>
              </a:rPr>
              <a:t>override</a:t>
            </a:r>
            <a:r>
              <a:rPr lang="pl-PL" sz="28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2800" dirty="0" err="1">
                <a:solidFill>
                  <a:srgbClr val="101094"/>
                </a:solidFill>
                <a:latin typeface="inherit"/>
              </a:rPr>
              <a:t>void</a:t>
            </a:r>
            <a:r>
              <a:rPr lang="pl-PL" sz="28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2800" dirty="0" err="1">
                <a:solidFill>
                  <a:srgbClr val="2B91AF"/>
                </a:solidFill>
                <a:latin typeface="inherit"/>
              </a:rPr>
              <a:t>OnModelCreating</a:t>
            </a:r>
            <a:r>
              <a:rPr lang="pl-PL" sz="2800" dirty="0">
                <a:solidFill>
                  <a:srgbClr val="303336"/>
                </a:solidFill>
                <a:latin typeface="inherit"/>
              </a:rPr>
              <a:t>(</a:t>
            </a:r>
            <a:r>
              <a:rPr lang="pl-PL" sz="2800" dirty="0" err="1">
                <a:solidFill>
                  <a:srgbClr val="2B91AF"/>
                </a:solidFill>
                <a:latin typeface="inherit"/>
              </a:rPr>
              <a:t>DbModelBuilder</a:t>
            </a:r>
            <a:r>
              <a:rPr lang="pl-PL" sz="28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2800" dirty="0" err="1">
                <a:solidFill>
                  <a:srgbClr val="303336"/>
                </a:solidFill>
                <a:latin typeface="inherit"/>
              </a:rPr>
              <a:t>modelBuilder</a:t>
            </a:r>
            <a:r>
              <a:rPr lang="pl-PL" sz="2800" dirty="0">
                <a:solidFill>
                  <a:srgbClr val="303336"/>
                </a:solidFill>
                <a:latin typeface="inherit"/>
              </a:rPr>
              <a:t>) { </a:t>
            </a:r>
            <a:r>
              <a:rPr lang="pl-PL" sz="2800" dirty="0" err="1">
                <a:solidFill>
                  <a:srgbClr val="2B91AF"/>
                </a:solidFill>
                <a:latin typeface="inherit"/>
              </a:rPr>
              <a:t>Database</a:t>
            </a:r>
            <a:r>
              <a:rPr lang="pl-PL" sz="2800" dirty="0" err="1">
                <a:solidFill>
                  <a:srgbClr val="303336"/>
                </a:solidFill>
                <a:latin typeface="inherit"/>
              </a:rPr>
              <a:t>.</a:t>
            </a:r>
            <a:r>
              <a:rPr lang="pl-PL" sz="2800" dirty="0" err="1">
                <a:solidFill>
                  <a:srgbClr val="2B91AF"/>
                </a:solidFill>
                <a:latin typeface="inherit"/>
              </a:rPr>
              <a:t>SetInitializer</a:t>
            </a:r>
            <a:r>
              <a:rPr lang="pl-PL" sz="2800" dirty="0">
                <a:solidFill>
                  <a:srgbClr val="303336"/>
                </a:solidFill>
                <a:latin typeface="inherit"/>
              </a:rPr>
              <a:t>(</a:t>
            </a:r>
            <a:r>
              <a:rPr lang="pl-PL" sz="2800" dirty="0" err="1">
                <a:solidFill>
                  <a:srgbClr val="101094"/>
                </a:solidFill>
                <a:latin typeface="inherit"/>
              </a:rPr>
              <a:t>new</a:t>
            </a:r>
            <a:r>
              <a:rPr lang="pl-PL" sz="28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2800" dirty="0" err="1">
                <a:solidFill>
                  <a:srgbClr val="2B91AF"/>
                </a:solidFill>
                <a:latin typeface="inherit"/>
              </a:rPr>
              <a:t>MigrateDatabaseToLatestVersion</a:t>
            </a:r>
            <a:r>
              <a:rPr lang="pl-PL" sz="2800" dirty="0">
                <a:solidFill>
                  <a:srgbClr val="303336"/>
                </a:solidFill>
                <a:latin typeface="inherit"/>
              </a:rPr>
              <a:t>&lt;</a:t>
            </a:r>
            <a:r>
              <a:rPr lang="pl-PL" sz="2800" dirty="0" err="1">
                <a:solidFill>
                  <a:srgbClr val="2B91AF"/>
                </a:solidFill>
                <a:latin typeface="inherit"/>
              </a:rPr>
              <a:t>MyContext</a:t>
            </a:r>
            <a:r>
              <a:rPr lang="pl-PL" sz="2800" dirty="0">
                <a:solidFill>
                  <a:srgbClr val="303336"/>
                </a:solidFill>
                <a:latin typeface="inherit"/>
              </a:rPr>
              <a:t>, </a:t>
            </a:r>
            <a:r>
              <a:rPr lang="pl-PL" sz="2800" dirty="0" err="1">
                <a:solidFill>
                  <a:srgbClr val="2B91AF"/>
                </a:solidFill>
                <a:latin typeface="inherit"/>
              </a:rPr>
              <a:t>MigrateDBConfiguration</a:t>
            </a:r>
            <a:r>
              <a:rPr lang="pl-PL" sz="2800" dirty="0">
                <a:solidFill>
                  <a:srgbClr val="303336"/>
                </a:solidFill>
                <a:latin typeface="inherit"/>
              </a:rPr>
              <a:t>&gt;()); }</a:t>
            </a:r>
            <a:endParaRPr lang="pl-PL" sz="2800" dirty="0" smtClean="0">
              <a:solidFill>
                <a:srgbClr val="0000FF"/>
              </a:solidFill>
              <a:latin typeface="Consolas"/>
            </a:endParaRPr>
          </a:p>
          <a:p>
            <a:pPr marL="109728" indent="0">
              <a:buNone/>
            </a:pPr>
            <a:endParaRPr lang="pl-PL" sz="28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automatyczne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Dostępne strategie</a:t>
            </a:r>
          </a:p>
          <a:p>
            <a:pPr lvl="1"/>
            <a:r>
              <a:rPr lang="pl-PL" dirty="0" err="1" smtClean="0"/>
              <a:t>DropCreateDatabaseIfModelChanges</a:t>
            </a:r>
            <a:endParaRPr lang="pl-PL" dirty="0" smtClean="0"/>
          </a:p>
          <a:p>
            <a:pPr lvl="1"/>
            <a:r>
              <a:rPr lang="pl-PL" dirty="0" err="1" smtClean="0"/>
              <a:t>DropCreateDatabaseAlways</a:t>
            </a:r>
            <a:endParaRPr lang="pl-PL" dirty="0" smtClean="0"/>
          </a:p>
          <a:p>
            <a:pPr lvl="1"/>
            <a:r>
              <a:rPr lang="pl-PL" dirty="0" err="1" smtClean="0"/>
              <a:t>CreateDatabaseIfNotExists</a:t>
            </a:r>
            <a:r>
              <a:rPr lang="pl-PL" dirty="0" smtClean="0"/>
              <a:t> (domyślna)</a:t>
            </a:r>
          </a:p>
          <a:p>
            <a:r>
              <a:rPr lang="pl-PL" dirty="0" smtClean="0"/>
              <a:t>Możliwość własnych strategii (np. dziedziczenie)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Migracje: automatyczne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Wprowadzenie do </a:t>
            </a:r>
            <a:r>
              <a:rPr lang="pl-PL" sz="3200" dirty="0" err="1" smtClean="0"/>
              <a:t>Entity</a:t>
            </a:r>
            <a:r>
              <a:rPr lang="pl-PL" sz="3200" dirty="0" smtClean="0"/>
              <a:t> Framework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Strategie: DB first </a:t>
            </a:r>
            <a:r>
              <a:rPr lang="pl-PL" sz="3200" dirty="0" err="1" smtClean="0"/>
              <a:t>vs</a:t>
            </a:r>
            <a:r>
              <a:rPr lang="pl-PL" sz="3200" dirty="0" smtClean="0"/>
              <a:t> </a:t>
            </a:r>
            <a:r>
              <a:rPr lang="pl-PL" sz="3200" dirty="0" err="1" smtClean="0"/>
              <a:t>Code</a:t>
            </a:r>
            <a:r>
              <a:rPr lang="pl-PL" sz="3200" dirty="0" smtClean="0"/>
              <a:t> first </a:t>
            </a:r>
            <a:r>
              <a:rPr lang="pl-PL" sz="3200" dirty="0" err="1" smtClean="0"/>
              <a:t>vs</a:t>
            </a:r>
            <a:r>
              <a:rPr lang="pl-PL" sz="3200" dirty="0" smtClean="0"/>
              <a:t> Model first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Prosty przykład użycia (</a:t>
            </a:r>
            <a:r>
              <a:rPr lang="pl-PL" sz="3200" dirty="0" err="1" smtClean="0"/>
              <a:t>Quick</a:t>
            </a:r>
            <a:r>
              <a:rPr lang="pl-PL" sz="3200" dirty="0" smtClean="0"/>
              <a:t> start)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Konstruowanie zapytań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err="1" smtClean="0"/>
              <a:t>Tips</a:t>
            </a:r>
            <a:r>
              <a:rPr lang="pl-PL" sz="3200" dirty="0" smtClean="0"/>
              <a:t> &amp; </a:t>
            </a:r>
            <a:r>
              <a:rPr lang="pl-PL" sz="3200" dirty="0" err="1" smtClean="0"/>
              <a:t>tricks</a:t>
            </a:r>
            <a:endParaRPr lang="pl-PL" sz="3200" dirty="0" smtClean="0"/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Migracje: automatyczne </a:t>
            </a:r>
            <a:br>
              <a:rPr lang="pl-PL" sz="3200" dirty="0" smtClean="0"/>
            </a:br>
            <a:r>
              <a:rPr lang="pl-PL" sz="3200" dirty="0" smtClean="0"/>
              <a:t>i "</a:t>
            </a:r>
            <a:r>
              <a:rPr lang="pl-PL" sz="3200" dirty="0" err="1" smtClean="0"/>
              <a:t>code-base</a:t>
            </a:r>
            <a:r>
              <a:rPr lang="pl-PL" sz="3200" dirty="0" smtClean="0"/>
              <a:t>"</a:t>
            </a:r>
          </a:p>
          <a:p>
            <a:pPr marL="624078" indent="-514350">
              <a:buFont typeface="+mj-lt"/>
              <a:buAutoNum type="arabicPeriod"/>
            </a:pPr>
            <a:endParaRPr lang="pl-PL" sz="3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 ?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 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b="1" dirty="0" smtClean="0"/>
              <a:t>Demo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err="1" smtClean="0"/>
              <a:t>Quick</a:t>
            </a:r>
            <a:r>
              <a:rPr lang="pl-PL" sz="4400" dirty="0" smtClean="0"/>
              <a:t> start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104" y="2204864"/>
            <a:ext cx="8902392" cy="312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60848"/>
            <a:ext cx="888268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17" y="2132856"/>
            <a:ext cx="8964487" cy="275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46536"/>
            <a:ext cx="8923745" cy="311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526687"/>
            <a:ext cx="8325495" cy="442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IQueryable</a:t>
            </a:r>
            <a:endParaRPr lang="pl-PL" b="1" dirty="0" smtClean="0"/>
          </a:p>
          <a:p>
            <a:endParaRPr lang="pl-PL" b="1" dirty="0" smtClean="0"/>
          </a:p>
          <a:p>
            <a:r>
              <a:rPr lang="pl-PL" b="1" dirty="0" smtClean="0"/>
              <a:t>Wywołanie zapytania -&gt; materializowanie rezultatu</a:t>
            </a:r>
          </a:p>
          <a:p>
            <a:pPr lvl="1"/>
            <a:r>
              <a:rPr lang="pl-PL" b="1" dirty="0" smtClean="0"/>
              <a:t>.</a:t>
            </a:r>
            <a:r>
              <a:rPr lang="pl-PL" b="1" dirty="0" err="1" smtClean="0"/>
              <a:t>ToList</a:t>
            </a:r>
            <a:r>
              <a:rPr lang="pl-PL" b="1" dirty="0" smtClean="0"/>
              <a:t>(), .</a:t>
            </a:r>
            <a:r>
              <a:rPr lang="pl-PL" b="1" dirty="0" err="1" smtClean="0"/>
              <a:t>ToArray</a:t>
            </a:r>
            <a:r>
              <a:rPr lang="pl-PL" b="1" dirty="0" smtClean="0"/>
              <a:t>(), .</a:t>
            </a:r>
            <a:r>
              <a:rPr lang="pl-PL" b="1" dirty="0" err="1" smtClean="0"/>
              <a:t>FirstOrDefault</a:t>
            </a:r>
            <a:r>
              <a:rPr lang="pl-PL" b="1" dirty="0" smtClean="0"/>
              <a:t>() etc</a:t>
            </a:r>
          </a:p>
          <a:p>
            <a:pPr lvl="1"/>
            <a:r>
              <a:rPr lang="pl-PL" dirty="0" smtClean="0"/>
              <a:t>drzewo wyrażenia skojarzone z obiektem </a:t>
            </a:r>
            <a:r>
              <a:rPr lang="pl-PL" dirty="0" err="1" smtClean="0"/>
              <a:t>IQueryable</a:t>
            </a:r>
            <a:r>
              <a:rPr lang="pl-PL" dirty="0" smtClean="0"/>
              <a:t> tłumaczone i wykonane</a:t>
            </a:r>
            <a:endParaRPr lang="pl-PL" b="1" dirty="0" smtClean="0"/>
          </a:p>
          <a:p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3409</TotalTime>
  <Words>421</Words>
  <Application>Microsoft Office PowerPoint</Application>
  <PresentationFormat>Pokaz na ekranie (4:3)</PresentationFormat>
  <Paragraphs>128</Paragraphs>
  <Slides>22</Slides>
  <Notes>18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Hol</vt:lpstr>
      <vt:lpstr>Entity Framework</vt:lpstr>
      <vt:lpstr>Agenda</vt:lpstr>
      <vt:lpstr>Quick start</vt:lpstr>
      <vt:lpstr>DB first vs Code first  vs Model first</vt:lpstr>
      <vt:lpstr>DB first vs Code first  vs Model first</vt:lpstr>
      <vt:lpstr>DB first vs Code first  vs Model first</vt:lpstr>
      <vt:lpstr>Wykonywanie zapytań</vt:lpstr>
      <vt:lpstr>Wykonywanie zapytań</vt:lpstr>
      <vt:lpstr>Wykonywanie zapytań</vt:lpstr>
      <vt:lpstr>Śledzenie zmian modelu</vt:lpstr>
      <vt:lpstr>Śledzenie zmian modelu</vt:lpstr>
      <vt:lpstr>Śledzenie zmian modelu</vt:lpstr>
      <vt:lpstr>Śledzenie zmian modelu</vt:lpstr>
      <vt:lpstr>Migracje</vt:lpstr>
      <vt:lpstr>Migracje: automatyczne i "code-base"</vt:lpstr>
      <vt:lpstr>Migracje: "code-base"</vt:lpstr>
      <vt:lpstr>Migracje: automatyczne</vt:lpstr>
      <vt:lpstr>Migracje: automatyczne</vt:lpstr>
      <vt:lpstr>Migracje: automatyczne</vt:lpstr>
      <vt:lpstr>Bibliografia</vt:lpstr>
      <vt:lpstr>Pytania ?</vt:lpstr>
      <vt:lpstr>Dziękuję za uwagę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 Górska</dc:creator>
  <cp:lastModifiedBy>Robert Woszczyk</cp:lastModifiedBy>
  <cp:revision>520</cp:revision>
  <dcterms:created xsi:type="dcterms:W3CDTF">2015-07-17T06:00:54Z</dcterms:created>
  <dcterms:modified xsi:type="dcterms:W3CDTF">2018-06-13T14:34:58Z</dcterms:modified>
</cp:coreProperties>
</file>