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5"/>
  </p:notesMasterIdLst>
  <p:sldIdLst>
    <p:sldId id="259" r:id="rId2"/>
    <p:sldId id="261" r:id="rId3"/>
    <p:sldId id="363" r:id="rId4"/>
    <p:sldId id="357" r:id="rId5"/>
    <p:sldId id="358" r:id="rId6"/>
    <p:sldId id="341" r:id="rId7"/>
    <p:sldId id="349" r:id="rId8"/>
    <p:sldId id="359" r:id="rId9"/>
    <p:sldId id="360" r:id="rId10"/>
    <p:sldId id="361" r:id="rId11"/>
    <p:sldId id="346" r:id="rId12"/>
    <p:sldId id="345" r:id="rId13"/>
    <p:sldId id="364" r:id="rId14"/>
    <p:sldId id="344" r:id="rId15"/>
    <p:sldId id="342" r:id="rId16"/>
    <p:sldId id="343" r:id="rId17"/>
    <p:sldId id="362" r:id="rId18"/>
    <p:sldId id="337" r:id="rId19"/>
    <p:sldId id="339" r:id="rId20"/>
    <p:sldId id="340" r:id="rId21"/>
    <p:sldId id="347" r:id="rId22"/>
    <p:sldId id="338" r:id="rId23"/>
    <p:sldId id="348" r:id="rId24"/>
    <p:sldId id="356" r:id="rId25"/>
    <p:sldId id="355" r:id="rId26"/>
    <p:sldId id="350" r:id="rId27"/>
    <p:sldId id="351" r:id="rId28"/>
    <p:sldId id="352" r:id="rId29"/>
    <p:sldId id="353" r:id="rId30"/>
    <p:sldId id="354" r:id="rId31"/>
    <p:sldId id="273" r:id="rId32"/>
    <p:sldId id="265" r:id="rId33"/>
    <p:sldId id="312" r:id="rId3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ekcja domyślna" id="{3BC6E1D2-328C-41CB-9057-F3B961AC0247}">
          <p14:sldIdLst/>
        </p14:section>
        <p14:section name="Sekcja bez tytułu" id="{3612DAF5-04E4-481C-BD0D-E55C0F3EC07C}">
          <p14:sldIdLst>
            <p14:sldId id="259"/>
            <p14:sldId id="261"/>
            <p14:sldId id="341"/>
            <p14:sldId id="349"/>
            <p14:sldId id="346"/>
            <p14:sldId id="345"/>
            <p14:sldId id="344"/>
            <p14:sldId id="342"/>
            <p14:sldId id="343"/>
            <p14:sldId id="337"/>
            <p14:sldId id="339"/>
            <p14:sldId id="340"/>
            <p14:sldId id="347"/>
            <p14:sldId id="338"/>
            <p14:sldId id="348"/>
            <p14:sldId id="350"/>
            <p14:sldId id="351"/>
            <p14:sldId id="352"/>
            <p14:sldId id="353"/>
            <p14:sldId id="273"/>
            <p14:sldId id="265"/>
            <p14:sldId id="31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3493" autoAdjust="0"/>
  </p:normalViewPr>
  <p:slideViewPr>
    <p:cSldViewPr>
      <p:cViewPr varScale="1">
        <p:scale>
          <a:sx n="82" d="100"/>
          <a:sy n="82" d="100"/>
        </p:scale>
        <p:origin x="-11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53BF4-6D38-4006-9F12-A6653E7283E6}" type="datetimeFigureOut">
              <a:rPr lang="pl-PL" smtClean="0"/>
              <a:pPr/>
              <a:t>2018-06-13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56EB1-0873-493D-B649-9A936806DB6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6914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294036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11</a:t>
            </a:fld>
            <a:endParaRPr lang="pl-P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12</a:t>
            </a:fld>
            <a:endParaRPr lang="pl-P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13</a:t>
            </a:fld>
            <a:endParaRPr lang="pl-P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14</a:t>
            </a:fld>
            <a:endParaRPr lang="pl-P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15</a:t>
            </a:fld>
            <a:endParaRPr lang="pl-P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16</a:t>
            </a:fld>
            <a:endParaRPr lang="pl-P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17</a:t>
            </a:fld>
            <a:endParaRPr lang="pl-P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18</a:t>
            </a:fld>
            <a:endParaRPr lang="pl-P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19</a:t>
            </a:fld>
            <a:endParaRPr lang="pl-P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20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pl-PL" baseline="0" dirty="0" smtClean="0"/>
              <a:t>s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3</a:t>
            </a:fld>
            <a:endParaRPr lang="pl-P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21</a:t>
            </a:fld>
            <a:endParaRPr lang="pl-P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22</a:t>
            </a:fld>
            <a:endParaRPr lang="pl-P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23</a:t>
            </a:fld>
            <a:endParaRPr lang="pl-P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24</a:t>
            </a:fld>
            <a:endParaRPr lang="pl-P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25</a:t>
            </a:fld>
            <a:endParaRPr lang="pl-P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26</a:t>
            </a:fld>
            <a:endParaRPr lang="pl-P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27</a:t>
            </a:fld>
            <a:endParaRPr lang="pl-P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28</a:t>
            </a:fld>
            <a:endParaRPr lang="pl-PL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29</a:t>
            </a:fld>
            <a:endParaRPr lang="pl-PL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30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pl-PL" baseline="0" dirty="0" smtClean="0"/>
              <a:t>s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pl-PL" baseline="0" dirty="0" smtClean="0"/>
              <a:t>s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pl-PL" baseline="0" dirty="0" smtClean="0"/>
              <a:t>s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6</a:t>
            </a:fld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7</a:t>
            </a:fld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8</a:t>
            </a:fld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9</a:t>
            </a:fld>
            <a:endParaRPr 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10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oliniow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99B1624-8819-4D6B-919D-578434B16426}" type="datetime1">
              <a:rPr lang="pl-PL" smtClean="0"/>
              <a:pPr/>
              <a:t>2018-06-13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1446BC-F8B9-47CB-AFC3-DE6DE2F0F6B3}" type="datetime1">
              <a:rPr lang="pl-PL" smtClean="0"/>
              <a:pPr/>
              <a:t>2018-06-13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7B9A85-6194-450B-A4EC-90260B3BB407}" type="datetime1">
              <a:rPr lang="pl-PL" smtClean="0"/>
              <a:pPr/>
              <a:t>2018-06-13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0BE0C5-60E3-4117-8638-1F1C468BA7A2}" type="datetime1">
              <a:rPr lang="pl-PL" smtClean="0"/>
              <a:pPr/>
              <a:t>2018-06-13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26FED-AB84-4C32-8595-BD4872B9C791}" type="datetime1">
              <a:rPr lang="pl-PL" smtClean="0"/>
              <a:pPr/>
              <a:t>2018-06-13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995F53-04EE-4A67-9EED-8FE911D5C70A}" type="datetime1">
              <a:rPr lang="pl-PL" smtClean="0"/>
              <a:pPr/>
              <a:t>2018-06-13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9A3F59-6A1D-465C-9AB9-069469750EA2}" type="datetime1">
              <a:rPr lang="pl-PL" smtClean="0"/>
              <a:pPr/>
              <a:t>2018-06-13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91BA32-4892-4059-9D23-7C2D66D8892A}" type="datetime1">
              <a:rPr lang="pl-PL" smtClean="0"/>
              <a:pPr/>
              <a:t>2018-06-13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7B363-005F-4AA1-B9EB-7CD1AD716AB0}" type="datetime1">
              <a:rPr lang="pl-PL" smtClean="0"/>
              <a:pPr/>
              <a:t>2018-06-13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A16DBD4-665A-4F4F-9874-79722C57D8D3}" type="datetime1">
              <a:rPr lang="pl-PL" smtClean="0"/>
              <a:pPr/>
              <a:t>2018-06-13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90F78FD-E44B-4298-ADA0-48A742E66713}" type="datetime1">
              <a:rPr lang="pl-PL" smtClean="0"/>
              <a:pPr/>
              <a:t>2018-06-13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oliniow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oliniow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776A798-8808-471E-95CD-3CC8125631CF}" type="datetime1">
              <a:rPr lang="pl-PL" smtClean="0"/>
              <a:pPr/>
              <a:t>2018-06-13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l-PL" sz="4000" dirty="0" err="1" smtClean="0"/>
              <a:t>Entity</a:t>
            </a:r>
            <a:r>
              <a:rPr lang="pl-PL" sz="4000" dirty="0" smtClean="0"/>
              <a:t> Framework</a:t>
            </a:r>
            <a:endParaRPr lang="pl-PL" sz="4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5229200"/>
            <a:ext cx="2664296" cy="1517565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4932040" y="598798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 smtClean="0"/>
              <a:t>Robert Woszczyk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315742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 smtClean="0"/>
              <a:t>DB first </a:t>
            </a: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err="1" smtClean="0"/>
              <a:t>Code</a:t>
            </a:r>
            <a:r>
              <a:rPr lang="pl-PL" sz="4400" dirty="0" smtClean="0"/>
              <a:t> first </a:t>
            </a:r>
            <a:br>
              <a:rPr lang="pl-PL" sz="4400" dirty="0" smtClean="0"/>
            </a:br>
            <a:r>
              <a:rPr lang="pl-PL" sz="4400" dirty="0" err="1" smtClean="0"/>
              <a:t>vs</a:t>
            </a:r>
            <a:r>
              <a:rPr lang="pl-PL" sz="4400" dirty="0" smtClean="0"/>
              <a:t> Model first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10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2031549"/>
            <a:ext cx="7272808" cy="398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 smtClean="0"/>
              <a:t>DB first </a:t>
            </a: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err="1" smtClean="0"/>
              <a:t>Code</a:t>
            </a:r>
            <a:r>
              <a:rPr lang="pl-PL" sz="4400" dirty="0" smtClean="0"/>
              <a:t> first </a:t>
            </a:r>
            <a:br>
              <a:rPr lang="pl-PL" sz="4400" dirty="0" smtClean="0"/>
            </a:br>
            <a:r>
              <a:rPr lang="pl-PL" sz="4400" dirty="0" err="1" smtClean="0"/>
              <a:t>vs</a:t>
            </a:r>
            <a:r>
              <a:rPr lang="pl-PL" sz="4400" dirty="0" smtClean="0"/>
              <a:t> Model first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11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2060848"/>
            <a:ext cx="8882686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 smtClean="0"/>
              <a:t>DB first </a:t>
            </a: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err="1" smtClean="0"/>
              <a:t>Code</a:t>
            </a:r>
            <a:r>
              <a:rPr lang="pl-PL" sz="4400" dirty="0" smtClean="0"/>
              <a:t> first </a:t>
            </a:r>
            <a:br>
              <a:rPr lang="pl-PL" sz="4400" dirty="0" smtClean="0"/>
            </a:br>
            <a:r>
              <a:rPr lang="pl-PL" sz="4400" dirty="0" err="1" smtClean="0"/>
              <a:t>vs</a:t>
            </a:r>
            <a:r>
              <a:rPr lang="pl-PL" sz="4400" dirty="0" smtClean="0"/>
              <a:t> Model first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12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017" y="2132856"/>
            <a:ext cx="8964487" cy="275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pl-PL" b="1" i="1" dirty="0" smtClean="0"/>
              <a:t>DEMO</a:t>
            </a:r>
            <a:endParaRPr lang="pl-PL" b="1" i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 smtClean="0"/>
              <a:t>DB first </a:t>
            </a: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err="1" smtClean="0"/>
              <a:t>Code</a:t>
            </a:r>
            <a:r>
              <a:rPr lang="pl-PL" sz="4400" dirty="0" smtClean="0"/>
              <a:t> first </a:t>
            </a:r>
            <a:br>
              <a:rPr lang="pl-PL" sz="4400" dirty="0" smtClean="0"/>
            </a:br>
            <a:r>
              <a:rPr lang="pl-PL" sz="4400" dirty="0" err="1" smtClean="0"/>
              <a:t>vs</a:t>
            </a:r>
            <a:r>
              <a:rPr lang="pl-PL" sz="4400" dirty="0" smtClean="0"/>
              <a:t> Model first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13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Wykonywanie zapytań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14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2046536"/>
            <a:ext cx="8923745" cy="3110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Wykonywanie zapytań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15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526687"/>
            <a:ext cx="8325495" cy="4422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 err="1" smtClean="0"/>
              <a:t>IQueryable</a:t>
            </a:r>
            <a:endParaRPr lang="pl-PL" b="1" dirty="0" smtClean="0"/>
          </a:p>
          <a:p>
            <a:endParaRPr lang="pl-PL" b="1" dirty="0" smtClean="0"/>
          </a:p>
          <a:p>
            <a:r>
              <a:rPr lang="pl-PL" b="1" dirty="0" smtClean="0"/>
              <a:t>Wywołanie zapytania -&gt; materializowanie rezultatu</a:t>
            </a:r>
          </a:p>
          <a:p>
            <a:pPr lvl="1"/>
            <a:r>
              <a:rPr lang="pl-PL" b="1" dirty="0" smtClean="0"/>
              <a:t>.</a:t>
            </a:r>
            <a:r>
              <a:rPr lang="pl-PL" b="1" dirty="0" err="1" smtClean="0"/>
              <a:t>ToList</a:t>
            </a:r>
            <a:r>
              <a:rPr lang="pl-PL" b="1" dirty="0" smtClean="0"/>
              <a:t>(), .</a:t>
            </a:r>
            <a:r>
              <a:rPr lang="pl-PL" b="1" dirty="0" err="1" smtClean="0"/>
              <a:t>ToArray</a:t>
            </a:r>
            <a:r>
              <a:rPr lang="pl-PL" b="1" dirty="0" smtClean="0"/>
              <a:t>(), .</a:t>
            </a:r>
            <a:r>
              <a:rPr lang="pl-PL" b="1" dirty="0" err="1" smtClean="0"/>
              <a:t>FirstOrDefault</a:t>
            </a:r>
            <a:r>
              <a:rPr lang="pl-PL" b="1" dirty="0" smtClean="0"/>
              <a:t>() etc</a:t>
            </a:r>
          </a:p>
          <a:p>
            <a:pPr lvl="1"/>
            <a:r>
              <a:rPr lang="pl-PL" dirty="0" smtClean="0"/>
              <a:t>drzewo wyrażenia skojarzone z obiektem </a:t>
            </a:r>
            <a:r>
              <a:rPr lang="pl-PL" dirty="0" err="1" smtClean="0"/>
              <a:t>IQueryable</a:t>
            </a:r>
            <a:r>
              <a:rPr lang="pl-PL" dirty="0" smtClean="0"/>
              <a:t> tłumaczone i wykonane</a:t>
            </a:r>
            <a:endParaRPr lang="pl-PL" b="1" dirty="0" smtClean="0"/>
          </a:p>
          <a:p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Wykonywanie zapytań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16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pl-PL" b="1" i="1" dirty="0" smtClean="0"/>
              <a:t>DEMO</a:t>
            </a:r>
            <a:endParaRPr lang="pl-PL" b="1" i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Wykonywanie zapytań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17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Śledzenie zmian modelu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18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2010527"/>
            <a:ext cx="8820472" cy="3074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l-PL" dirty="0" err="1" smtClean="0">
                <a:solidFill>
                  <a:srgbClr val="0000FF"/>
                </a:solidFill>
              </a:rPr>
              <a:t>using</a:t>
            </a:r>
            <a:r>
              <a:rPr lang="pl-PL" dirty="0" smtClean="0">
                <a:solidFill>
                  <a:srgbClr val="000000"/>
                </a:solidFill>
              </a:rPr>
              <a:t> (</a:t>
            </a:r>
            <a:r>
              <a:rPr lang="pl-PL" dirty="0" err="1" smtClean="0">
                <a:solidFill>
                  <a:srgbClr val="0000FF"/>
                </a:solidFill>
              </a:rPr>
              <a:t>var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db</a:t>
            </a:r>
            <a:r>
              <a:rPr lang="pl-PL" dirty="0" smtClean="0">
                <a:solidFill>
                  <a:srgbClr val="000000"/>
                </a:solidFill>
              </a:rPr>
              <a:t> = </a:t>
            </a:r>
            <a:r>
              <a:rPr lang="pl-PL" dirty="0" err="1" smtClean="0">
                <a:solidFill>
                  <a:srgbClr val="0000FF"/>
                </a:solidFill>
              </a:rPr>
              <a:t>new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2B91AF"/>
                </a:solidFill>
              </a:rPr>
              <a:t>DemoContext</a:t>
            </a:r>
            <a:r>
              <a:rPr lang="pl-PL" dirty="0" smtClean="0">
                <a:solidFill>
                  <a:srgbClr val="000000"/>
                </a:solidFill>
              </a:rPr>
              <a:t>()) </a:t>
            </a:r>
          </a:p>
          <a:p>
            <a:pPr>
              <a:buNone/>
            </a:pPr>
            <a:r>
              <a:rPr lang="pl-PL" dirty="0" smtClean="0">
                <a:solidFill>
                  <a:srgbClr val="000000"/>
                </a:solidFill>
              </a:rPr>
              <a:t>{ </a:t>
            </a:r>
          </a:p>
          <a:p>
            <a:pPr lvl="1">
              <a:buNone/>
            </a:pPr>
            <a:r>
              <a:rPr lang="pl-PL" dirty="0" err="1" smtClean="0">
                <a:solidFill>
                  <a:srgbClr val="0000FF"/>
                </a:solidFill>
              </a:rPr>
              <a:t>var</a:t>
            </a:r>
            <a:r>
              <a:rPr lang="pl-PL" dirty="0" smtClean="0">
                <a:solidFill>
                  <a:srgbClr val="000000"/>
                </a:solidFill>
              </a:rPr>
              <a:t> p1 = </a:t>
            </a:r>
            <a:r>
              <a:rPr lang="pl-PL" dirty="0" err="1" smtClean="0">
                <a:solidFill>
                  <a:srgbClr val="000000"/>
                </a:solidFill>
              </a:rPr>
              <a:t>db.</a:t>
            </a:r>
            <a:r>
              <a:rPr lang="pl-PL" dirty="0" err="1" smtClean="0">
                <a:solidFill>
                  <a:srgbClr val="2B91AF"/>
                </a:solidFill>
              </a:rPr>
              <a:t>Products</a:t>
            </a:r>
            <a:r>
              <a:rPr lang="pl-PL" dirty="0" err="1" smtClean="0">
                <a:solidFill>
                  <a:srgbClr val="000000"/>
                </a:solidFill>
              </a:rPr>
              <a:t>.</a:t>
            </a:r>
            <a:r>
              <a:rPr lang="pl-PL" dirty="0" err="1" smtClean="0">
                <a:solidFill>
                  <a:srgbClr val="2B91AF"/>
                </a:solidFill>
              </a:rPr>
              <a:t>Find</a:t>
            </a:r>
            <a:r>
              <a:rPr lang="pl-PL" dirty="0" smtClean="0">
                <a:solidFill>
                  <a:srgbClr val="000000"/>
                </a:solidFill>
              </a:rPr>
              <a:t>(</a:t>
            </a:r>
            <a:r>
              <a:rPr lang="pl-PL" dirty="0" smtClean="0">
                <a:solidFill>
                  <a:srgbClr val="FF0000"/>
                </a:solidFill>
              </a:rPr>
              <a:t>1</a:t>
            </a:r>
            <a:r>
              <a:rPr lang="pl-PL" dirty="0" smtClean="0">
                <a:solidFill>
                  <a:srgbClr val="000000"/>
                </a:solidFill>
              </a:rPr>
              <a:t>); </a:t>
            </a:r>
          </a:p>
          <a:p>
            <a:pPr lvl="1">
              <a:buNone/>
            </a:pPr>
            <a:r>
              <a:rPr lang="pl-PL" dirty="0" smtClean="0">
                <a:solidFill>
                  <a:srgbClr val="000000"/>
                </a:solidFill>
              </a:rPr>
              <a:t>p1.</a:t>
            </a:r>
            <a:r>
              <a:rPr lang="pl-PL" dirty="0" smtClean="0">
                <a:solidFill>
                  <a:srgbClr val="2B91AF"/>
                </a:solidFill>
              </a:rPr>
              <a:t>Name</a:t>
            </a:r>
            <a:r>
              <a:rPr lang="pl-PL" dirty="0" smtClean="0">
                <a:solidFill>
                  <a:srgbClr val="000000"/>
                </a:solidFill>
              </a:rPr>
              <a:t> = </a:t>
            </a:r>
            <a:r>
              <a:rPr lang="pl-PL" dirty="0" smtClean="0">
                <a:solidFill>
                  <a:srgbClr val="A31515"/>
                </a:solidFill>
              </a:rPr>
              <a:t>"TE"</a:t>
            </a:r>
            <a:r>
              <a:rPr lang="pl-PL" dirty="0" smtClean="0">
                <a:solidFill>
                  <a:srgbClr val="000000"/>
                </a:solidFill>
              </a:rPr>
              <a:t>; </a:t>
            </a:r>
          </a:p>
          <a:p>
            <a:pPr lvl="1">
              <a:buNone/>
            </a:pPr>
            <a:endParaRPr lang="pl-PL" dirty="0" smtClean="0">
              <a:solidFill>
                <a:srgbClr val="0000FF"/>
              </a:solidFill>
            </a:endParaRPr>
          </a:p>
          <a:p>
            <a:pPr lvl="1">
              <a:buNone/>
            </a:pPr>
            <a:r>
              <a:rPr lang="pl-PL" dirty="0" err="1" smtClean="0">
                <a:solidFill>
                  <a:srgbClr val="0000FF"/>
                </a:solidFill>
              </a:rPr>
              <a:t>DbEntityEntry</a:t>
            </a:r>
            <a:r>
              <a:rPr lang="pl-PL" dirty="0" smtClean="0">
                <a:solidFill>
                  <a:srgbClr val="0000FF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entry</a:t>
            </a:r>
            <a:r>
              <a:rPr lang="pl-PL" dirty="0" smtClean="0">
                <a:solidFill>
                  <a:srgbClr val="000000"/>
                </a:solidFill>
              </a:rPr>
              <a:t> = </a:t>
            </a:r>
            <a:r>
              <a:rPr lang="pl-PL" dirty="0" err="1" smtClean="0">
                <a:solidFill>
                  <a:srgbClr val="000000"/>
                </a:solidFill>
              </a:rPr>
              <a:t>db.</a:t>
            </a:r>
            <a:r>
              <a:rPr lang="pl-PL" dirty="0" err="1" smtClean="0">
                <a:solidFill>
                  <a:srgbClr val="2B91AF"/>
                </a:solidFill>
              </a:rPr>
              <a:t>Entry</a:t>
            </a:r>
            <a:r>
              <a:rPr lang="pl-PL" dirty="0" err="1" smtClean="0">
                <a:solidFill>
                  <a:srgbClr val="000000"/>
                </a:solidFill>
              </a:rPr>
              <a:t>&lt;</a:t>
            </a:r>
            <a:r>
              <a:rPr lang="pl-PL" dirty="0" err="1" smtClean="0">
                <a:solidFill>
                  <a:srgbClr val="2B91AF"/>
                </a:solidFill>
              </a:rPr>
              <a:t>Product</a:t>
            </a:r>
            <a:r>
              <a:rPr lang="pl-PL" dirty="0" smtClean="0">
                <a:solidFill>
                  <a:srgbClr val="000000"/>
                </a:solidFill>
              </a:rPr>
              <a:t>&gt;(p1); </a:t>
            </a:r>
          </a:p>
          <a:p>
            <a:pPr lvl="1">
              <a:buNone/>
            </a:pPr>
            <a:endParaRPr lang="pl-PL" dirty="0" smtClean="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pl-PL" dirty="0" err="1" smtClean="0">
                <a:solidFill>
                  <a:srgbClr val="0000FF"/>
                </a:solidFill>
              </a:rPr>
              <a:t>if</a:t>
            </a:r>
            <a:r>
              <a:rPr lang="pl-PL" dirty="0" smtClean="0">
                <a:solidFill>
                  <a:srgbClr val="000000"/>
                </a:solidFill>
              </a:rPr>
              <a:t> (</a:t>
            </a:r>
            <a:r>
              <a:rPr lang="pl-PL" dirty="0" err="1" smtClean="0">
                <a:solidFill>
                  <a:srgbClr val="000000"/>
                </a:solidFill>
              </a:rPr>
              <a:t>entry.</a:t>
            </a:r>
            <a:r>
              <a:rPr lang="pl-PL" dirty="0" err="1" smtClean="0">
                <a:solidFill>
                  <a:srgbClr val="2B91AF"/>
                </a:solidFill>
              </a:rPr>
              <a:t>State</a:t>
            </a:r>
            <a:r>
              <a:rPr lang="pl-PL" dirty="0" smtClean="0">
                <a:solidFill>
                  <a:srgbClr val="000000"/>
                </a:solidFill>
              </a:rPr>
              <a:t> == </a:t>
            </a:r>
            <a:r>
              <a:rPr lang="pl-PL" dirty="0" err="1" smtClean="0">
                <a:solidFill>
                  <a:srgbClr val="2B91AF"/>
                </a:solidFill>
              </a:rPr>
              <a:t>EntityState.Modified</a:t>
            </a:r>
            <a:r>
              <a:rPr lang="pl-PL" dirty="0" smtClean="0">
                <a:solidFill>
                  <a:srgbClr val="2B91AF"/>
                </a:solidFill>
              </a:rPr>
              <a:t> ) 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pl-PL" dirty="0" smtClean="0">
                <a:solidFill>
                  <a:srgbClr val="000000"/>
                </a:solidFill>
              </a:rPr>
              <a:t>{ </a:t>
            </a:r>
          </a:p>
          <a:p>
            <a:pPr lvl="2">
              <a:buNone/>
            </a:pPr>
            <a:r>
              <a:rPr lang="pl-PL" dirty="0" smtClean="0">
                <a:solidFill>
                  <a:srgbClr val="000000"/>
                </a:solidFill>
              </a:rPr>
              <a:t>// do </a:t>
            </a:r>
            <a:r>
              <a:rPr lang="pl-PL" dirty="0" err="1" smtClean="0">
                <a:solidFill>
                  <a:srgbClr val="000000"/>
                </a:solidFill>
              </a:rPr>
              <a:t>some</a:t>
            </a:r>
            <a:r>
              <a:rPr lang="pl-PL" dirty="0" smtClean="0">
                <a:solidFill>
                  <a:srgbClr val="000000"/>
                </a:solidFill>
              </a:rPr>
              <a:t> action</a:t>
            </a:r>
          </a:p>
          <a:p>
            <a:pPr lvl="1">
              <a:buNone/>
            </a:pPr>
            <a:r>
              <a:rPr lang="pl-PL" dirty="0" smtClean="0">
                <a:solidFill>
                  <a:srgbClr val="000000"/>
                </a:solidFill>
              </a:rPr>
              <a:t>} </a:t>
            </a:r>
          </a:p>
          <a:p>
            <a:pPr lvl="1">
              <a:buNone/>
            </a:pPr>
            <a:r>
              <a:rPr lang="pl-PL" dirty="0" err="1" smtClean="0">
                <a:solidFill>
                  <a:srgbClr val="000000"/>
                </a:solidFill>
              </a:rPr>
              <a:t>db.</a:t>
            </a:r>
            <a:r>
              <a:rPr lang="pl-PL" dirty="0" err="1" smtClean="0">
                <a:solidFill>
                  <a:srgbClr val="2B91AF"/>
                </a:solidFill>
              </a:rPr>
              <a:t>SaveChanges</a:t>
            </a:r>
            <a:r>
              <a:rPr lang="pl-PL" dirty="0" smtClean="0">
                <a:solidFill>
                  <a:srgbClr val="000000"/>
                </a:solidFill>
              </a:rPr>
              <a:t>();</a:t>
            </a:r>
          </a:p>
          <a:p>
            <a:pPr>
              <a:buNone/>
            </a:pPr>
            <a:r>
              <a:rPr lang="pl-PL" b="1" dirty="0" smtClean="0">
                <a:solidFill>
                  <a:srgbClr val="000000"/>
                </a:solidFill>
              </a:rPr>
              <a:t>}</a:t>
            </a: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Śledzenie zmian modelu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19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Wprowadzenie do </a:t>
            </a:r>
            <a:r>
              <a:rPr lang="pl-PL" sz="3200" dirty="0" err="1" smtClean="0"/>
              <a:t>Entity</a:t>
            </a:r>
            <a:r>
              <a:rPr lang="pl-PL" sz="3200" dirty="0" smtClean="0"/>
              <a:t> Framework</a:t>
            </a:r>
          </a:p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Strategie: DB first </a:t>
            </a:r>
            <a:r>
              <a:rPr lang="pl-PL" sz="3200" dirty="0" err="1" smtClean="0"/>
              <a:t>vs</a:t>
            </a:r>
            <a:r>
              <a:rPr lang="pl-PL" sz="3200" dirty="0" smtClean="0"/>
              <a:t> </a:t>
            </a:r>
            <a:r>
              <a:rPr lang="pl-PL" sz="3200" dirty="0" err="1" smtClean="0"/>
              <a:t>Code</a:t>
            </a:r>
            <a:r>
              <a:rPr lang="pl-PL" sz="3200" dirty="0" smtClean="0"/>
              <a:t> first </a:t>
            </a:r>
            <a:r>
              <a:rPr lang="pl-PL" sz="3200" dirty="0" err="1" smtClean="0"/>
              <a:t>vs</a:t>
            </a:r>
            <a:r>
              <a:rPr lang="pl-PL" sz="3200" dirty="0" smtClean="0"/>
              <a:t> Model first</a:t>
            </a:r>
          </a:p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Prosty przykład użycia (</a:t>
            </a:r>
            <a:r>
              <a:rPr lang="pl-PL" sz="3200" dirty="0" err="1" smtClean="0"/>
              <a:t>Quick</a:t>
            </a:r>
            <a:r>
              <a:rPr lang="pl-PL" sz="3200" dirty="0" smtClean="0"/>
              <a:t> start)</a:t>
            </a:r>
          </a:p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Konstruowanie zapytań</a:t>
            </a:r>
          </a:p>
          <a:p>
            <a:pPr marL="624078" indent="-514350">
              <a:buFont typeface="+mj-lt"/>
              <a:buAutoNum type="arabicPeriod"/>
            </a:pPr>
            <a:r>
              <a:rPr lang="pl-PL" sz="3200" dirty="0" err="1" smtClean="0"/>
              <a:t>Tips</a:t>
            </a:r>
            <a:r>
              <a:rPr lang="pl-PL" sz="3200" dirty="0" smtClean="0"/>
              <a:t> &amp; </a:t>
            </a:r>
            <a:r>
              <a:rPr lang="pl-PL" sz="3200" dirty="0" err="1" smtClean="0"/>
              <a:t>tricks</a:t>
            </a:r>
            <a:endParaRPr lang="pl-PL" sz="3200" dirty="0" smtClean="0"/>
          </a:p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Migracje: automatyczne </a:t>
            </a:r>
            <a:br>
              <a:rPr lang="pl-PL" sz="3200" dirty="0" smtClean="0"/>
            </a:br>
            <a:r>
              <a:rPr lang="pl-PL" sz="3200" dirty="0" smtClean="0"/>
              <a:t>i "</a:t>
            </a:r>
            <a:r>
              <a:rPr lang="pl-PL" sz="3200" dirty="0" err="1" smtClean="0"/>
              <a:t>code-base</a:t>
            </a:r>
            <a:r>
              <a:rPr lang="pl-PL" sz="3200" dirty="0" smtClean="0"/>
              <a:t>"</a:t>
            </a:r>
          </a:p>
          <a:p>
            <a:pPr marL="624078" indent="-514350">
              <a:buFont typeface="+mj-lt"/>
              <a:buAutoNum type="arabicPeriod"/>
            </a:pPr>
            <a:endParaRPr lang="pl-PL" sz="32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80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Klasa</a:t>
            </a:r>
            <a:r>
              <a:rPr lang="pl-PL" b="1" dirty="0" smtClean="0"/>
              <a:t> </a:t>
            </a:r>
            <a:r>
              <a:rPr lang="pl-PL" i="1" dirty="0" err="1" smtClean="0"/>
              <a:t>ChangeTracker</a:t>
            </a:r>
            <a:endParaRPr lang="pl-PL" i="1" dirty="0" smtClean="0"/>
          </a:p>
          <a:p>
            <a:pPr>
              <a:buNone/>
            </a:pPr>
            <a:endParaRPr lang="pl-PL" b="1" i="1" dirty="0" smtClean="0"/>
          </a:p>
          <a:p>
            <a:pPr>
              <a:buNone/>
            </a:pPr>
            <a:endParaRPr lang="pl-PL" b="1" i="1" dirty="0" smtClean="0"/>
          </a:p>
          <a:p>
            <a:pPr>
              <a:buNone/>
            </a:pPr>
            <a:endParaRPr lang="pl-PL" b="1" i="1" dirty="0" smtClean="0"/>
          </a:p>
          <a:p>
            <a:pPr algn="ctr">
              <a:buNone/>
            </a:pPr>
            <a:r>
              <a:rPr lang="pl-PL" b="1" i="1" dirty="0" smtClean="0"/>
              <a:t>DEMO</a:t>
            </a:r>
            <a:endParaRPr lang="pl-PL" b="1" i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Śledzenie zmian modelu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20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pl-PL" b="1" i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Śledzenie zmian modelu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21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969" y="1083657"/>
            <a:ext cx="8038479" cy="529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Migracje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22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6386" name="Picture 2" descr="http://www.davidhayden.me/media/default/posts/ASP.NET-MVC-4-and-Entity-Framework-Database-Migration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2708920"/>
            <a:ext cx="6069428" cy="20512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Enable-Migrations:</a:t>
            </a:r>
            <a:r>
              <a:rPr lang="en-US" dirty="0" smtClean="0"/>
              <a:t> </a:t>
            </a:r>
            <a:r>
              <a:rPr lang="pl-PL" dirty="0" smtClean="0"/>
              <a:t>włącza migracje w projekcie poprzez utworzenie klasy</a:t>
            </a:r>
            <a:r>
              <a:rPr lang="en-US" dirty="0" smtClean="0"/>
              <a:t> </a:t>
            </a:r>
            <a:r>
              <a:rPr lang="en-US" b="1" dirty="0" smtClean="0"/>
              <a:t>Configuration</a:t>
            </a:r>
            <a:r>
              <a:rPr lang="en-US" dirty="0" smtClean="0"/>
              <a:t>.</a:t>
            </a:r>
            <a:r>
              <a:rPr lang="pl-PL" dirty="0" smtClean="0"/>
              <a:t/>
            </a:r>
            <a:br>
              <a:rPr lang="pl-PL" dirty="0" smtClean="0"/>
            </a:br>
            <a:endParaRPr lang="en-US" dirty="0" smtClean="0"/>
          </a:p>
          <a:p>
            <a:r>
              <a:rPr lang="en-US" b="1" dirty="0" smtClean="0"/>
              <a:t>Add-Migration:</a:t>
            </a:r>
            <a:r>
              <a:rPr lang="en-US" dirty="0" smtClean="0"/>
              <a:t> </a:t>
            </a:r>
            <a:r>
              <a:rPr lang="pl-PL" dirty="0" smtClean="0"/>
              <a:t>tworzy nową klasę z migracją z metodami</a:t>
            </a:r>
            <a:r>
              <a:rPr lang="en-US" dirty="0" smtClean="0"/>
              <a:t> Up() </a:t>
            </a:r>
            <a:r>
              <a:rPr lang="pl-PL" dirty="0" smtClean="0"/>
              <a:t>i</a:t>
            </a:r>
            <a:r>
              <a:rPr lang="en-US" dirty="0" smtClean="0"/>
              <a:t> Down</a:t>
            </a:r>
            <a:r>
              <a:rPr lang="en-US" dirty="0" smtClean="0"/>
              <a:t>().</a:t>
            </a:r>
            <a:r>
              <a:rPr lang="pl-PL" dirty="0" smtClean="0"/>
              <a:t/>
            </a:r>
            <a:br>
              <a:rPr lang="pl-PL" dirty="0" smtClean="0"/>
            </a:br>
            <a:endParaRPr lang="en-US" dirty="0" smtClean="0"/>
          </a:p>
          <a:p>
            <a:r>
              <a:rPr lang="en-US" b="1" dirty="0" smtClean="0"/>
              <a:t>Update-Database:</a:t>
            </a:r>
            <a:r>
              <a:rPr lang="en-US" dirty="0" smtClean="0"/>
              <a:t> </a:t>
            </a:r>
            <a:r>
              <a:rPr lang="pl-PL" dirty="0" smtClean="0"/>
              <a:t>wdraża migrację schematu bazy danych</a:t>
            </a:r>
            <a:r>
              <a:rPr lang="en-US" dirty="0" smtClean="0"/>
              <a:t>.</a:t>
            </a:r>
            <a:endParaRPr lang="en-US" dirty="0" smtClean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Migracje: </a:t>
            </a:r>
            <a:r>
              <a:rPr lang="pl-PL" dirty="0" smtClean="0"/>
              <a:t>"</a:t>
            </a:r>
            <a:r>
              <a:rPr lang="pl-PL" dirty="0" err="1" smtClean="0"/>
              <a:t>code-base</a:t>
            </a:r>
            <a:r>
              <a:rPr lang="pl-PL" dirty="0" smtClean="0"/>
              <a:t>"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23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Przy braku mapowania -&gt; użycie konwencji</a:t>
            </a:r>
          </a:p>
          <a:p>
            <a:pPr lvl="1"/>
            <a:r>
              <a:rPr lang="pl-PL" dirty="0" smtClean="0"/>
              <a:t>Nazwa property -&gt; nazwa kolumny w tabeli</a:t>
            </a:r>
          </a:p>
          <a:p>
            <a:r>
              <a:rPr lang="pl-PL" dirty="0" smtClean="0"/>
              <a:t>Typ bazodanowy określany przez </a:t>
            </a:r>
            <a:r>
              <a:rPr lang="pl-PL" dirty="0" err="1" smtClean="0"/>
              <a:t>Db</a:t>
            </a:r>
            <a:r>
              <a:rPr lang="pl-PL" dirty="0" smtClean="0"/>
              <a:t> </a:t>
            </a:r>
            <a:r>
              <a:rPr lang="pl-PL" dirty="0" err="1" smtClean="0"/>
              <a:t>provider</a:t>
            </a:r>
            <a:endParaRPr lang="pl-PL" dirty="0" smtClean="0"/>
          </a:p>
          <a:p>
            <a:pPr lvl="1"/>
            <a:r>
              <a:rPr lang="pl-PL" dirty="0" err="1" smtClean="0"/>
              <a:t>string</a:t>
            </a:r>
            <a:r>
              <a:rPr lang="pl-PL" dirty="0" smtClean="0"/>
              <a:t>  -&gt; </a:t>
            </a:r>
            <a:r>
              <a:rPr lang="pl-PL" dirty="0" err="1" smtClean="0"/>
              <a:t>nvarchar</a:t>
            </a:r>
            <a:r>
              <a:rPr lang="pl-PL" dirty="0" smtClean="0"/>
              <a:t>(4000) (</a:t>
            </a:r>
            <a:r>
              <a:rPr lang="pl-PL" dirty="0" err="1" smtClean="0"/>
              <a:t>Sql</a:t>
            </a:r>
            <a:r>
              <a:rPr lang="pl-PL" dirty="0" smtClean="0"/>
              <a:t> </a:t>
            </a:r>
            <a:r>
              <a:rPr lang="pl-PL" dirty="0" err="1" smtClean="0"/>
              <a:t>Provider</a:t>
            </a:r>
            <a:r>
              <a:rPr lang="pl-PL" dirty="0" smtClean="0"/>
              <a:t>)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Migracje: automatyczne i "</a:t>
            </a:r>
            <a:r>
              <a:rPr lang="pl-PL" dirty="0" err="1" smtClean="0"/>
              <a:t>code-base</a:t>
            </a:r>
            <a:r>
              <a:rPr lang="pl-PL" dirty="0" smtClean="0"/>
              <a:t>"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24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3337934"/>
            <a:ext cx="7501040" cy="268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109728" indent="0" algn="ctr">
              <a:buNone/>
            </a:pPr>
            <a:r>
              <a:rPr lang="pl-PL" b="1" i="1" dirty="0" smtClean="0"/>
              <a:t>DEMO</a:t>
            </a:r>
            <a:endParaRPr lang="pl-PL" i="1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Migracje: "</a:t>
            </a:r>
            <a:r>
              <a:rPr lang="pl-PL" dirty="0" err="1" smtClean="0"/>
              <a:t>code-base</a:t>
            </a:r>
            <a:r>
              <a:rPr lang="pl-PL" dirty="0" smtClean="0"/>
              <a:t>"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25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272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pl-PL" dirty="0" smtClean="0"/>
              <a:t>Wdrożenie migracji:</a:t>
            </a:r>
          </a:p>
          <a:p>
            <a:r>
              <a:rPr lang="pl-PL" b="1" dirty="0" smtClean="0"/>
              <a:t>Update-Database</a:t>
            </a:r>
            <a:r>
              <a:rPr lang="pl-PL" dirty="0" smtClean="0"/>
              <a:t> </a:t>
            </a:r>
            <a:r>
              <a:rPr lang="pl-PL" i="1" dirty="0" smtClean="0"/>
              <a:t>(</a:t>
            </a:r>
            <a:r>
              <a:rPr lang="pl-PL" i="1" dirty="0" err="1" smtClean="0"/>
              <a:t>Package</a:t>
            </a:r>
            <a:r>
              <a:rPr lang="pl-PL" i="1" dirty="0" smtClean="0"/>
              <a:t> </a:t>
            </a:r>
            <a:r>
              <a:rPr lang="pl-PL" i="1" dirty="0"/>
              <a:t>Manager </a:t>
            </a:r>
            <a:r>
              <a:rPr lang="pl-PL" i="1" dirty="0" err="1" smtClean="0"/>
              <a:t>console</a:t>
            </a:r>
            <a:r>
              <a:rPr lang="pl-PL" i="1" dirty="0" smtClean="0"/>
              <a:t>)</a:t>
            </a:r>
          </a:p>
          <a:p>
            <a:r>
              <a:rPr lang="pl-PL" b="1" dirty="0" smtClean="0"/>
              <a:t>migrate.exe</a:t>
            </a:r>
            <a:r>
              <a:rPr lang="pl-PL" dirty="0" smtClean="0"/>
              <a:t> </a:t>
            </a:r>
            <a:r>
              <a:rPr lang="pl-PL" i="1" dirty="0" smtClean="0"/>
              <a:t>(</a:t>
            </a:r>
            <a:r>
              <a:rPr lang="pl-PL" i="1" dirty="0" err="1" smtClean="0"/>
              <a:t>packages</a:t>
            </a:r>
            <a:r>
              <a:rPr lang="pl-PL" i="1" dirty="0" smtClean="0"/>
              <a:t>\EntityFramework.6.2.0\</a:t>
            </a:r>
            <a:r>
              <a:rPr lang="pl-PL" i="1" dirty="0" err="1" smtClean="0"/>
              <a:t>tools</a:t>
            </a:r>
            <a:r>
              <a:rPr lang="pl-PL" i="1" dirty="0" smtClean="0"/>
              <a:t>)</a:t>
            </a:r>
          </a:p>
          <a:p>
            <a:r>
              <a:rPr lang="pl-PL" b="1" dirty="0" err="1" smtClean="0"/>
              <a:t>Script.sql</a:t>
            </a:r>
            <a:r>
              <a:rPr lang="pl-PL" dirty="0" smtClean="0"/>
              <a:t> </a:t>
            </a:r>
            <a:r>
              <a:rPr lang="pl-PL" i="1" dirty="0" smtClean="0"/>
              <a:t>(Update-Database </a:t>
            </a:r>
            <a:r>
              <a:rPr lang="pl-PL" i="1" dirty="0"/>
              <a:t>-</a:t>
            </a:r>
            <a:r>
              <a:rPr lang="pl-PL" i="1" dirty="0" err="1" smtClean="0"/>
              <a:t>Script</a:t>
            </a:r>
            <a:r>
              <a:rPr lang="pl-PL" i="1" dirty="0" smtClean="0"/>
              <a:t>)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Migracje: "</a:t>
            </a:r>
            <a:r>
              <a:rPr lang="pl-PL" dirty="0" err="1" smtClean="0"/>
              <a:t>code-base</a:t>
            </a:r>
            <a:r>
              <a:rPr lang="pl-PL" dirty="0" smtClean="0"/>
              <a:t>"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26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272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pl-PL" sz="2800" dirty="0" smtClean="0">
              <a:solidFill>
                <a:srgbClr val="0000FF"/>
              </a:solidFill>
              <a:latin typeface="Consolas"/>
            </a:endParaRPr>
          </a:p>
          <a:p>
            <a:pPr marL="109728" indent="0">
              <a:buNone/>
            </a:pPr>
            <a:endParaRPr lang="pl-PL" sz="2800" dirty="0">
              <a:solidFill>
                <a:srgbClr val="0000FF"/>
              </a:solidFill>
              <a:latin typeface="Consolas"/>
            </a:endParaRPr>
          </a:p>
          <a:p>
            <a:pPr marL="109728" indent="0">
              <a:buNone/>
            </a:pPr>
            <a:r>
              <a:rPr lang="pl-PL" sz="28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pl-PL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800" dirty="0" err="1">
                <a:solidFill>
                  <a:srgbClr val="000000"/>
                </a:solidFill>
                <a:latin typeface="Consolas"/>
              </a:rPr>
              <a:t>Configuration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marL="109728" indent="0">
              <a:buNone/>
            </a:pPr>
            <a:r>
              <a:rPr lang="pl-PL" sz="28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pl-PL" sz="2800" dirty="0">
              <a:solidFill>
                <a:srgbClr val="000000"/>
              </a:solidFill>
              <a:latin typeface="Consolas"/>
            </a:endParaRPr>
          </a:p>
          <a:p>
            <a:pPr marL="109728" indent="0">
              <a:buNone/>
            </a:pPr>
            <a:r>
              <a:rPr lang="pl-PL" sz="2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2800" dirty="0" err="1">
                <a:solidFill>
                  <a:srgbClr val="000000"/>
                </a:solidFill>
                <a:latin typeface="Consolas"/>
              </a:rPr>
              <a:t>AutomaticMigrationsEnabled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2800" dirty="0" err="1">
                <a:solidFill>
                  <a:srgbClr val="0000FF"/>
                </a:solidFill>
                <a:latin typeface="Consolas"/>
              </a:rPr>
              <a:t>true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09728" indent="0">
              <a:buNone/>
            </a:pPr>
            <a:r>
              <a:rPr lang="pl-PL" sz="2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l-PL" i="1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Migracje: automatyczne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27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01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pl-PL" sz="2800" dirty="0" err="1" smtClean="0">
                <a:solidFill>
                  <a:srgbClr val="242729"/>
                </a:solidFill>
                <a:latin typeface="Arial"/>
              </a:rPr>
              <a:t>Initializers</a:t>
            </a:r>
            <a:r>
              <a:rPr lang="pl-PL" sz="2800" dirty="0" smtClean="0">
                <a:solidFill>
                  <a:srgbClr val="242729"/>
                </a:solidFill>
                <a:latin typeface="Arial"/>
              </a:rPr>
              <a:t>…</a:t>
            </a:r>
            <a:br>
              <a:rPr lang="pl-PL" sz="2800" dirty="0" smtClean="0">
                <a:solidFill>
                  <a:srgbClr val="242729"/>
                </a:solidFill>
                <a:latin typeface="Arial"/>
              </a:rPr>
            </a:br>
            <a:endParaRPr lang="pl-PL" sz="2800" dirty="0" smtClean="0">
              <a:solidFill>
                <a:srgbClr val="242729"/>
              </a:solidFill>
              <a:latin typeface="Arial"/>
            </a:endParaRPr>
          </a:p>
          <a:p>
            <a:pPr lvl="1" fontAlgn="base"/>
            <a:r>
              <a:rPr lang="pl-PL" sz="2400" dirty="0" smtClean="0">
                <a:solidFill>
                  <a:srgbClr val="242729"/>
                </a:solidFill>
                <a:latin typeface="Arial"/>
              </a:rPr>
              <a:t>umożliwiają wdrażanie zmian / inicjalizowanie bazy w </a:t>
            </a:r>
            <a:r>
              <a:rPr lang="pl-PL" sz="2400" dirty="0" err="1" smtClean="0">
                <a:solidFill>
                  <a:srgbClr val="242729"/>
                </a:solidFill>
                <a:latin typeface="Arial"/>
              </a:rPr>
              <a:t>runtime</a:t>
            </a:r>
            <a:r>
              <a:rPr lang="pl-PL" sz="2400" dirty="0" smtClean="0">
                <a:solidFill>
                  <a:srgbClr val="242729"/>
                </a:solidFill>
                <a:latin typeface="Arial"/>
              </a:rPr>
              <a:t> wg obranej strategii</a:t>
            </a:r>
          </a:p>
          <a:p>
            <a:pPr lvl="1" fontAlgn="base"/>
            <a:r>
              <a:rPr lang="pl-PL" sz="2400" dirty="0" smtClean="0">
                <a:solidFill>
                  <a:srgbClr val="242729"/>
                </a:solidFill>
                <a:latin typeface="Arial"/>
              </a:rPr>
              <a:t>uruchamiane przy pierwszym dostępie do bazy</a:t>
            </a:r>
            <a:br>
              <a:rPr lang="pl-PL" sz="2400" dirty="0" smtClean="0">
                <a:solidFill>
                  <a:srgbClr val="242729"/>
                </a:solidFill>
                <a:latin typeface="Arial"/>
              </a:rPr>
            </a:br>
            <a:endParaRPr lang="pl-PL" sz="2400" dirty="0" smtClean="0">
              <a:solidFill>
                <a:srgbClr val="242729"/>
              </a:solidFill>
              <a:latin typeface="Arial"/>
            </a:endParaRPr>
          </a:p>
          <a:p>
            <a:pPr lvl="1">
              <a:buNone/>
            </a:pPr>
            <a:r>
              <a:rPr lang="pl-PL" sz="1800" dirty="0" smtClean="0">
                <a:solidFill>
                  <a:srgbClr val="101094"/>
                </a:solidFill>
                <a:latin typeface="inherit"/>
              </a:rPr>
              <a:t>    public</a:t>
            </a: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 </a:t>
            </a:r>
            <a:r>
              <a:rPr lang="pl-PL" sz="1800" dirty="0" err="1">
                <a:solidFill>
                  <a:srgbClr val="101094"/>
                </a:solidFill>
                <a:latin typeface="inherit"/>
              </a:rPr>
              <a:t>class</a:t>
            </a:r>
            <a:r>
              <a:rPr lang="pl-PL" sz="1800" dirty="0">
                <a:solidFill>
                  <a:srgbClr val="303336"/>
                </a:solidFill>
                <a:latin typeface="inherit"/>
              </a:rPr>
              <a:t> </a:t>
            </a:r>
            <a:r>
              <a:rPr lang="pl-PL" sz="1800" dirty="0" err="1">
                <a:solidFill>
                  <a:srgbClr val="2B91AF"/>
                </a:solidFill>
                <a:latin typeface="inherit"/>
              </a:rPr>
              <a:t>MyContext</a:t>
            </a:r>
            <a:r>
              <a:rPr lang="pl-PL" sz="1800" dirty="0">
                <a:solidFill>
                  <a:srgbClr val="303336"/>
                </a:solidFill>
                <a:latin typeface="inherit"/>
              </a:rPr>
              <a:t> : </a:t>
            </a:r>
            <a:r>
              <a:rPr lang="pl-PL" sz="1800" dirty="0" err="1">
                <a:solidFill>
                  <a:srgbClr val="2B91AF"/>
                </a:solidFill>
                <a:latin typeface="inherit"/>
              </a:rPr>
              <a:t>DbContext</a:t>
            </a:r>
            <a:r>
              <a:rPr lang="pl-PL" sz="1800" dirty="0">
                <a:solidFill>
                  <a:srgbClr val="303336"/>
                </a:solidFill>
                <a:latin typeface="inherit"/>
              </a:rPr>
              <a:t> </a:t>
            </a: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/>
            </a:r>
            <a:br>
              <a:rPr lang="pl-PL" sz="1800" dirty="0" smtClean="0">
                <a:solidFill>
                  <a:srgbClr val="303336"/>
                </a:solidFill>
                <a:latin typeface="inherit"/>
              </a:rPr>
            </a:b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{</a:t>
            </a:r>
            <a:br>
              <a:rPr lang="pl-PL" sz="1800" dirty="0" smtClean="0">
                <a:solidFill>
                  <a:srgbClr val="303336"/>
                </a:solidFill>
                <a:latin typeface="inherit"/>
              </a:rPr>
            </a:b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  </a:t>
            </a:r>
            <a:r>
              <a:rPr lang="pl-PL" sz="1800" dirty="0" smtClean="0">
                <a:solidFill>
                  <a:srgbClr val="101094"/>
                </a:solidFill>
                <a:latin typeface="inherit"/>
              </a:rPr>
              <a:t>public </a:t>
            </a:r>
            <a:r>
              <a:rPr lang="pl-PL" sz="1800" dirty="0" err="1" smtClean="0">
                <a:solidFill>
                  <a:srgbClr val="2B91AF"/>
                </a:solidFill>
                <a:latin typeface="inherit"/>
              </a:rPr>
              <a:t>MyContext</a:t>
            </a: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() </a:t>
            </a:r>
            <a:br>
              <a:rPr lang="pl-PL" sz="1800" dirty="0" smtClean="0">
                <a:solidFill>
                  <a:srgbClr val="303336"/>
                </a:solidFill>
                <a:latin typeface="inherit"/>
              </a:rPr>
            </a:b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  { </a:t>
            </a:r>
            <a:br>
              <a:rPr lang="pl-PL" sz="1800" dirty="0" smtClean="0">
                <a:solidFill>
                  <a:srgbClr val="303336"/>
                </a:solidFill>
                <a:latin typeface="inherit"/>
              </a:rPr>
            </a:b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     </a:t>
            </a:r>
            <a:r>
              <a:rPr lang="pl-PL" sz="1800" dirty="0" err="1" smtClean="0">
                <a:solidFill>
                  <a:srgbClr val="2B91AF"/>
                </a:solidFill>
                <a:latin typeface="inherit"/>
              </a:rPr>
              <a:t>Database</a:t>
            </a:r>
            <a:r>
              <a:rPr lang="pl-PL" sz="1800" dirty="0" err="1" smtClean="0">
                <a:solidFill>
                  <a:srgbClr val="303336"/>
                </a:solidFill>
                <a:latin typeface="inherit"/>
              </a:rPr>
              <a:t>.</a:t>
            </a:r>
            <a:r>
              <a:rPr lang="pl-PL" sz="1800" dirty="0" err="1" smtClean="0">
                <a:solidFill>
                  <a:srgbClr val="2B91AF"/>
                </a:solidFill>
                <a:latin typeface="inherit"/>
              </a:rPr>
              <a:t>SetInitializer</a:t>
            </a:r>
            <a:r>
              <a:rPr lang="pl-PL" sz="1800" dirty="0" err="1" smtClean="0">
                <a:solidFill>
                  <a:srgbClr val="303336"/>
                </a:solidFill>
                <a:latin typeface="inherit"/>
              </a:rPr>
              <a:t>(</a:t>
            </a:r>
            <a:r>
              <a:rPr lang="pl-PL" sz="1800" dirty="0" err="1" smtClean="0">
                <a:solidFill>
                  <a:srgbClr val="101094"/>
                </a:solidFill>
                <a:latin typeface="inherit"/>
              </a:rPr>
              <a:t>ne</a:t>
            </a:r>
            <a:r>
              <a:rPr lang="pl-PL" sz="1800" dirty="0" smtClean="0">
                <a:solidFill>
                  <a:srgbClr val="101094"/>
                </a:solidFill>
                <a:latin typeface="inherit"/>
              </a:rPr>
              <a:t>w</a:t>
            </a: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           </a:t>
            </a: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	</a:t>
            </a: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					</a:t>
            </a:r>
            <a:r>
              <a:rPr lang="pl-PL" sz="1800" dirty="0" err="1" smtClean="0">
                <a:solidFill>
                  <a:srgbClr val="2B91AF"/>
                </a:solidFill>
                <a:latin typeface="inherit"/>
              </a:rPr>
              <a:t>MigrateDatabaseToLatestVersion</a:t>
            </a:r>
            <a:r>
              <a:rPr lang="pl-PL" sz="1800" dirty="0" err="1" smtClean="0">
                <a:solidFill>
                  <a:srgbClr val="303336"/>
                </a:solidFill>
                <a:latin typeface="inherit"/>
              </a:rPr>
              <a:t>&lt;</a:t>
            </a:r>
            <a:r>
              <a:rPr lang="pl-PL" sz="1800" dirty="0" err="1" smtClean="0">
                <a:solidFill>
                  <a:srgbClr val="2B91AF"/>
                </a:solidFill>
                <a:latin typeface="inherit"/>
              </a:rPr>
              <a:t>MyContext</a:t>
            </a: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, 			</a:t>
            </a:r>
            <a:r>
              <a:rPr lang="pl-PL" sz="1800" dirty="0" err="1" smtClean="0">
                <a:solidFill>
                  <a:srgbClr val="2B91AF"/>
                </a:solidFill>
                <a:latin typeface="inherit"/>
              </a:rPr>
              <a:t>MigrateDBConfiguration</a:t>
            </a: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&gt;()); </a:t>
            </a:r>
            <a:br>
              <a:rPr lang="pl-PL" sz="1800" dirty="0" smtClean="0">
                <a:solidFill>
                  <a:srgbClr val="303336"/>
                </a:solidFill>
                <a:latin typeface="inherit"/>
              </a:rPr>
            </a:b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  }</a:t>
            </a:r>
            <a:br>
              <a:rPr lang="pl-PL" sz="1800" dirty="0" smtClean="0">
                <a:solidFill>
                  <a:srgbClr val="303336"/>
                </a:solidFill>
                <a:latin typeface="inherit"/>
              </a:rPr>
            </a:b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}</a:t>
            </a:r>
          </a:p>
          <a:p>
            <a:pPr lvl="1"/>
            <a:endParaRPr lang="pl-PL" sz="1800" dirty="0" smtClean="0">
              <a:solidFill>
                <a:srgbClr val="0000FF"/>
              </a:solidFill>
              <a:latin typeface="Consolas"/>
            </a:endParaRPr>
          </a:p>
          <a:p>
            <a:pPr marL="109728" indent="0">
              <a:buNone/>
            </a:pPr>
            <a:endParaRPr lang="pl-PL" sz="2800" dirty="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Migracje: automatyczne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28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898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zawartości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Dostępne </a:t>
            </a:r>
            <a:r>
              <a:rPr lang="pl-PL" dirty="0" smtClean="0"/>
              <a:t>strategie inicjalizacji</a:t>
            </a:r>
            <a:endParaRPr lang="pl-PL" dirty="0" smtClean="0"/>
          </a:p>
          <a:p>
            <a:pPr lvl="1"/>
            <a:r>
              <a:rPr lang="pl-PL" dirty="0" err="1" smtClean="0"/>
              <a:t>CreateDatabaseIfNotExists</a:t>
            </a:r>
            <a:r>
              <a:rPr lang="pl-PL" dirty="0" smtClean="0"/>
              <a:t> (domyślna)</a:t>
            </a:r>
          </a:p>
          <a:p>
            <a:pPr lvl="1"/>
            <a:r>
              <a:rPr lang="pl-PL" dirty="0" err="1" smtClean="0"/>
              <a:t>DropCreateDatabaseIfModelChanges</a:t>
            </a:r>
            <a:endParaRPr lang="pl-PL" dirty="0" smtClean="0"/>
          </a:p>
          <a:p>
            <a:pPr lvl="1"/>
            <a:r>
              <a:rPr lang="pl-PL" dirty="0" err="1" smtClean="0"/>
              <a:t>DropCreateDatabaseAlways</a:t>
            </a:r>
            <a:endParaRPr lang="pl-PL" dirty="0" smtClean="0"/>
          </a:p>
          <a:p>
            <a:r>
              <a:rPr lang="pl-PL" dirty="0" smtClean="0"/>
              <a:t>Możliwość tworzenia własnych </a:t>
            </a:r>
            <a:r>
              <a:rPr lang="pl-PL" dirty="0" smtClean="0"/>
              <a:t>strategii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(</a:t>
            </a:r>
            <a:r>
              <a:rPr lang="pl-PL" dirty="0" smtClean="0"/>
              <a:t>np</a:t>
            </a:r>
            <a:r>
              <a:rPr lang="pl-PL" dirty="0" smtClean="0"/>
              <a:t>. przez </a:t>
            </a:r>
            <a:r>
              <a:rPr lang="pl-PL" dirty="0" smtClean="0"/>
              <a:t>dziedziczenie)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29</a:t>
            </a:fld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Migracje: automatyczne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052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pl-PL" b="1" dirty="0" err="1" smtClean="0"/>
              <a:t>Entity</a:t>
            </a:r>
            <a:r>
              <a:rPr lang="pl-PL" b="1" dirty="0" smtClean="0"/>
              <a:t> Framework </a:t>
            </a:r>
            <a:br>
              <a:rPr lang="pl-PL" b="1" dirty="0" smtClean="0"/>
            </a:br>
            <a:r>
              <a:rPr lang="pl-PL" dirty="0" smtClean="0"/>
              <a:t>≠</a:t>
            </a:r>
            <a:endParaRPr lang="pl-PL" dirty="0" smtClean="0"/>
          </a:p>
          <a:p>
            <a:pPr algn="ctr">
              <a:buNone/>
            </a:pPr>
            <a:r>
              <a:rPr lang="pl-PL" b="1" dirty="0" err="1" smtClean="0"/>
              <a:t>Entity</a:t>
            </a:r>
            <a:r>
              <a:rPr lang="pl-PL" b="1" dirty="0" smtClean="0"/>
              <a:t> Framework </a:t>
            </a:r>
            <a:r>
              <a:rPr lang="pl-PL" b="1" dirty="0" err="1" smtClean="0"/>
              <a:t>Core</a:t>
            </a: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624078" indent="-514350"/>
            <a:r>
              <a:rPr lang="pl-PL" sz="4400" dirty="0" smtClean="0"/>
              <a:t>Wprowadzenie do </a:t>
            </a:r>
            <a:r>
              <a:rPr lang="pl-PL" sz="4400" dirty="0" smtClean="0"/>
              <a:t/>
            </a:r>
            <a:br>
              <a:rPr lang="pl-PL" sz="4400" dirty="0" smtClean="0"/>
            </a:br>
            <a:r>
              <a:rPr lang="pl-PL" sz="4400" dirty="0" err="1" smtClean="0"/>
              <a:t>Entity</a:t>
            </a:r>
            <a:r>
              <a:rPr lang="pl-PL" sz="4400" dirty="0" smtClean="0"/>
              <a:t> </a:t>
            </a:r>
            <a:r>
              <a:rPr lang="pl-PL" sz="4400" dirty="0" smtClean="0"/>
              <a:t>Framework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3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zawartości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l-PL" dirty="0" smtClean="0"/>
              <a:t>Wyłączenie inicjalizacji</a:t>
            </a:r>
          </a:p>
          <a:p>
            <a:endParaRPr lang="pl-PL" dirty="0" smtClean="0"/>
          </a:p>
          <a:p>
            <a:pPr lvl="1"/>
            <a:r>
              <a:rPr lang="pl-PL" dirty="0" err="1" smtClean="0"/>
              <a:t>Database.SetInitializer&lt;MyDBContext</a:t>
            </a:r>
            <a:r>
              <a:rPr lang="pl-PL" dirty="0" smtClean="0"/>
              <a:t>&gt;(</a:t>
            </a:r>
            <a:r>
              <a:rPr lang="pl-PL" dirty="0" err="1" smtClean="0"/>
              <a:t>null</a:t>
            </a:r>
            <a:r>
              <a:rPr lang="pl-PL" dirty="0" smtClean="0"/>
              <a:t>);</a:t>
            </a:r>
          </a:p>
          <a:p>
            <a:pPr lvl="1"/>
            <a:endParaRPr lang="pl-PL" sz="2800" dirty="0" smtClean="0">
              <a:solidFill>
                <a:srgbClr val="0000FF"/>
              </a:solidFill>
              <a:latin typeface="Consolas"/>
            </a:endParaRPr>
          </a:p>
          <a:p>
            <a:pPr lvl="1"/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l-PL" sz="2400" dirty="0" err="1" smtClean="0">
                <a:solidFill>
                  <a:srgbClr val="A31515"/>
                </a:solidFill>
                <a:latin typeface="Consolas"/>
              </a:rPr>
              <a:t>entityFramework</a:t>
            </a: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pl-PL" sz="2400" dirty="0" smtClean="0"/>
          </a:p>
          <a:p>
            <a:pPr lvl="1">
              <a:buNone/>
            </a:pP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   …</a:t>
            </a:r>
            <a:endParaRPr lang="pl-PL" sz="2400" dirty="0" smtClean="0">
              <a:solidFill>
                <a:srgbClr val="0000FF"/>
              </a:solidFill>
              <a:latin typeface="Consolas"/>
            </a:endParaRPr>
          </a:p>
          <a:p>
            <a:pPr lvl="2">
              <a:buNone/>
            </a:pP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 &lt;</a:t>
            </a:r>
            <a:r>
              <a:rPr lang="pl-PL" sz="2400" dirty="0" err="1" smtClean="0">
                <a:solidFill>
                  <a:srgbClr val="A31515"/>
                </a:solidFill>
                <a:latin typeface="Consolas"/>
              </a:rPr>
              <a:t>contexts</a:t>
            </a: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pl-PL" sz="2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    &lt;</a:t>
            </a:r>
            <a:r>
              <a:rPr lang="pl-PL" sz="2400" dirty="0" err="1" smtClean="0">
                <a:solidFill>
                  <a:srgbClr val="A31515"/>
                </a:solidFill>
                <a:latin typeface="Consolas"/>
              </a:rPr>
              <a:t>context</a:t>
            </a: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l-PL" sz="2400" dirty="0" err="1" smtClean="0">
                <a:solidFill>
                  <a:srgbClr val="FF0000"/>
                </a:solidFill>
                <a:latin typeface="Consolas"/>
              </a:rPr>
              <a:t>type</a:t>
            </a:r>
            <a:r>
              <a:rPr lang="pl-PL" sz="24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l-PL" sz="2400" dirty="0" err="1" smtClean="0">
                <a:solidFill>
                  <a:srgbClr val="000000"/>
                </a:solidFill>
                <a:latin typeface="Consolas"/>
              </a:rPr>
              <a:t>"</a:t>
            </a:r>
            <a:r>
              <a:rPr lang="pl-PL" sz="2400" dirty="0" err="1" smtClean="0">
                <a:solidFill>
                  <a:srgbClr val="0000FF"/>
                </a:solidFill>
                <a:latin typeface="Consolas"/>
              </a:rPr>
              <a:t>Domain.MyDbContext</a:t>
            </a: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, </a:t>
            </a:r>
            <a:r>
              <a:rPr lang="pl-PL" sz="2400" dirty="0" err="1" smtClean="0">
                <a:solidFill>
                  <a:srgbClr val="0000FF"/>
                </a:solidFill>
                <a:latin typeface="Consolas"/>
              </a:rPr>
              <a:t>Domain</a:t>
            </a:r>
            <a:r>
              <a:rPr lang="pl-PL" sz="2400" dirty="0" smtClean="0">
                <a:solidFill>
                  <a:srgbClr val="000000"/>
                </a:solidFill>
                <a:latin typeface="Consolas"/>
              </a:rPr>
              <a:t>"</a:t>
            </a: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l-PL" sz="2400" b="1" dirty="0" err="1" smtClean="0">
                <a:solidFill>
                  <a:srgbClr val="FF0000"/>
                </a:solidFill>
                <a:latin typeface="Consolas"/>
              </a:rPr>
              <a:t>disableDatabaseInitialization</a:t>
            </a:r>
            <a:r>
              <a:rPr lang="pl-PL" sz="2400" b="1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l-PL" sz="2400" b="1" dirty="0" err="1" smtClean="0">
                <a:solidFill>
                  <a:srgbClr val="000000"/>
                </a:solidFill>
                <a:latin typeface="Consolas"/>
              </a:rPr>
              <a:t>"</a:t>
            </a:r>
            <a:r>
              <a:rPr lang="pl-PL" sz="2400" b="1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pl-PL" sz="2400" b="1" dirty="0" smtClean="0">
                <a:solidFill>
                  <a:srgbClr val="000000"/>
                </a:solidFill>
                <a:latin typeface="Consolas"/>
              </a:rPr>
              <a:t>"</a:t>
            </a: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 /&gt;</a:t>
            </a:r>
            <a:endParaRPr lang="pl-PL" sz="2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l-PL" sz="2400" dirty="0" err="1" smtClean="0">
                <a:solidFill>
                  <a:srgbClr val="A31515"/>
                </a:solidFill>
                <a:latin typeface="Consolas"/>
              </a:rPr>
              <a:t>contexts</a:t>
            </a: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pl-PL" sz="2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l-PL" sz="2400" dirty="0" err="1" smtClean="0">
                <a:solidFill>
                  <a:srgbClr val="A31515"/>
                </a:solidFill>
                <a:latin typeface="Consolas"/>
              </a:rPr>
              <a:t>entityFramework</a:t>
            </a: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pl-PL" sz="2400" dirty="0" smtClean="0"/>
          </a:p>
          <a:p>
            <a:pPr lvl="1"/>
            <a:endParaRPr lang="pl-PL" dirty="0" smtClean="0"/>
          </a:p>
          <a:p>
            <a:pPr lvl="1">
              <a:buNone/>
            </a:pP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30</a:t>
            </a:fld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Migracje: automatyczne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052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Bibliografia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31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80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Pytania ?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5229200"/>
            <a:ext cx="2664296" cy="151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591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Dziękuję za uwagę 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5229200"/>
            <a:ext cx="2664296" cy="151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591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624078" indent="-514350"/>
            <a:r>
              <a:rPr lang="pl-PL" sz="4400" dirty="0" smtClean="0"/>
              <a:t>Wprowadzenie do </a:t>
            </a:r>
            <a:r>
              <a:rPr lang="pl-PL" sz="4400" dirty="0" smtClean="0"/>
              <a:t/>
            </a:r>
            <a:br>
              <a:rPr lang="pl-PL" sz="4400" dirty="0" smtClean="0"/>
            </a:br>
            <a:r>
              <a:rPr lang="pl-PL" sz="4400" dirty="0" err="1" smtClean="0"/>
              <a:t>Entity</a:t>
            </a:r>
            <a:r>
              <a:rPr lang="pl-PL" sz="4400" dirty="0" smtClean="0"/>
              <a:t> </a:t>
            </a:r>
            <a:r>
              <a:rPr lang="pl-PL" sz="4400" dirty="0" smtClean="0"/>
              <a:t>Framework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4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4542" y="1655812"/>
            <a:ext cx="8901954" cy="407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624078" indent="-514350"/>
            <a:r>
              <a:rPr lang="pl-PL" sz="4400" dirty="0" smtClean="0"/>
              <a:t>Wprowadzenie do </a:t>
            </a:r>
            <a:r>
              <a:rPr lang="pl-PL" sz="4400" dirty="0" smtClean="0"/>
              <a:t/>
            </a:r>
            <a:br>
              <a:rPr lang="pl-PL" sz="4400" dirty="0" smtClean="0"/>
            </a:br>
            <a:r>
              <a:rPr lang="pl-PL" sz="4400" dirty="0" err="1" smtClean="0"/>
              <a:t>Entity</a:t>
            </a:r>
            <a:r>
              <a:rPr lang="pl-PL" sz="4400" dirty="0" smtClean="0"/>
              <a:t> </a:t>
            </a:r>
            <a:r>
              <a:rPr lang="pl-PL" sz="4400" dirty="0" smtClean="0"/>
              <a:t>Framework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5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489910"/>
            <a:ext cx="8604448" cy="4315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pl-PL" b="1" dirty="0" smtClean="0"/>
              <a:t>Demo</a:t>
            </a: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 err="1" smtClean="0"/>
              <a:t>Quick</a:t>
            </a:r>
            <a:r>
              <a:rPr lang="pl-PL" sz="4400" dirty="0" smtClean="0"/>
              <a:t> start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6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 smtClean="0"/>
              <a:t>DB first </a:t>
            </a: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err="1" smtClean="0"/>
              <a:t>Code</a:t>
            </a:r>
            <a:r>
              <a:rPr lang="pl-PL" sz="4400" dirty="0" smtClean="0"/>
              <a:t> first </a:t>
            </a:r>
            <a:br>
              <a:rPr lang="pl-PL" sz="4400" dirty="0" smtClean="0"/>
            </a:br>
            <a:r>
              <a:rPr lang="pl-PL" sz="4400" dirty="0" err="1" smtClean="0"/>
              <a:t>vs</a:t>
            </a:r>
            <a:r>
              <a:rPr lang="pl-PL" sz="4400" dirty="0" smtClean="0"/>
              <a:t> Model first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7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4104" y="2204864"/>
            <a:ext cx="8902392" cy="312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 smtClean="0"/>
              <a:t>DB first </a:t>
            </a: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err="1" smtClean="0"/>
              <a:t>Code</a:t>
            </a:r>
            <a:r>
              <a:rPr lang="pl-PL" sz="4400" dirty="0" smtClean="0"/>
              <a:t> first </a:t>
            </a:r>
            <a:br>
              <a:rPr lang="pl-PL" sz="4400" dirty="0" smtClean="0"/>
            </a:br>
            <a:r>
              <a:rPr lang="pl-PL" sz="4400" dirty="0" err="1" smtClean="0"/>
              <a:t>vs</a:t>
            </a:r>
            <a:r>
              <a:rPr lang="pl-PL" sz="4400" dirty="0" smtClean="0"/>
              <a:t> Model first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8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024" y="1772816"/>
            <a:ext cx="8676456" cy="4088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 smtClean="0"/>
              <a:t>DB first </a:t>
            </a: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err="1" smtClean="0"/>
              <a:t>Code</a:t>
            </a:r>
            <a:r>
              <a:rPr lang="pl-PL" sz="4400" dirty="0" smtClean="0"/>
              <a:t> first </a:t>
            </a:r>
            <a:br>
              <a:rPr lang="pl-PL" sz="4400" dirty="0" smtClean="0"/>
            </a:br>
            <a:r>
              <a:rPr lang="pl-PL" sz="4400" dirty="0" err="1" smtClean="0"/>
              <a:t>vs</a:t>
            </a:r>
            <a:r>
              <a:rPr lang="pl-PL" sz="4400" dirty="0" smtClean="0"/>
              <a:t> Model first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9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678370"/>
            <a:ext cx="8664194" cy="434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3701</TotalTime>
  <Words>518</Words>
  <Application>Microsoft Office PowerPoint</Application>
  <PresentationFormat>Pokaz na ekranie (4:3)</PresentationFormat>
  <Paragraphs>186</Paragraphs>
  <Slides>33</Slides>
  <Notes>29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33</vt:i4>
      </vt:variant>
    </vt:vector>
  </HeadingPairs>
  <TitlesOfParts>
    <vt:vector size="34" baseType="lpstr">
      <vt:lpstr>Hol</vt:lpstr>
      <vt:lpstr>Entity Framework</vt:lpstr>
      <vt:lpstr>Agenda</vt:lpstr>
      <vt:lpstr>Wprowadzenie do  Entity Framework</vt:lpstr>
      <vt:lpstr>Wprowadzenie do  Entity Framework</vt:lpstr>
      <vt:lpstr>Wprowadzenie do  Entity Framework</vt:lpstr>
      <vt:lpstr>Quick start</vt:lpstr>
      <vt:lpstr>DB first vs Code first  vs Model first</vt:lpstr>
      <vt:lpstr>DB first vs Code first  vs Model first</vt:lpstr>
      <vt:lpstr>DB first vs Code first  vs Model first</vt:lpstr>
      <vt:lpstr>DB first vs Code first  vs Model first</vt:lpstr>
      <vt:lpstr>DB first vs Code first  vs Model first</vt:lpstr>
      <vt:lpstr>DB first vs Code first  vs Model first</vt:lpstr>
      <vt:lpstr>DB first vs Code first  vs Model first</vt:lpstr>
      <vt:lpstr>Wykonywanie zapytań</vt:lpstr>
      <vt:lpstr>Wykonywanie zapytań</vt:lpstr>
      <vt:lpstr>Wykonywanie zapytań</vt:lpstr>
      <vt:lpstr>Wykonywanie zapytań</vt:lpstr>
      <vt:lpstr>Śledzenie zmian modelu</vt:lpstr>
      <vt:lpstr>Śledzenie zmian modelu</vt:lpstr>
      <vt:lpstr>Śledzenie zmian modelu</vt:lpstr>
      <vt:lpstr>Śledzenie zmian modelu</vt:lpstr>
      <vt:lpstr>Migracje</vt:lpstr>
      <vt:lpstr>Migracje: "code-base"</vt:lpstr>
      <vt:lpstr>Migracje: automatyczne i "code-base"</vt:lpstr>
      <vt:lpstr>Migracje: "code-base"</vt:lpstr>
      <vt:lpstr>Migracje: "code-base"</vt:lpstr>
      <vt:lpstr>Migracje: automatyczne</vt:lpstr>
      <vt:lpstr>Migracje: automatyczne</vt:lpstr>
      <vt:lpstr>Migracje: automatyczne</vt:lpstr>
      <vt:lpstr>Migracje: automatyczne</vt:lpstr>
      <vt:lpstr>Bibliografia</vt:lpstr>
      <vt:lpstr>Pytania ?</vt:lpstr>
      <vt:lpstr>Dziękuję za uwagę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Marta Górska</dc:creator>
  <cp:lastModifiedBy>general</cp:lastModifiedBy>
  <cp:revision>538</cp:revision>
  <dcterms:created xsi:type="dcterms:W3CDTF">2015-07-17T06:00:54Z</dcterms:created>
  <dcterms:modified xsi:type="dcterms:W3CDTF">2018-06-13T21:26:49Z</dcterms:modified>
</cp:coreProperties>
</file>