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59" r:id="rId2"/>
    <p:sldId id="261" r:id="rId3"/>
    <p:sldId id="363" r:id="rId4"/>
    <p:sldId id="357" r:id="rId5"/>
    <p:sldId id="358" r:id="rId6"/>
    <p:sldId id="341" r:id="rId7"/>
    <p:sldId id="349" r:id="rId8"/>
    <p:sldId id="359" r:id="rId9"/>
    <p:sldId id="360" r:id="rId10"/>
    <p:sldId id="361" r:id="rId11"/>
    <p:sldId id="346" r:id="rId12"/>
    <p:sldId id="345" r:id="rId13"/>
    <p:sldId id="364" r:id="rId14"/>
    <p:sldId id="344" r:id="rId15"/>
    <p:sldId id="342" r:id="rId16"/>
    <p:sldId id="343" r:id="rId17"/>
    <p:sldId id="362" r:id="rId18"/>
    <p:sldId id="337" r:id="rId19"/>
    <p:sldId id="339" r:id="rId20"/>
    <p:sldId id="340" r:id="rId21"/>
    <p:sldId id="347" r:id="rId22"/>
    <p:sldId id="338" r:id="rId23"/>
    <p:sldId id="366" r:id="rId24"/>
    <p:sldId id="365" r:id="rId25"/>
    <p:sldId id="348" r:id="rId26"/>
    <p:sldId id="356" r:id="rId27"/>
    <p:sldId id="355" r:id="rId28"/>
    <p:sldId id="350" r:id="rId29"/>
    <p:sldId id="351" r:id="rId30"/>
    <p:sldId id="352" r:id="rId31"/>
    <p:sldId id="353" r:id="rId32"/>
    <p:sldId id="354" r:id="rId33"/>
    <p:sldId id="273" r:id="rId34"/>
    <p:sldId id="265" r:id="rId35"/>
    <p:sldId id="312" r:id="rId3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3BC6E1D2-328C-41CB-9057-F3B961AC0247}">
          <p14:sldIdLst/>
        </p14:section>
        <p14:section name="Sekcja bez tytułu" id="{3612DAF5-04E4-481C-BD0D-E55C0F3EC07C}">
          <p14:sldIdLst>
            <p14:sldId id="259"/>
            <p14:sldId id="261"/>
            <p14:sldId id="363"/>
            <p14:sldId id="357"/>
            <p14:sldId id="358"/>
            <p14:sldId id="341"/>
            <p14:sldId id="349"/>
            <p14:sldId id="359"/>
            <p14:sldId id="360"/>
            <p14:sldId id="361"/>
            <p14:sldId id="346"/>
            <p14:sldId id="345"/>
            <p14:sldId id="364"/>
            <p14:sldId id="344"/>
            <p14:sldId id="342"/>
            <p14:sldId id="343"/>
            <p14:sldId id="362"/>
            <p14:sldId id="337"/>
            <p14:sldId id="339"/>
            <p14:sldId id="340"/>
            <p14:sldId id="347"/>
            <p14:sldId id="338"/>
            <p14:sldId id="366"/>
            <p14:sldId id="365"/>
            <p14:sldId id="348"/>
            <p14:sldId id="356"/>
            <p14:sldId id="355"/>
            <p14:sldId id="350"/>
            <p14:sldId id="351"/>
            <p14:sldId id="352"/>
            <p14:sldId id="353"/>
            <p14:sldId id="354"/>
            <p14:sldId id="273"/>
            <p14:sldId id="265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3493" autoAdjust="0"/>
  </p:normalViewPr>
  <p:slideViewPr>
    <p:cSldViewPr>
      <p:cViewPr varScale="1">
        <p:scale>
          <a:sx n="86" d="100"/>
          <a:sy n="86" d="100"/>
        </p:scale>
        <p:origin x="-23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53BF4-6D38-4006-9F12-A6653E7283E6}" type="datetimeFigureOut">
              <a:rPr lang="pl-PL" smtClean="0"/>
              <a:pPr/>
              <a:t>14.06.2018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56EB1-0873-493D-B649-9A936806DB6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149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4036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11</a:t>
            </a:fld>
            <a:endParaRPr lang="pl-P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12</a:t>
            </a:fld>
            <a:endParaRPr lang="pl-P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13</a:t>
            </a:fld>
            <a:endParaRPr lang="pl-P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14</a:t>
            </a:fld>
            <a:endParaRPr lang="pl-P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15</a:t>
            </a:fld>
            <a:endParaRPr lang="pl-P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16</a:t>
            </a:fld>
            <a:endParaRPr lang="pl-P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17</a:t>
            </a:fld>
            <a:endParaRPr lang="pl-P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18</a:t>
            </a:fld>
            <a:endParaRPr lang="pl-P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19</a:t>
            </a:fld>
            <a:endParaRPr lang="pl-P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20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pl-PL" baseline="0" dirty="0" smtClean="0"/>
              <a:t>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</a:t>
            </a:fld>
            <a:endParaRPr lang="pl-P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21</a:t>
            </a:fld>
            <a:endParaRPr lang="pl-P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22</a:t>
            </a:fld>
            <a:endParaRPr lang="pl-P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23</a:t>
            </a:fld>
            <a:endParaRPr lang="pl-P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24</a:t>
            </a:fld>
            <a:endParaRPr lang="pl-P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25</a:t>
            </a:fld>
            <a:endParaRPr lang="pl-P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26</a:t>
            </a:fld>
            <a:endParaRPr lang="pl-P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27</a:t>
            </a:fld>
            <a:endParaRPr lang="pl-P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28</a:t>
            </a:fld>
            <a:endParaRPr lang="pl-P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29</a:t>
            </a:fld>
            <a:endParaRPr lang="pl-P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30</a:t>
            </a:fld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pl-PL" baseline="0" dirty="0" smtClean="0"/>
              <a:t>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31</a:t>
            </a:fld>
            <a:endParaRPr lang="pl-P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32</a:t>
            </a:fld>
            <a:endParaRPr lang="pl-P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pl-PL" baseline="0" dirty="0" smtClean="0"/>
              <a:t>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pl-PL" baseline="0" dirty="0" smtClean="0"/>
              <a:t>s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6</a:t>
            </a:fld>
            <a:endParaRPr lang="pl-P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7</a:t>
            </a:fld>
            <a:endParaRPr lang="pl-P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pl-PL" baseline="0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8</a:t>
            </a:fld>
            <a:endParaRPr lang="pl-P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9</a:t>
            </a:fld>
            <a:endParaRPr lang="pl-P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l-PL" dirty="0" smtClean="0"/>
              <a:t> Program jest </a:t>
            </a:r>
            <a:r>
              <a:rPr lang="pl-PL" baseline="0" dirty="0" smtClean="0"/>
              <a:t>zbiorem klas i struktur</a:t>
            </a:r>
          </a:p>
          <a:p>
            <a:pPr>
              <a:buFontTx/>
              <a:buChar char="-"/>
            </a:pPr>
            <a:r>
              <a:rPr lang="pl-PL" baseline="0" dirty="0" smtClean="0"/>
              <a:t> Jakakolwiek logika jest zawarta w którymś z tych bytów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56EB1-0873-493D-B649-9A936806DB67}" type="slidenum">
              <a:rPr lang="pl-PL" smtClean="0"/>
              <a:pPr/>
              <a:t>10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oliniow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9B1624-8819-4D6B-919D-578434B16426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1446BC-F8B9-47CB-AFC3-DE6DE2F0F6B3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7B9A85-6194-450B-A4EC-90260B3BB407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0BE0C5-60E3-4117-8638-1F1C468BA7A2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626FED-AB84-4C32-8595-BD4872B9C791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995F53-04EE-4A67-9EED-8FE911D5C70A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9A3F59-6A1D-465C-9AB9-069469750EA2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91BA32-4892-4059-9D23-7C2D66D8892A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B7B363-005F-4AA1-B9EB-7CD1AD716AB0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A16DBD4-665A-4F4F-9874-79722C57D8D3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0F78FD-E44B-4298-ADA0-48A742E66713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oliniow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76A798-8808-471E-95CD-3CC8125631CF}" type="datetime1">
              <a:rPr lang="pl-PL" smtClean="0"/>
              <a:pPr/>
              <a:t>14.06.2018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6B8C4A-E01E-49C4-A342-E776841D1431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4000" dirty="0" err="1" smtClean="0"/>
              <a:t>Entity</a:t>
            </a:r>
            <a:r>
              <a:rPr lang="pl-PL" sz="4000" dirty="0" smtClean="0"/>
              <a:t> Framework</a:t>
            </a:r>
            <a:endParaRPr lang="pl-PL" sz="4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4932040" y="598798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dirty="0" smtClean="0"/>
              <a:t>Robert Woszczyk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574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2031549"/>
            <a:ext cx="7272808" cy="398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11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060848"/>
            <a:ext cx="888268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17" y="2132856"/>
            <a:ext cx="8964487" cy="275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l-PL" b="1" i="1" dirty="0" smtClean="0"/>
              <a:t>DEMO</a:t>
            </a: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2046536"/>
            <a:ext cx="8923745" cy="311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526687"/>
            <a:ext cx="8325495" cy="442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IQueryable</a:t>
            </a:r>
            <a:endParaRPr lang="pl-PL" b="1" dirty="0" smtClean="0"/>
          </a:p>
          <a:p>
            <a:endParaRPr lang="pl-PL" b="1" dirty="0" smtClean="0"/>
          </a:p>
          <a:p>
            <a:r>
              <a:rPr lang="pl-PL" b="1" dirty="0" smtClean="0"/>
              <a:t>Wywołanie zapytania -&gt; materializowanie rezultatu</a:t>
            </a:r>
          </a:p>
          <a:p>
            <a:pPr lvl="1"/>
            <a:r>
              <a:rPr lang="pl-PL" b="1" dirty="0" smtClean="0"/>
              <a:t>.</a:t>
            </a:r>
            <a:r>
              <a:rPr lang="pl-PL" b="1" dirty="0" err="1" smtClean="0"/>
              <a:t>ToList</a:t>
            </a:r>
            <a:r>
              <a:rPr lang="pl-PL" b="1" dirty="0" smtClean="0"/>
              <a:t>(), .</a:t>
            </a:r>
            <a:r>
              <a:rPr lang="pl-PL" b="1" dirty="0" err="1" smtClean="0"/>
              <a:t>ToArray</a:t>
            </a:r>
            <a:r>
              <a:rPr lang="pl-PL" b="1" dirty="0" smtClean="0"/>
              <a:t>(), .</a:t>
            </a:r>
            <a:r>
              <a:rPr lang="pl-PL" b="1" dirty="0" err="1" smtClean="0"/>
              <a:t>FirstOrDefault</a:t>
            </a:r>
            <a:r>
              <a:rPr lang="pl-PL" b="1" dirty="0" smtClean="0"/>
              <a:t>() etc</a:t>
            </a:r>
          </a:p>
          <a:p>
            <a:pPr lvl="1"/>
            <a:r>
              <a:rPr lang="pl-PL" dirty="0" smtClean="0"/>
              <a:t>drzewo wyrażenia skojarzone z obiektem </a:t>
            </a:r>
            <a:r>
              <a:rPr lang="pl-PL" dirty="0" err="1" smtClean="0"/>
              <a:t>IQueryable</a:t>
            </a:r>
            <a:r>
              <a:rPr lang="pl-PL" dirty="0" smtClean="0"/>
              <a:t> tłumaczone i wykonane</a:t>
            </a:r>
            <a:endParaRPr lang="pl-PL" b="1" dirty="0" smtClean="0"/>
          </a:p>
          <a:p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l-PL" b="1" i="1" dirty="0" smtClean="0"/>
              <a:t>DEMO</a:t>
            </a: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Wykonywanie zapytań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010527"/>
            <a:ext cx="8820472" cy="307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using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FF"/>
                </a:solidFill>
              </a:rPr>
              <a:t>var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db</a:t>
            </a:r>
            <a:r>
              <a:rPr lang="pl-PL" dirty="0" smtClean="0">
                <a:solidFill>
                  <a:srgbClr val="000000"/>
                </a:solidFill>
              </a:rPr>
              <a:t> = </a:t>
            </a:r>
            <a:r>
              <a:rPr lang="pl-PL" dirty="0" err="1" smtClean="0">
                <a:solidFill>
                  <a:srgbClr val="0000FF"/>
                </a:solidFill>
              </a:rPr>
              <a:t>new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  <a:r>
              <a:rPr lang="pl-PL" dirty="0" err="1" smtClean="0">
                <a:solidFill>
                  <a:srgbClr val="2B91AF"/>
                </a:solidFill>
              </a:rPr>
              <a:t>DemoContext</a:t>
            </a:r>
            <a:r>
              <a:rPr lang="pl-PL" dirty="0" smtClean="0">
                <a:solidFill>
                  <a:srgbClr val="000000"/>
                </a:solidFill>
              </a:rPr>
              <a:t>()) </a:t>
            </a:r>
          </a:p>
          <a:p>
            <a:pPr>
              <a:buNone/>
            </a:pPr>
            <a:r>
              <a:rPr lang="pl-PL" dirty="0" smtClean="0">
                <a:solidFill>
                  <a:srgbClr val="000000"/>
                </a:solidFill>
              </a:rPr>
              <a:t>{ </a:t>
            </a:r>
          </a:p>
          <a:p>
            <a:pPr lvl="1"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var</a:t>
            </a:r>
            <a:r>
              <a:rPr lang="pl-PL" dirty="0" smtClean="0">
                <a:solidFill>
                  <a:srgbClr val="000000"/>
                </a:solidFill>
              </a:rPr>
              <a:t> p1 = </a:t>
            </a:r>
            <a:r>
              <a:rPr lang="pl-PL" dirty="0" err="1" smtClean="0">
                <a:solidFill>
                  <a:srgbClr val="000000"/>
                </a:solidFill>
              </a:rPr>
              <a:t>db.</a:t>
            </a:r>
            <a:r>
              <a:rPr lang="pl-PL" dirty="0" err="1" smtClean="0">
                <a:solidFill>
                  <a:srgbClr val="2B91AF"/>
                </a:solidFill>
              </a:rPr>
              <a:t>Products</a:t>
            </a:r>
            <a:r>
              <a:rPr lang="pl-PL" dirty="0" err="1" smtClean="0">
                <a:solidFill>
                  <a:srgbClr val="000000"/>
                </a:solidFill>
              </a:rPr>
              <a:t>.</a:t>
            </a:r>
            <a:r>
              <a:rPr lang="pl-PL" dirty="0" err="1" smtClean="0">
                <a:solidFill>
                  <a:srgbClr val="2B91AF"/>
                </a:solidFill>
              </a:rPr>
              <a:t>Find</a:t>
            </a:r>
            <a:r>
              <a:rPr lang="pl-PL" dirty="0" smtClean="0">
                <a:solidFill>
                  <a:srgbClr val="000000"/>
                </a:solidFill>
              </a:rPr>
              <a:t>(</a:t>
            </a:r>
            <a:r>
              <a:rPr lang="pl-PL" dirty="0" smtClean="0">
                <a:solidFill>
                  <a:srgbClr val="FF0000"/>
                </a:solidFill>
              </a:rPr>
              <a:t>1</a:t>
            </a:r>
            <a:r>
              <a:rPr lang="pl-PL" dirty="0" smtClean="0">
                <a:solidFill>
                  <a:srgbClr val="000000"/>
                </a:solidFill>
              </a:rPr>
              <a:t>); </a:t>
            </a:r>
          </a:p>
          <a:p>
            <a:pPr lvl="1">
              <a:buNone/>
            </a:pPr>
            <a:r>
              <a:rPr lang="pl-PL" dirty="0" smtClean="0">
                <a:solidFill>
                  <a:srgbClr val="000000"/>
                </a:solidFill>
              </a:rPr>
              <a:t>p1.</a:t>
            </a:r>
            <a:r>
              <a:rPr lang="pl-PL" dirty="0" smtClean="0">
                <a:solidFill>
                  <a:srgbClr val="2B91AF"/>
                </a:solidFill>
              </a:rPr>
              <a:t>Name</a:t>
            </a:r>
            <a:r>
              <a:rPr lang="pl-PL" dirty="0" smtClean="0">
                <a:solidFill>
                  <a:srgbClr val="000000"/>
                </a:solidFill>
              </a:rPr>
              <a:t> = </a:t>
            </a:r>
            <a:r>
              <a:rPr lang="pl-PL" dirty="0" smtClean="0">
                <a:solidFill>
                  <a:srgbClr val="A31515"/>
                </a:solidFill>
              </a:rPr>
              <a:t>"TE"</a:t>
            </a:r>
            <a:r>
              <a:rPr lang="pl-PL" dirty="0" smtClean="0">
                <a:solidFill>
                  <a:srgbClr val="000000"/>
                </a:solidFill>
              </a:rPr>
              <a:t>; </a:t>
            </a:r>
          </a:p>
          <a:p>
            <a:pPr lvl="1">
              <a:buNone/>
            </a:pPr>
            <a:endParaRPr lang="pl-PL" dirty="0" smtClean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DbEntityEntry</a:t>
            </a:r>
            <a:r>
              <a:rPr lang="pl-PL" dirty="0" smtClean="0">
                <a:solidFill>
                  <a:srgbClr val="0000FF"/>
                </a:solidFill>
              </a:rPr>
              <a:t> </a:t>
            </a:r>
            <a:r>
              <a:rPr lang="pl-PL" dirty="0" err="1" smtClean="0">
                <a:solidFill>
                  <a:srgbClr val="000000"/>
                </a:solidFill>
              </a:rPr>
              <a:t>entry</a:t>
            </a:r>
            <a:r>
              <a:rPr lang="pl-PL" dirty="0" smtClean="0">
                <a:solidFill>
                  <a:srgbClr val="000000"/>
                </a:solidFill>
              </a:rPr>
              <a:t> = </a:t>
            </a:r>
            <a:r>
              <a:rPr lang="pl-PL" dirty="0" err="1" smtClean="0">
                <a:solidFill>
                  <a:srgbClr val="000000"/>
                </a:solidFill>
              </a:rPr>
              <a:t>db.</a:t>
            </a:r>
            <a:r>
              <a:rPr lang="pl-PL" dirty="0" err="1" smtClean="0">
                <a:solidFill>
                  <a:srgbClr val="2B91AF"/>
                </a:solidFill>
              </a:rPr>
              <a:t>Entry</a:t>
            </a:r>
            <a:r>
              <a:rPr lang="pl-PL" dirty="0" err="1" smtClean="0">
                <a:solidFill>
                  <a:srgbClr val="000000"/>
                </a:solidFill>
              </a:rPr>
              <a:t>&lt;</a:t>
            </a:r>
            <a:r>
              <a:rPr lang="pl-PL" dirty="0" err="1" smtClean="0">
                <a:solidFill>
                  <a:srgbClr val="2B91AF"/>
                </a:solidFill>
              </a:rPr>
              <a:t>Product</a:t>
            </a:r>
            <a:r>
              <a:rPr lang="pl-PL" dirty="0" smtClean="0">
                <a:solidFill>
                  <a:srgbClr val="000000"/>
                </a:solidFill>
              </a:rPr>
              <a:t>&gt;(p1); </a:t>
            </a:r>
          </a:p>
          <a:p>
            <a:pPr lvl="1">
              <a:buNone/>
            </a:pPr>
            <a:endParaRPr lang="pl-PL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pl-PL" dirty="0" err="1" smtClean="0">
                <a:solidFill>
                  <a:srgbClr val="0000FF"/>
                </a:solidFill>
              </a:rPr>
              <a:t>if</a:t>
            </a:r>
            <a:r>
              <a:rPr lang="pl-PL" dirty="0" smtClean="0">
                <a:solidFill>
                  <a:srgbClr val="000000"/>
                </a:solidFill>
              </a:rPr>
              <a:t> (</a:t>
            </a:r>
            <a:r>
              <a:rPr lang="pl-PL" dirty="0" err="1" smtClean="0">
                <a:solidFill>
                  <a:srgbClr val="000000"/>
                </a:solidFill>
              </a:rPr>
              <a:t>entry.</a:t>
            </a:r>
            <a:r>
              <a:rPr lang="pl-PL" dirty="0" err="1" smtClean="0">
                <a:solidFill>
                  <a:srgbClr val="2B91AF"/>
                </a:solidFill>
              </a:rPr>
              <a:t>State</a:t>
            </a:r>
            <a:r>
              <a:rPr lang="pl-PL" dirty="0" smtClean="0">
                <a:solidFill>
                  <a:srgbClr val="000000"/>
                </a:solidFill>
              </a:rPr>
              <a:t> == </a:t>
            </a:r>
            <a:r>
              <a:rPr lang="pl-PL" dirty="0" err="1" smtClean="0">
                <a:solidFill>
                  <a:srgbClr val="2B91AF"/>
                </a:solidFill>
              </a:rPr>
              <a:t>EntityState.Modified</a:t>
            </a:r>
            <a:r>
              <a:rPr lang="pl-PL" dirty="0" smtClean="0">
                <a:solidFill>
                  <a:srgbClr val="2B91AF"/>
                </a:solidFill>
              </a:rPr>
              <a:t> ) </a:t>
            </a:r>
            <a:r>
              <a:rPr lang="pl-PL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pl-PL" dirty="0" smtClean="0">
                <a:solidFill>
                  <a:srgbClr val="000000"/>
                </a:solidFill>
              </a:rPr>
              <a:t>{ </a:t>
            </a:r>
          </a:p>
          <a:p>
            <a:pPr lvl="2">
              <a:buNone/>
            </a:pPr>
            <a:r>
              <a:rPr lang="pl-PL" dirty="0" smtClean="0">
                <a:solidFill>
                  <a:srgbClr val="000000"/>
                </a:solidFill>
              </a:rPr>
              <a:t>// do </a:t>
            </a:r>
            <a:r>
              <a:rPr lang="pl-PL" dirty="0" err="1" smtClean="0">
                <a:solidFill>
                  <a:srgbClr val="000000"/>
                </a:solidFill>
              </a:rPr>
              <a:t>some</a:t>
            </a:r>
            <a:r>
              <a:rPr lang="pl-PL" dirty="0" smtClean="0">
                <a:solidFill>
                  <a:srgbClr val="000000"/>
                </a:solidFill>
              </a:rPr>
              <a:t> action</a:t>
            </a:r>
          </a:p>
          <a:p>
            <a:pPr lvl="1">
              <a:buNone/>
            </a:pPr>
            <a:r>
              <a:rPr lang="pl-PL" dirty="0" smtClean="0">
                <a:solidFill>
                  <a:srgbClr val="000000"/>
                </a:solidFill>
              </a:rPr>
              <a:t>} </a:t>
            </a:r>
          </a:p>
          <a:p>
            <a:pPr lvl="1">
              <a:buNone/>
            </a:pPr>
            <a:r>
              <a:rPr lang="pl-PL" dirty="0" err="1" smtClean="0">
                <a:solidFill>
                  <a:srgbClr val="000000"/>
                </a:solidFill>
              </a:rPr>
              <a:t>db.</a:t>
            </a:r>
            <a:r>
              <a:rPr lang="pl-PL" dirty="0" err="1" smtClean="0">
                <a:solidFill>
                  <a:srgbClr val="2B91AF"/>
                </a:solidFill>
              </a:rPr>
              <a:t>SaveChanges</a:t>
            </a:r>
            <a:r>
              <a:rPr lang="pl-PL" dirty="0" smtClean="0">
                <a:solidFill>
                  <a:srgbClr val="000000"/>
                </a:solidFill>
              </a:rPr>
              <a:t>();</a:t>
            </a:r>
          </a:p>
          <a:p>
            <a:pPr>
              <a:buNone/>
            </a:pPr>
            <a:r>
              <a:rPr lang="pl-PL" b="1" dirty="0" smtClean="0">
                <a:solidFill>
                  <a:srgbClr val="000000"/>
                </a:solidFill>
              </a:rPr>
              <a:t>}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19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Wprowadzenie do </a:t>
            </a:r>
            <a:r>
              <a:rPr lang="pl-PL" sz="3200" dirty="0" err="1" smtClean="0"/>
              <a:t>Entity</a:t>
            </a:r>
            <a:r>
              <a:rPr lang="pl-PL" sz="3200" dirty="0" smtClean="0"/>
              <a:t> Framework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Strategie: DB first </a:t>
            </a:r>
            <a:r>
              <a:rPr lang="pl-PL" sz="3200" dirty="0" err="1" smtClean="0"/>
              <a:t>vs</a:t>
            </a:r>
            <a:r>
              <a:rPr lang="pl-PL" sz="3200" dirty="0" smtClean="0"/>
              <a:t> </a:t>
            </a:r>
            <a:r>
              <a:rPr lang="pl-PL" sz="3200" dirty="0" err="1" smtClean="0"/>
              <a:t>Code</a:t>
            </a:r>
            <a:r>
              <a:rPr lang="pl-PL" sz="3200" dirty="0" smtClean="0"/>
              <a:t> first </a:t>
            </a:r>
            <a:r>
              <a:rPr lang="pl-PL" sz="3200" dirty="0" err="1" smtClean="0"/>
              <a:t>vs</a:t>
            </a:r>
            <a:r>
              <a:rPr lang="pl-PL" sz="3200" dirty="0" smtClean="0"/>
              <a:t> Model first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Prosty przykład użycia (</a:t>
            </a:r>
            <a:r>
              <a:rPr lang="pl-PL" sz="3200" dirty="0" err="1" smtClean="0"/>
              <a:t>Quick</a:t>
            </a:r>
            <a:r>
              <a:rPr lang="pl-PL" sz="3200" dirty="0" smtClean="0"/>
              <a:t> start)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Konstruowanie zapytań</a:t>
            </a:r>
          </a:p>
          <a:p>
            <a:pPr marL="624078" indent="-514350">
              <a:buFont typeface="+mj-lt"/>
              <a:buAutoNum type="arabicPeriod"/>
            </a:pPr>
            <a:r>
              <a:rPr lang="pl-PL" sz="3200" dirty="0" err="1" smtClean="0"/>
              <a:t>Tips</a:t>
            </a:r>
            <a:r>
              <a:rPr lang="pl-PL" sz="3200" dirty="0" smtClean="0"/>
              <a:t> &amp; </a:t>
            </a:r>
            <a:r>
              <a:rPr lang="pl-PL" sz="3200" dirty="0" err="1" smtClean="0"/>
              <a:t>tricks</a:t>
            </a:r>
            <a:endParaRPr lang="pl-PL" sz="3200" dirty="0" smtClean="0"/>
          </a:p>
          <a:p>
            <a:pPr marL="624078" indent="-514350">
              <a:buFont typeface="+mj-lt"/>
              <a:buAutoNum type="arabicPeriod"/>
            </a:pPr>
            <a:r>
              <a:rPr lang="pl-PL" sz="3200" dirty="0" smtClean="0"/>
              <a:t>Migracje: automatyczne </a:t>
            </a:r>
            <a:br>
              <a:rPr lang="pl-PL" sz="3200" dirty="0" smtClean="0"/>
            </a:br>
            <a:r>
              <a:rPr lang="pl-PL" sz="3200" dirty="0" smtClean="0"/>
              <a:t>i "</a:t>
            </a:r>
            <a:r>
              <a:rPr lang="pl-PL" sz="3200" dirty="0" err="1" smtClean="0"/>
              <a:t>code-base</a:t>
            </a:r>
            <a:r>
              <a:rPr lang="pl-PL" sz="3200" dirty="0" smtClean="0"/>
              <a:t>"</a:t>
            </a:r>
          </a:p>
          <a:p>
            <a:pPr marL="624078" indent="-514350">
              <a:buFont typeface="+mj-lt"/>
              <a:buAutoNum type="arabicPeriod"/>
            </a:pPr>
            <a:endParaRPr lang="pl-PL" sz="32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Agenda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Klasa</a:t>
            </a:r>
            <a:r>
              <a:rPr lang="pl-PL" b="1" dirty="0" smtClean="0"/>
              <a:t> </a:t>
            </a:r>
            <a:r>
              <a:rPr lang="pl-PL" i="1" dirty="0" err="1" smtClean="0"/>
              <a:t>ChangeTracker</a:t>
            </a:r>
            <a:endParaRPr lang="pl-PL" i="1" dirty="0" smtClean="0"/>
          </a:p>
          <a:p>
            <a:pPr>
              <a:buNone/>
            </a:pPr>
            <a:endParaRPr lang="pl-PL" b="1" i="1" dirty="0" smtClean="0"/>
          </a:p>
          <a:p>
            <a:pPr>
              <a:buNone/>
            </a:pPr>
            <a:endParaRPr lang="pl-PL" b="1" i="1" dirty="0" smtClean="0"/>
          </a:p>
          <a:p>
            <a:pPr>
              <a:buNone/>
            </a:pPr>
            <a:endParaRPr lang="pl-PL" b="1" i="1" dirty="0" smtClean="0"/>
          </a:p>
          <a:p>
            <a:pPr algn="ctr">
              <a:buNone/>
            </a:pPr>
            <a:r>
              <a:rPr lang="pl-PL" b="1" i="1" dirty="0" smtClean="0"/>
              <a:t>DEMO</a:t>
            </a: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pl-PL" b="1" i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Śledzenie zmian modelu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21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969" y="1083657"/>
            <a:ext cx="8038479" cy="5297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Tips</a:t>
            </a:r>
            <a:r>
              <a:rPr lang="pl-PL" dirty="0" smtClean="0"/>
              <a:t> and </a:t>
            </a:r>
            <a:r>
              <a:rPr lang="pl-PL" dirty="0" err="1" smtClean="0"/>
              <a:t>tricks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22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6" name="Picture 2" descr="https://menstrualcupreviews.net/images/blog/tips-and-tricks-for-your-menstrual-cup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04864"/>
            <a:ext cx="4689487" cy="307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 err="1" smtClean="0"/>
              <a:t>Future</a:t>
            </a:r>
            <a:r>
              <a:rPr lang="pl-PL" dirty="0" smtClean="0"/>
              <a:t> </a:t>
            </a:r>
            <a:r>
              <a:rPr lang="pl-PL" dirty="0" err="1" smtClean="0"/>
              <a:t>queries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Tips</a:t>
            </a:r>
            <a:r>
              <a:rPr lang="pl-PL" dirty="0" smtClean="0"/>
              <a:t> and </a:t>
            </a:r>
            <a:r>
              <a:rPr lang="pl-PL" dirty="0" err="1" smtClean="0"/>
              <a:t>tricks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sp>
        <p:nvSpPr>
          <p:cNvPr id="7" name="Symbol zastępczy zawartości 1"/>
          <p:cNvSpPr txBox="1">
            <a:spLocks/>
          </p:cNvSpPr>
          <p:nvPr/>
        </p:nvSpPr>
        <p:spPr>
          <a:xfrm>
            <a:off x="467544" y="1412776"/>
            <a:ext cx="8229600" cy="452596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Font typeface="Wingdings 3"/>
              <a:buNone/>
            </a:pPr>
            <a:r>
              <a:rPr lang="pl-PL" b="1" i="1" dirty="0" smtClean="0"/>
              <a:t>DEMO</a:t>
            </a:r>
            <a:endParaRPr lang="pl-PL" b="1" i="1" dirty="0"/>
          </a:p>
        </p:txBody>
      </p:sp>
    </p:spTree>
    <p:extLst>
      <p:ext uri="{BB962C8B-B14F-4D97-AF65-F5344CB8AC3E}">
        <p14:creationId xmlns:p14="http://schemas.microsoft.com/office/powerpoint/2010/main" val="16405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6386" name="Picture 2" descr="http://www.davidhayden.me/media/default/posts/ASP.NET-MVC-4-and-Entity-Framework-Database-Migration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2708920"/>
            <a:ext cx="6069428" cy="20512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33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Enable-Migrations:</a:t>
            </a:r>
            <a:r>
              <a:rPr lang="en-US" dirty="0" smtClean="0"/>
              <a:t> </a:t>
            </a:r>
            <a:r>
              <a:rPr lang="pl-PL" dirty="0" smtClean="0"/>
              <a:t>włącza migracje w projekcie poprzez utworzenie klasy</a:t>
            </a:r>
            <a:r>
              <a:rPr lang="en-US" dirty="0" smtClean="0"/>
              <a:t> </a:t>
            </a:r>
            <a:r>
              <a:rPr lang="en-US" b="1" dirty="0" smtClean="0"/>
              <a:t>Configuration</a:t>
            </a:r>
            <a:r>
              <a:rPr lang="en-US" dirty="0" smtClean="0"/>
              <a:t>.</a:t>
            </a:r>
            <a:r>
              <a:rPr lang="pl-PL" dirty="0" smtClean="0"/>
              <a:t/>
            </a:r>
            <a:br>
              <a:rPr lang="pl-PL" dirty="0" smtClean="0"/>
            </a:br>
            <a:endParaRPr lang="en-US" dirty="0" smtClean="0"/>
          </a:p>
          <a:p>
            <a:r>
              <a:rPr lang="en-US" b="1" dirty="0" smtClean="0"/>
              <a:t>Add-Migration:</a:t>
            </a:r>
            <a:r>
              <a:rPr lang="en-US" dirty="0" smtClean="0"/>
              <a:t> </a:t>
            </a:r>
            <a:r>
              <a:rPr lang="pl-PL" dirty="0" smtClean="0"/>
              <a:t>tworzy nową klasę z migracją z metodami</a:t>
            </a:r>
            <a:r>
              <a:rPr lang="en-US" dirty="0" smtClean="0"/>
              <a:t> Up() </a:t>
            </a:r>
            <a:r>
              <a:rPr lang="pl-PL" dirty="0" smtClean="0"/>
              <a:t>i</a:t>
            </a:r>
            <a:r>
              <a:rPr lang="en-US" dirty="0" smtClean="0"/>
              <a:t> Down().</a:t>
            </a:r>
            <a:r>
              <a:rPr lang="pl-PL" dirty="0" smtClean="0"/>
              <a:t/>
            </a:r>
            <a:br>
              <a:rPr lang="pl-PL" dirty="0" smtClean="0"/>
            </a:br>
            <a:endParaRPr lang="en-US" dirty="0" smtClean="0"/>
          </a:p>
          <a:p>
            <a:r>
              <a:rPr lang="en-US" b="1" dirty="0" smtClean="0"/>
              <a:t>Update-Database:</a:t>
            </a:r>
            <a:r>
              <a:rPr lang="en-US" dirty="0" smtClean="0"/>
              <a:t> </a:t>
            </a:r>
            <a:r>
              <a:rPr lang="pl-PL" dirty="0" smtClean="0"/>
              <a:t>wdraża migrację schematu bazy danych</a:t>
            </a:r>
            <a:r>
              <a:rPr lang="en-US" dirty="0" smtClean="0"/>
              <a:t>.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Przy braku mapowania -&gt; użycie konwencji</a:t>
            </a:r>
          </a:p>
          <a:p>
            <a:pPr lvl="1"/>
            <a:r>
              <a:rPr lang="pl-PL" dirty="0" smtClean="0"/>
              <a:t>Nazwa property -&gt; nazwa kolumny w tabeli</a:t>
            </a:r>
          </a:p>
          <a:p>
            <a:r>
              <a:rPr lang="pl-PL" dirty="0" smtClean="0"/>
              <a:t>Typ bazodanowy określany przez </a:t>
            </a:r>
            <a:r>
              <a:rPr lang="pl-PL" dirty="0" err="1" smtClean="0"/>
              <a:t>Db</a:t>
            </a:r>
            <a:r>
              <a:rPr lang="pl-PL" dirty="0" smtClean="0"/>
              <a:t> </a:t>
            </a:r>
            <a:r>
              <a:rPr lang="pl-PL" dirty="0" err="1" smtClean="0"/>
              <a:t>provider</a:t>
            </a:r>
            <a:endParaRPr lang="pl-PL" dirty="0" smtClean="0"/>
          </a:p>
          <a:p>
            <a:pPr lvl="1"/>
            <a:r>
              <a:rPr lang="pl-PL" dirty="0" err="1" smtClean="0"/>
              <a:t>string</a:t>
            </a:r>
            <a:r>
              <a:rPr lang="pl-PL" dirty="0" smtClean="0"/>
              <a:t>  -&gt; </a:t>
            </a:r>
            <a:r>
              <a:rPr lang="pl-PL" dirty="0" err="1" smtClean="0"/>
              <a:t>nvarchar</a:t>
            </a:r>
            <a:r>
              <a:rPr lang="pl-PL" dirty="0" smtClean="0"/>
              <a:t>(4000) (</a:t>
            </a:r>
            <a:r>
              <a:rPr lang="pl-PL" dirty="0" err="1" smtClean="0"/>
              <a:t>Sql</a:t>
            </a:r>
            <a:r>
              <a:rPr lang="pl-PL" dirty="0" smtClean="0"/>
              <a:t> </a:t>
            </a:r>
            <a:r>
              <a:rPr lang="pl-PL" dirty="0" err="1" smtClean="0"/>
              <a:t>Provider</a:t>
            </a:r>
            <a:r>
              <a:rPr lang="pl-PL" dirty="0" smtClean="0"/>
              <a:t>)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Migracje: automatyczne i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337934"/>
            <a:ext cx="7501040" cy="26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09728" indent="0" algn="ctr">
              <a:buNone/>
            </a:pPr>
            <a:r>
              <a:rPr lang="pl-PL" b="1" i="1" dirty="0" smtClean="0"/>
              <a:t>DEMO</a:t>
            </a:r>
            <a:endParaRPr lang="pl-PL" i="1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pl-PL" dirty="0" smtClean="0"/>
              <a:t>Wdrożenie migracji:</a:t>
            </a:r>
          </a:p>
          <a:p>
            <a:r>
              <a:rPr lang="pl-PL" b="1" dirty="0" smtClean="0"/>
              <a:t>Update-Database</a:t>
            </a:r>
            <a:r>
              <a:rPr lang="pl-PL" dirty="0" smtClean="0"/>
              <a:t> </a:t>
            </a:r>
            <a:r>
              <a:rPr lang="pl-PL" i="1" dirty="0" smtClean="0"/>
              <a:t>(</a:t>
            </a:r>
            <a:r>
              <a:rPr lang="pl-PL" i="1" dirty="0" err="1" smtClean="0"/>
              <a:t>Package</a:t>
            </a:r>
            <a:r>
              <a:rPr lang="pl-PL" i="1" dirty="0" smtClean="0"/>
              <a:t> </a:t>
            </a:r>
            <a:r>
              <a:rPr lang="pl-PL" i="1" dirty="0"/>
              <a:t>Manager </a:t>
            </a:r>
            <a:r>
              <a:rPr lang="pl-PL" i="1" dirty="0" err="1" smtClean="0"/>
              <a:t>console</a:t>
            </a:r>
            <a:r>
              <a:rPr lang="pl-PL" i="1" dirty="0" smtClean="0"/>
              <a:t>)</a:t>
            </a:r>
          </a:p>
          <a:p>
            <a:r>
              <a:rPr lang="pl-PL" b="1" dirty="0" smtClean="0"/>
              <a:t>migrate.exe</a:t>
            </a:r>
            <a:r>
              <a:rPr lang="pl-PL" dirty="0" smtClean="0"/>
              <a:t> </a:t>
            </a:r>
            <a:r>
              <a:rPr lang="pl-PL" i="1" dirty="0" smtClean="0"/>
              <a:t>(</a:t>
            </a:r>
            <a:r>
              <a:rPr lang="pl-PL" i="1" dirty="0" err="1" smtClean="0"/>
              <a:t>packages</a:t>
            </a:r>
            <a:r>
              <a:rPr lang="pl-PL" i="1" dirty="0" smtClean="0"/>
              <a:t>\EntityFramework.6.2.0\</a:t>
            </a:r>
            <a:r>
              <a:rPr lang="pl-PL" i="1" dirty="0" err="1" smtClean="0"/>
              <a:t>tools</a:t>
            </a:r>
            <a:r>
              <a:rPr lang="pl-PL" i="1" dirty="0" smtClean="0"/>
              <a:t>)</a:t>
            </a:r>
          </a:p>
          <a:p>
            <a:r>
              <a:rPr lang="pl-PL" b="1" dirty="0" err="1" smtClean="0"/>
              <a:t>Script.sql</a:t>
            </a:r>
            <a:r>
              <a:rPr lang="pl-PL" dirty="0" smtClean="0"/>
              <a:t> </a:t>
            </a:r>
            <a:r>
              <a:rPr lang="pl-PL" i="1" dirty="0" smtClean="0"/>
              <a:t>(Update-Database </a:t>
            </a:r>
            <a:r>
              <a:rPr lang="pl-PL" i="1" dirty="0"/>
              <a:t>-</a:t>
            </a:r>
            <a:r>
              <a:rPr lang="pl-PL" i="1" dirty="0" err="1" smtClean="0"/>
              <a:t>Script</a:t>
            </a:r>
            <a:r>
              <a:rPr lang="pl-PL" i="1" dirty="0" smtClean="0"/>
              <a:t>)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"</a:t>
            </a:r>
            <a:r>
              <a:rPr lang="pl-PL" dirty="0" err="1" smtClean="0"/>
              <a:t>code-base</a:t>
            </a:r>
            <a:r>
              <a:rPr lang="pl-PL" dirty="0" smtClean="0"/>
              <a:t>"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pl-PL" sz="2800" dirty="0" smtClean="0">
              <a:solidFill>
                <a:srgbClr val="0000FF"/>
              </a:solidFill>
              <a:latin typeface="Consolas"/>
            </a:endParaRPr>
          </a:p>
          <a:p>
            <a:pPr marL="109728" indent="0">
              <a:buNone/>
            </a:pPr>
            <a:endParaRPr lang="pl-PL" sz="2800" dirty="0">
              <a:solidFill>
                <a:srgbClr val="0000FF"/>
              </a:solidFill>
              <a:latin typeface="Consolas"/>
            </a:endParaRP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2800" dirty="0" err="1">
                <a:solidFill>
                  <a:srgbClr val="000000"/>
                </a:solidFill>
                <a:latin typeface="Consolas"/>
              </a:rPr>
              <a:t>Configuration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l-PL" sz="2800" dirty="0">
              <a:solidFill>
                <a:srgbClr val="000000"/>
              </a:solidFill>
              <a:latin typeface="Consolas"/>
            </a:endParaRP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pl-PL" sz="2800" dirty="0" err="1">
                <a:solidFill>
                  <a:srgbClr val="000000"/>
                </a:solidFill>
                <a:latin typeface="Consolas"/>
              </a:rPr>
              <a:t>AutomaticMigrationsEnabled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l-PL" sz="2800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pl-PL" sz="2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109728" indent="0">
              <a:buNone/>
            </a:pPr>
            <a:r>
              <a:rPr lang="pl-PL" sz="2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pl-PL" i="1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automatyczne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29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l-PL" b="1" dirty="0" err="1" smtClean="0"/>
              <a:t>Entity</a:t>
            </a:r>
            <a:r>
              <a:rPr lang="pl-PL" b="1" dirty="0" smtClean="0"/>
              <a:t> Framework </a:t>
            </a:r>
            <a:br>
              <a:rPr lang="pl-PL" b="1" dirty="0" smtClean="0"/>
            </a:br>
            <a:r>
              <a:rPr lang="pl-PL" dirty="0" smtClean="0"/>
              <a:t>≠</a:t>
            </a:r>
          </a:p>
          <a:p>
            <a:pPr algn="ctr">
              <a:buNone/>
            </a:pPr>
            <a:r>
              <a:rPr lang="pl-PL" b="1" dirty="0" err="1" smtClean="0"/>
              <a:t>Entity</a:t>
            </a:r>
            <a:r>
              <a:rPr lang="pl-PL" b="1" dirty="0" smtClean="0"/>
              <a:t> Framework </a:t>
            </a:r>
            <a:r>
              <a:rPr lang="pl-PL" b="1" dirty="0" err="1" smtClean="0"/>
              <a:t>Core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24078" indent="-514350"/>
            <a:r>
              <a:rPr lang="pl-PL" sz="4400" dirty="0" smtClean="0"/>
              <a:t>Wprowadzenie do </a:t>
            </a:r>
            <a:br>
              <a:rPr lang="pl-PL" sz="4400" dirty="0" smtClean="0"/>
            </a:br>
            <a:r>
              <a:rPr lang="pl-PL" sz="4400" dirty="0" err="1" smtClean="0"/>
              <a:t>Entity</a:t>
            </a:r>
            <a:r>
              <a:rPr lang="pl-PL" sz="4400" dirty="0" smtClean="0"/>
              <a:t> Framework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pl-PL" sz="2800" dirty="0" err="1" smtClean="0">
                <a:solidFill>
                  <a:srgbClr val="242729"/>
                </a:solidFill>
                <a:latin typeface="Arial"/>
              </a:rPr>
              <a:t>Initializers</a:t>
            </a:r>
            <a:r>
              <a:rPr lang="pl-PL" sz="2800" dirty="0" smtClean="0">
                <a:solidFill>
                  <a:srgbClr val="242729"/>
                </a:solidFill>
                <a:latin typeface="Arial"/>
              </a:rPr>
              <a:t>…</a:t>
            </a:r>
            <a:br>
              <a:rPr lang="pl-PL" sz="2800" dirty="0" smtClean="0">
                <a:solidFill>
                  <a:srgbClr val="242729"/>
                </a:solidFill>
                <a:latin typeface="Arial"/>
              </a:rPr>
            </a:br>
            <a:endParaRPr lang="pl-PL" sz="2800" dirty="0" smtClean="0">
              <a:solidFill>
                <a:srgbClr val="242729"/>
              </a:solidFill>
              <a:latin typeface="Arial"/>
            </a:endParaRPr>
          </a:p>
          <a:p>
            <a:pPr lvl="1" fontAlgn="base"/>
            <a:r>
              <a:rPr lang="pl-PL" sz="2400" dirty="0" smtClean="0">
                <a:solidFill>
                  <a:srgbClr val="242729"/>
                </a:solidFill>
                <a:latin typeface="Arial"/>
              </a:rPr>
              <a:t>umożliwiają wdrażanie zmian / inicjalizowanie bazy w </a:t>
            </a:r>
            <a:r>
              <a:rPr lang="pl-PL" sz="2400" dirty="0" err="1" smtClean="0">
                <a:solidFill>
                  <a:srgbClr val="242729"/>
                </a:solidFill>
                <a:latin typeface="Arial"/>
              </a:rPr>
              <a:t>runtime</a:t>
            </a:r>
            <a:r>
              <a:rPr lang="pl-PL" sz="2400" dirty="0" smtClean="0">
                <a:solidFill>
                  <a:srgbClr val="242729"/>
                </a:solidFill>
                <a:latin typeface="Arial"/>
              </a:rPr>
              <a:t> wg obranej strategii</a:t>
            </a:r>
          </a:p>
          <a:p>
            <a:pPr lvl="1" fontAlgn="base"/>
            <a:r>
              <a:rPr lang="pl-PL" sz="2400" dirty="0" smtClean="0">
                <a:solidFill>
                  <a:srgbClr val="242729"/>
                </a:solidFill>
                <a:latin typeface="Arial"/>
              </a:rPr>
              <a:t>uruchamiane przy pierwszym dostępie do bazy</a:t>
            </a:r>
            <a:br>
              <a:rPr lang="pl-PL" sz="2400" dirty="0" smtClean="0">
                <a:solidFill>
                  <a:srgbClr val="242729"/>
                </a:solidFill>
                <a:latin typeface="Arial"/>
              </a:rPr>
            </a:br>
            <a:endParaRPr lang="pl-PL" sz="2400" dirty="0" smtClean="0">
              <a:solidFill>
                <a:srgbClr val="242729"/>
              </a:solidFill>
              <a:latin typeface="Arial"/>
            </a:endParaRPr>
          </a:p>
          <a:p>
            <a:pPr lvl="1">
              <a:buNone/>
            </a:pPr>
            <a:r>
              <a:rPr lang="pl-PL" sz="1800" dirty="0" smtClean="0">
                <a:solidFill>
                  <a:srgbClr val="101094"/>
                </a:solidFill>
                <a:latin typeface="inherit"/>
              </a:rPr>
              <a:t>    public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</a:t>
            </a:r>
            <a:r>
              <a:rPr lang="pl-PL" sz="1800" dirty="0" err="1">
                <a:solidFill>
                  <a:srgbClr val="101094"/>
                </a:solidFill>
                <a:latin typeface="inherit"/>
              </a:rPr>
              <a:t>class</a:t>
            </a:r>
            <a:r>
              <a:rPr lang="pl-PL" sz="18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pl-PL" sz="1800" dirty="0" err="1">
                <a:solidFill>
                  <a:srgbClr val="2B91AF"/>
                </a:solidFill>
                <a:latin typeface="inherit"/>
              </a:rPr>
              <a:t>MyContext</a:t>
            </a:r>
            <a:r>
              <a:rPr lang="pl-PL" sz="1800" dirty="0">
                <a:solidFill>
                  <a:srgbClr val="303336"/>
                </a:solidFill>
                <a:latin typeface="inherit"/>
              </a:rPr>
              <a:t> : </a:t>
            </a:r>
            <a:r>
              <a:rPr lang="pl-PL" sz="1800" dirty="0" err="1">
                <a:solidFill>
                  <a:srgbClr val="2B91AF"/>
                </a:solidFill>
                <a:latin typeface="inherit"/>
              </a:rPr>
              <a:t>DbContext</a:t>
            </a:r>
            <a:r>
              <a:rPr lang="pl-PL" sz="1800" dirty="0">
                <a:solidFill>
                  <a:srgbClr val="303336"/>
                </a:solidFill>
                <a:latin typeface="inherit"/>
              </a:rPr>
              <a:t> 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/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{</a:t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 </a:t>
            </a:r>
            <a:r>
              <a:rPr lang="pl-PL" sz="1800" dirty="0" smtClean="0">
                <a:solidFill>
                  <a:srgbClr val="101094"/>
                </a:solidFill>
                <a:latin typeface="inherit"/>
              </a:rPr>
              <a:t>public 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MyContext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() </a:t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 { </a:t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    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Database</a:t>
            </a:r>
            <a:r>
              <a:rPr lang="pl-PL" sz="1800" dirty="0" err="1" smtClean="0">
                <a:solidFill>
                  <a:srgbClr val="303336"/>
                </a:solidFill>
                <a:latin typeface="inherit"/>
              </a:rPr>
              <a:t>.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SetInitializer</a:t>
            </a:r>
            <a:r>
              <a:rPr lang="pl-PL" sz="1800" dirty="0" err="1" smtClean="0">
                <a:solidFill>
                  <a:srgbClr val="303336"/>
                </a:solidFill>
                <a:latin typeface="inherit"/>
              </a:rPr>
              <a:t>(</a:t>
            </a:r>
            <a:r>
              <a:rPr lang="pl-PL" sz="1800" dirty="0" err="1" smtClean="0">
                <a:solidFill>
                  <a:srgbClr val="101094"/>
                </a:solidFill>
                <a:latin typeface="inherit"/>
              </a:rPr>
              <a:t>ne</a:t>
            </a:r>
            <a:r>
              <a:rPr lang="pl-PL" sz="1800" dirty="0" smtClean="0">
                <a:solidFill>
                  <a:srgbClr val="101094"/>
                </a:solidFill>
                <a:latin typeface="inherit"/>
              </a:rPr>
              <a:t>w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          						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MigrateDatabaseToLatestVersion</a:t>
            </a:r>
            <a:r>
              <a:rPr lang="pl-PL" sz="1800" dirty="0" err="1" smtClean="0">
                <a:solidFill>
                  <a:srgbClr val="303336"/>
                </a:solidFill>
                <a:latin typeface="inherit"/>
              </a:rPr>
              <a:t>&lt;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MyContext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, 			</a:t>
            </a:r>
            <a:r>
              <a:rPr lang="pl-PL" sz="1800" dirty="0" err="1" smtClean="0">
                <a:solidFill>
                  <a:srgbClr val="2B91AF"/>
                </a:solidFill>
                <a:latin typeface="inherit"/>
              </a:rPr>
              <a:t>MigrateDBConfiguration</a:t>
            </a: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&gt;()); </a:t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  }</a:t>
            </a:r>
            <a:br>
              <a:rPr lang="pl-PL" sz="1800" dirty="0" smtClean="0">
                <a:solidFill>
                  <a:srgbClr val="303336"/>
                </a:solidFill>
                <a:latin typeface="inherit"/>
              </a:rPr>
            </a:br>
            <a:r>
              <a:rPr lang="pl-PL" sz="1800" dirty="0" smtClean="0">
                <a:solidFill>
                  <a:srgbClr val="303336"/>
                </a:solidFill>
                <a:latin typeface="inherit"/>
              </a:rPr>
              <a:t>}</a:t>
            </a:r>
          </a:p>
          <a:p>
            <a:pPr lvl="1"/>
            <a:endParaRPr lang="pl-PL" sz="1800" dirty="0" smtClean="0">
              <a:solidFill>
                <a:srgbClr val="0000FF"/>
              </a:solidFill>
              <a:latin typeface="Consolas"/>
            </a:endParaRPr>
          </a:p>
          <a:p>
            <a:pPr marL="109728" indent="0">
              <a:buNone/>
            </a:pPr>
            <a:endParaRPr lang="pl-PL" sz="2800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Migracje: automatyczne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30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Dostępne strategie inicjalizacji</a:t>
            </a:r>
          </a:p>
          <a:p>
            <a:pPr lvl="1"/>
            <a:r>
              <a:rPr lang="pl-PL" dirty="0" err="1" smtClean="0"/>
              <a:t>CreateDatabaseIfNotExists</a:t>
            </a:r>
            <a:r>
              <a:rPr lang="pl-PL" dirty="0" smtClean="0"/>
              <a:t> (domyślna)</a:t>
            </a:r>
          </a:p>
          <a:p>
            <a:pPr lvl="1"/>
            <a:r>
              <a:rPr lang="pl-PL" dirty="0" err="1" smtClean="0"/>
              <a:t>DropCreateDatabaseIfModelChanges</a:t>
            </a:r>
            <a:endParaRPr lang="pl-PL" dirty="0" smtClean="0"/>
          </a:p>
          <a:p>
            <a:pPr lvl="1"/>
            <a:r>
              <a:rPr lang="pl-PL" dirty="0" err="1" smtClean="0"/>
              <a:t>DropCreateDatabaseAlways</a:t>
            </a:r>
            <a:endParaRPr lang="pl-PL" dirty="0" smtClean="0"/>
          </a:p>
          <a:p>
            <a:r>
              <a:rPr lang="pl-PL" dirty="0" smtClean="0"/>
              <a:t>Możliwość tworzenia własnych strategii </a:t>
            </a:r>
            <a:br>
              <a:rPr lang="pl-PL" dirty="0" smtClean="0"/>
            </a:br>
            <a:r>
              <a:rPr lang="pl-PL" dirty="0" smtClean="0"/>
              <a:t>(np. przez dziedziczenie)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31</a:t>
            </a:fld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Migracje: automatyczne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l-PL" dirty="0" smtClean="0"/>
              <a:t>Wyłączenie inicjalizacji</a:t>
            </a:r>
          </a:p>
          <a:p>
            <a:endParaRPr lang="pl-PL" dirty="0" smtClean="0"/>
          </a:p>
          <a:p>
            <a:pPr lvl="1"/>
            <a:r>
              <a:rPr lang="pl-PL" dirty="0" err="1" smtClean="0"/>
              <a:t>Database.SetInitializer&lt;MyDBContext</a:t>
            </a:r>
            <a:r>
              <a:rPr lang="pl-PL" dirty="0" smtClean="0"/>
              <a:t>&gt;(</a:t>
            </a:r>
            <a:r>
              <a:rPr lang="pl-PL" dirty="0" err="1" smtClean="0"/>
              <a:t>null</a:t>
            </a:r>
            <a:r>
              <a:rPr lang="pl-PL" dirty="0" smtClean="0"/>
              <a:t>);</a:t>
            </a:r>
          </a:p>
          <a:p>
            <a:pPr lvl="1"/>
            <a:endParaRPr lang="pl-PL" sz="2800" dirty="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l-PL" sz="2400" dirty="0" err="1" smtClean="0">
                <a:solidFill>
                  <a:srgbClr val="A31515"/>
                </a:solidFill>
                <a:latin typeface="Consolas"/>
              </a:rPr>
              <a:t>entityFramework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l-PL" sz="2400" dirty="0" smtClean="0"/>
          </a:p>
          <a:p>
            <a:pPr lvl="1">
              <a:buNone/>
            </a:pP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  …</a:t>
            </a:r>
          </a:p>
          <a:p>
            <a:pPr lvl="2">
              <a:buNone/>
            </a:pP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&lt;</a:t>
            </a:r>
            <a:r>
              <a:rPr lang="pl-PL" sz="2400" dirty="0" err="1" smtClean="0">
                <a:solidFill>
                  <a:srgbClr val="A31515"/>
                </a:solidFill>
                <a:latin typeface="Consolas"/>
              </a:rPr>
              <a:t>contexts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l-PL" sz="2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pl-PL" sz="2400" dirty="0" err="1" smtClean="0">
                <a:solidFill>
                  <a:srgbClr val="A31515"/>
                </a:solidFill>
                <a:latin typeface="Consolas"/>
              </a:rPr>
              <a:t>context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l-PL" sz="2400" dirty="0" err="1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pl-PL" sz="24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l-PL" sz="2400" dirty="0" err="1" smtClean="0">
                <a:solidFill>
                  <a:srgbClr val="000000"/>
                </a:solidFill>
                <a:latin typeface="Consolas"/>
              </a:rPr>
              <a:t>"</a:t>
            </a:r>
            <a:r>
              <a:rPr lang="pl-PL" sz="2400" dirty="0" err="1" smtClean="0">
                <a:solidFill>
                  <a:srgbClr val="0000FF"/>
                </a:solidFill>
                <a:latin typeface="Consolas"/>
              </a:rPr>
              <a:t>Domain.MyDbContext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, </a:t>
            </a:r>
            <a:r>
              <a:rPr lang="pl-PL" sz="2400" dirty="0" err="1" smtClean="0">
                <a:solidFill>
                  <a:srgbClr val="0000FF"/>
                </a:solidFill>
                <a:latin typeface="Consolas"/>
              </a:rPr>
              <a:t>Domain</a:t>
            </a:r>
            <a:r>
              <a:rPr lang="pl-PL" sz="2400" dirty="0" smtClean="0">
                <a:solidFill>
                  <a:srgbClr val="000000"/>
                </a:solidFill>
                <a:latin typeface="Consolas"/>
              </a:rPr>
              <a:t>"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l-PL" sz="2400" b="1" dirty="0" err="1" smtClean="0">
                <a:solidFill>
                  <a:srgbClr val="FF0000"/>
                </a:solidFill>
                <a:latin typeface="Consolas"/>
              </a:rPr>
              <a:t>disableDatabaseInitialization</a:t>
            </a:r>
            <a:r>
              <a:rPr lang="pl-PL" sz="2400" b="1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l-PL" sz="2400" b="1" dirty="0" err="1" smtClean="0">
                <a:solidFill>
                  <a:srgbClr val="000000"/>
                </a:solidFill>
                <a:latin typeface="Consolas"/>
              </a:rPr>
              <a:t>"</a:t>
            </a:r>
            <a:r>
              <a:rPr lang="pl-PL" sz="2400" b="1" dirty="0" err="1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pl-PL" sz="2400" b="1" dirty="0" smtClean="0">
                <a:solidFill>
                  <a:srgbClr val="000000"/>
                </a:solidFill>
                <a:latin typeface="Consolas"/>
              </a:rPr>
              <a:t>"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/&gt;</a:t>
            </a:r>
            <a:endParaRPr lang="pl-PL" sz="2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pl-PL" sz="2400" dirty="0" err="1" smtClean="0">
                <a:solidFill>
                  <a:srgbClr val="A31515"/>
                </a:solidFill>
                <a:latin typeface="Consolas"/>
              </a:rPr>
              <a:t>contexts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l-PL" sz="240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   &lt;/</a:t>
            </a:r>
            <a:r>
              <a:rPr lang="pl-PL" sz="2400" dirty="0" err="1" smtClean="0">
                <a:solidFill>
                  <a:srgbClr val="A31515"/>
                </a:solidFill>
                <a:latin typeface="Consolas"/>
              </a:rPr>
              <a:t>entityFramework</a:t>
            </a:r>
            <a:r>
              <a:rPr lang="pl-PL" sz="24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pl-PL" sz="2400" dirty="0" smtClean="0"/>
          </a:p>
          <a:p>
            <a:pPr lvl="1"/>
            <a:endParaRPr lang="pl-PL" dirty="0" smtClean="0"/>
          </a:p>
          <a:p>
            <a:pPr lvl="1">
              <a:buNone/>
            </a:pP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32</a:t>
            </a:fld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Migracje: automatyczne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pluralsight.com </a:t>
            </a:r>
          </a:p>
          <a:p>
            <a:pPr lvl="1"/>
            <a:r>
              <a:rPr lang="en-US" dirty="0"/>
              <a:t>Julie </a:t>
            </a:r>
            <a:r>
              <a:rPr lang="en-US" dirty="0" err="1" smtClean="0"/>
              <a:t>Lerman</a:t>
            </a:r>
            <a:r>
              <a:rPr lang="pl-PL" dirty="0" smtClean="0"/>
              <a:t>, </a:t>
            </a:r>
            <a:br>
              <a:rPr lang="pl-PL" dirty="0" smtClean="0"/>
            </a:br>
            <a:r>
              <a:rPr lang="en-US" i="1" dirty="0" smtClean="0"/>
              <a:t>Getting </a:t>
            </a:r>
            <a:r>
              <a:rPr lang="en-US" i="1" dirty="0"/>
              <a:t>Started with Entity Framework </a:t>
            </a:r>
            <a:r>
              <a:rPr lang="en-US" i="1" dirty="0" smtClean="0"/>
              <a:t>6</a:t>
            </a:r>
            <a:endParaRPr lang="pl-PL" i="1" dirty="0" smtClean="0"/>
          </a:p>
          <a:p>
            <a:pPr lvl="1"/>
            <a:r>
              <a:rPr lang="en-US" dirty="0"/>
              <a:t>Julie </a:t>
            </a:r>
            <a:r>
              <a:rPr lang="en-US" dirty="0" err="1" smtClean="0"/>
              <a:t>Lerman</a:t>
            </a:r>
            <a:r>
              <a:rPr lang="pl-PL" dirty="0" smtClean="0"/>
              <a:t>,</a:t>
            </a:r>
            <a:br>
              <a:rPr lang="pl-PL" dirty="0" smtClean="0"/>
            </a:br>
            <a:r>
              <a:rPr lang="en-US" i="1" dirty="0" smtClean="0"/>
              <a:t>Entity </a:t>
            </a:r>
            <a:r>
              <a:rPr lang="en-US" i="1" dirty="0"/>
              <a:t>Framework Code First </a:t>
            </a:r>
            <a:r>
              <a:rPr lang="en-US" i="1" dirty="0" smtClean="0"/>
              <a:t>Migrations</a:t>
            </a:r>
            <a:endParaRPr lang="pl-PL" dirty="0" smtClean="0"/>
          </a:p>
          <a:p>
            <a:r>
              <a:rPr lang="pl-PL" dirty="0"/>
              <a:t>http://entityframework-plus.net/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33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Pytania ?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 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229200"/>
            <a:ext cx="2664296" cy="15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1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24078" indent="-514350"/>
            <a:r>
              <a:rPr lang="pl-PL" sz="4400" dirty="0" smtClean="0"/>
              <a:t>Wprowadzenie do </a:t>
            </a:r>
            <a:br>
              <a:rPr lang="pl-PL" sz="4400" dirty="0" smtClean="0"/>
            </a:br>
            <a:r>
              <a:rPr lang="pl-PL" sz="4400" dirty="0" err="1" smtClean="0"/>
              <a:t>Entity</a:t>
            </a:r>
            <a:r>
              <a:rPr lang="pl-PL" sz="4400" dirty="0" smtClean="0"/>
              <a:t> Framework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4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542" y="1655812"/>
            <a:ext cx="8901954" cy="4077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24078" indent="-514350"/>
            <a:r>
              <a:rPr lang="pl-PL" sz="4400" dirty="0" smtClean="0"/>
              <a:t>Wprowadzenie do </a:t>
            </a:r>
            <a:br>
              <a:rPr lang="pl-PL" sz="4400" dirty="0" smtClean="0"/>
            </a:br>
            <a:r>
              <a:rPr lang="pl-PL" sz="4400" dirty="0" err="1" smtClean="0"/>
              <a:t>Entity</a:t>
            </a:r>
            <a:r>
              <a:rPr lang="pl-PL" sz="4400" dirty="0" smtClean="0"/>
              <a:t> Framework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5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489910"/>
            <a:ext cx="8604448" cy="4315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pl-PL" b="1" dirty="0" smtClean="0"/>
              <a:t>Demo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dirty="0" err="1" smtClean="0"/>
              <a:t>Quick</a:t>
            </a:r>
            <a:r>
              <a:rPr lang="pl-PL" sz="4400" dirty="0" smtClean="0"/>
              <a:t> start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6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7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104" y="2204864"/>
            <a:ext cx="8902392" cy="312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8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024" y="1772816"/>
            <a:ext cx="8676456" cy="408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sz="4400" dirty="0" smtClean="0"/>
              <a:t>DB first </a:t>
            </a:r>
            <a:r>
              <a:rPr lang="pl-PL" sz="4400" dirty="0" err="1" smtClean="0"/>
              <a:t>vs</a:t>
            </a:r>
            <a:r>
              <a:rPr lang="pl-PL" sz="4400" dirty="0" smtClean="0"/>
              <a:t> </a:t>
            </a:r>
            <a:r>
              <a:rPr lang="pl-PL" sz="4400" dirty="0" err="1" smtClean="0"/>
              <a:t>Code</a:t>
            </a:r>
            <a:r>
              <a:rPr lang="pl-PL" sz="4400" dirty="0" smtClean="0"/>
              <a:t> first </a:t>
            </a:r>
            <a:br>
              <a:rPr lang="pl-PL" sz="4400" dirty="0" smtClean="0"/>
            </a:br>
            <a:r>
              <a:rPr lang="pl-PL" sz="4400" dirty="0" err="1" smtClean="0"/>
              <a:t>vs</a:t>
            </a:r>
            <a:r>
              <a:rPr lang="pl-PL" sz="4400" dirty="0" smtClean="0"/>
              <a:t> Model first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8C4A-E01E-49C4-A342-E776841D1431}" type="slidenum">
              <a:rPr lang="pl-PL" smtClean="0"/>
              <a:pPr/>
              <a:t>9</a:t>
            </a:fld>
            <a:endParaRPr lang="pl-PL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65304"/>
            <a:ext cx="1008112" cy="57421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678370"/>
            <a:ext cx="8664194" cy="43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811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3821</TotalTime>
  <Words>535</Words>
  <Application>Microsoft Office PowerPoint</Application>
  <PresentationFormat>Pokaz na ekranie (4:3)</PresentationFormat>
  <Paragraphs>198</Paragraphs>
  <Slides>35</Slides>
  <Notes>31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36" baseType="lpstr">
      <vt:lpstr>Hol</vt:lpstr>
      <vt:lpstr>Entity Framework</vt:lpstr>
      <vt:lpstr>Agenda</vt:lpstr>
      <vt:lpstr>Wprowadzenie do  Entity Framework</vt:lpstr>
      <vt:lpstr>Wprowadzenie do  Entity Framework</vt:lpstr>
      <vt:lpstr>Wprowadzenie do  Entity Framework</vt:lpstr>
      <vt:lpstr>Quick start</vt:lpstr>
      <vt:lpstr>DB first vs Code first  vs Model first</vt:lpstr>
      <vt:lpstr>DB first vs Code first  vs Model first</vt:lpstr>
      <vt:lpstr>DB first vs Code first  vs Model first</vt:lpstr>
      <vt:lpstr>DB first vs Code first  vs Model first</vt:lpstr>
      <vt:lpstr>DB first vs Code first  vs Model first</vt:lpstr>
      <vt:lpstr>DB first vs Code first  vs Model first</vt:lpstr>
      <vt:lpstr>DB first vs Code first  vs Model first</vt:lpstr>
      <vt:lpstr>Wykonywanie zapytań</vt:lpstr>
      <vt:lpstr>Wykonywanie zapytań</vt:lpstr>
      <vt:lpstr>Wykonywanie zapytań</vt:lpstr>
      <vt:lpstr>Wykonywanie zapytań</vt:lpstr>
      <vt:lpstr>Śledzenie zmian modelu</vt:lpstr>
      <vt:lpstr>Śledzenie zmian modelu</vt:lpstr>
      <vt:lpstr>Śledzenie zmian modelu</vt:lpstr>
      <vt:lpstr>Śledzenie zmian modelu</vt:lpstr>
      <vt:lpstr>Tips and tricks</vt:lpstr>
      <vt:lpstr>Tips and tricks</vt:lpstr>
      <vt:lpstr>Migracje</vt:lpstr>
      <vt:lpstr>Migracje: "code-base"</vt:lpstr>
      <vt:lpstr>Migracje: automatyczne i "code-base"</vt:lpstr>
      <vt:lpstr>Migracje: "code-base"</vt:lpstr>
      <vt:lpstr>Migracje: "code-base"</vt:lpstr>
      <vt:lpstr>Migracje: automatyczne</vt:lpstr>
      <vt:lpstr>Migracje: automatyczne</vt:lpstr>
      <vt:lpstr>Migracje: automatyczne</vt:lpstr>
      <vt:lpstr>Migracje: automatyczne</vt:lpstr>
      <vt:lpstr>Bibliografia</vt:lpstr>
      <vt:lpstr>Pytania ?</vt:lpstr>
      <vt:lpstr>Dziękuję za uwagę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Marta Górska</dc:creator>
  <cp:lastModifiedBy>Robert Woszczyk</cp:lastModifiedBy>
  <cp:revision>542</cp:revision>
  <dcterms:created xsi:type="dcterms:W3CDTF">2015-07-17T06:00:54Z</dcterms:created>
  <dcterms:modified xsi:type="dcterms:W3CDTF">2018-06-14T09:43:03Z</dcterms:modified>
</cp:coreProperties>
</file>