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65" r:id="rId6"/>
    <p:sldId id="263" r:id="rId7"/>
    <p:sldId id="259" r:id="rId8"/>
    <p:sldId id="264" r:id="rId9"/>
    <p:sldId id="26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16037-4A8F-9160-1BF6-E4E228A514ED}" v="803" dt="2020-12-10T11:25:01.839"/>
    <p1510:client id="{4149306E-E866-4C4C-52A3-F86F9F389F9D}" v="22" dt="2020-12-12T10:06:00.595"/>
    <p1510:client id="{6A80FE01-9AA7-218A-7737-7EB3C98853D7}" v="267" dt="2020-12-12T10:04:37.415"/>
    <p1510:client id="{8FE09E76-5A3C-297F-497C-8F8270FE1946}" v="671" dt="2020-12-10T08:18:42.005"/>
    <p1510:client id="{A493A2B5-A3C4-C60D-CFA6-9F01D612704F}" v="2480" dt="2020-12-08T21:53:48.543"/>
    <p1510:client id="{CDE83648-054A-6157-D223-673E723289DD}" v="1081" dt="2020-12-09T20:43:41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54D54-98B0-49D2-B74C-2AF19F177AFD}" type="datetimeFigureOut">
              <a:rPr lang="en-US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6FB9C-83B8-499A-A709-3AA4BA1AA7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0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Szereg regulacji wprowadzonych przez różne Państwa (przy silnym lobbowaniu przez branżę hotelarską) nie przeszkodził stać się jej jednym z globalnych graczy.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6FB9C-83B8-499A-A709-3AA4BA1AA72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err="1"/>
              <a:t>Mieszkalnik</a:t>
            </a:r>
            <a:r>
              <a:rPr lang="en-US" dirty="0"/>
              <a:t>" </a:t>
            </a:r>
            <a:r>
              <a:rPr lang="en-US"/>
              <a:t>Inwestycje w nieruchomości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A901-2490-4D00-947F-15C9EB3A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0994425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Dziękujemy</a:t>
            </a:r>
            <a:r>
              <a:rPr lang="en-US" dirty="0"/>
              <a:t> za </a:t>
            </a:r>
            <a:r>
              <a:rPr lang="en-US"/>
              <a:t>uwagę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8FBB2-94BC-47F1-9282-A9DACC476FB5}"/>
              </a:ext>
            </a:extLst>
          </p:cNvPr>
          <p:cNvSpPr txBox="1"/>
          <p:nvPr/>
        </p:nvSpPr>
        <p:spPr>
          <a:xfrm>
            <a:off x="680322" y="2336873"/>
            <a:ext cx="3489341" cy="3599316"/>
          </a:xfr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b="1" u="sng" err="1"/>
              <a:t>Zespół</a:t>
            </a:r>
            <a:r>
              <a:rPr lang="en-US" b="1" u="sng" dirty="0"/>
              <a:t> </a:t>
            </a:r>
            <a:r>
              <a:rPr lang="en-US" b="1" u="sng" err="1"/>
              <a:t>analityczny</a:t>
            </a:r>
            <a:endParaRPr lang="en-US" u="sng" err="1"/>
          </a:p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     Tomasz </a:t>
            </a:r>
            <a:r>
              <a:rPr lang="en-US" b="1" dirty="0" err="1"/>
              <a:t>Maciesza</a:t>
            </a:r>
            <a:endParaRPr lang="en-US" b="1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   </a:t>
            </a:r>
            <a:r>
              <a:rPr lang="en-US" err="1"/>
              <a:t>Teoretyk</a:t>
            </a:r>
            <a:endParaRPr lang="en-US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  Radosław </a:t>
            </a:r>
            <a:r>
              <a:rPr lang="en-US" dirty="0"/>
              <a:t>Woźniak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  </a:t>
            </a:r>
            <a:r>
              <a:rPr lang="en-US" dirty="0" err="1"/>
              <a:t>Programista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Tomasz Ziss</a:t>
            </a:r>
            <a:endParaRPr lang="en-US" b="1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   </a:t>
            </a:r>
            <a:r>
              <a:rPr lang="en-US" err="1"/>
              <a:t>Prezenter</a:t>
            </a:r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6FABEE-A7EA-4444-9E88-ADBEC0CD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C6A528F-AA73-F245-8B3F-70604FD152C4}" type="datetime1">
              <a:rPr lang="x-none" smtClean="0"/>
              <a:pPr>
                <a:spcAft>
                  <a:spcPts val="600"/>
                </a:spcAft>
              </a:pPr>
              <a:t>12/12/2020</a:t>
            </a:fld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EF6209A-5D15-4868-BA8B-5D70367F3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2338518"/>
            <a:ext cx="5639886" cy="3595427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63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9741-6DB5-40C9-9968-31C49E1B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5B984F-DA84-4B29-9F49-07D955737B24}"/>
              </a:ext>
            </a:extLst>
          </p:cNvPr>
          <p:cNvCxnSpPr/>
          <p:nvPr/>
        </p:nvCxnSpPr>
        <p:spPr>
          <a:xfrm flipV="1">
            <a:off x="5991921" y="2408664"/>
            <a:ext cx="13010" cy="2180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6964F1-813C-43A7-B1BE-A37926A3C6E8}"/>
              </a:ext>
            </a:extLst>
          </p:cNvPr>
          <p:cNvCxnSpPr>
            <a:cxnSpLocks/>
          </p:cNvCxnSpPr>
          <p:nvPr/>
        </p:nvCxnSpPr>
        <p:spPr>
          <a:xfrm flipV="1">
            <a:off x="5945458" y="4536688"/>
            <a:ext cx="6006788" cy="42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540651-6431-4B9F-9819-DD15289E314F}"/>
              </a:ext>
            </a:extLst>
          </p:cNvPr>
          <p:cNvSpPr txBox="1"/>
          <p:nvPr/>
        </p:nvSpPr>
        <p:spPr>
          <a:xfrm>
            <a:off x="7840934" y="462566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 err="1"/>
              <a:t>Cecha</a:t>
            </a:r>
            <a:r>
              <a:rPr lang="en-US" sz="2000" i="1" dirty="0"/>
              <a:t> </a:t>
            </a:r>
            <a:r>
              <a:rPr lang="en-US" sz="2000" i="1" dirty="0" err="1"/>
              <a:t>lokalu</a:t>
            </a:r>
            <a:endParaRPr lang="en-US" sz="2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EB720-EF67-45BF-A2BD-7A83D3165BD2}"/>
              </a:ext>
            </a:extLst>
          </p:cNvPr>
          <p:cNvSpPr txBox="1"/>
          <p:nvPr/>
        </p:nvSpPr>
        <p:spPr>
          <a:xfrm rot="16200000">
            <a:off x="4672128" y="3012234"/>
            <a:ext cx="22599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 err="1"/>
              <a:t>Wpływ</a:t>
            </a:r>
            <a:r>
              <a:rPr lang="en-US" sz="2000" i="1" dirty="0"/>
              <a:t> </a:t>
            </a:r>
            <a:r>
              <a:rPr lang="en-US" sz="2000" i="1" dirty="0" err="1"/>
              <a:t>na</a:t>
            </a:r>
            <a:r>
              <a:rPr lang="en-US" sz="2000" i="1" dirty="0"/>
              <a:t> </a:t>
            </a:r>
            <a:r>
              <a:rPr lang="en-US" sz="2000" i="1" dirty="0" err="1"/>
              <a:t>zysk</a:t>
            </a:r>
            <a:endParaRPr lang="en-US" sz="20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D19410-F944-4A50-BDF5-67D464927EF1}"/>
              </a:ext>
            </a:extLst>
          </p:cNvPr>
          <p:cNvSpPr/>
          <p:nvPr/>
        </p:nvSpPr>
        <p:spPr>
          <a:xfrm>
            <a:off x="6513474" y="2480450"/>
            <a:ext cx="1031486" cy="20815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osób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A51F50-D51E-41C2-AE5C-378A49258820}"/>
              </a:ext>
            </a:extLst>
          </p:cNvPr>
          <p:cNvSpPr/>
          <p:nvPr/>
        </p:nvSpPr>
        <p:spPr>
          <a:xfrm>
            <a:off x="8009595" y="3038010"/>
            <a:ext cx="1393901" cy="15239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Lokalizacja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ABD49-B5B3-424F-AFEC-C3849A3FB0B5}"/>
              </a:ext>
            </a:extLst>
          </p:cNvPr>
          <p:cNvSpPr/>
          <p:nvPr/>
        </p:nvSpPr>
        <p:spPr>
          <a:xfrm>
            <a:off x="9793791" y="3502644"/>
            <a:ext cx="1923584" cy="101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Liczba</a:t>
            </a:r>
            <a:r>
              <a:rPr lang="en-US" dirty="0"/>
              <a:t> </a:t>
            </a:r>
            <a:r>
              <a:rPr lang="en-US" dirty="0" err="1"/>
              <a:t>sypialni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CE66FA-9E9D-442E-AC8D-709EA7F61191}"/>
              </a:ext>
            </a:extLst>
          </p:cNvPr>
          <p:cNvSpPr txBox="1"/>
          <p:nvPr/>
        </p:nvSpPr>
        <p:spPr>
          <a:xfrm>
            <a:off x="268177" y="2477319"/>
            <a:ext cx="528600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endParaRPr lang="en-US" dirty="0"/>
          </a:p>
          <a:p>
            <a:pPr marL="285750" indent="-285750">
              <a:buFont typeface="Wingdings"/>
              <a:buChar char="v"/>
            </a:pPr>
            <a:r>
              <a:rPr lang="en-US" dirty="0"/>
              <a:t>Berlin </a:t>
            </a:r>
            <a:r>
              <a:rPr lang="en-US" dirty="0" err="1"/>
              <a:t>najlepszym</a:t>
            </a:r>
            <a:r>
              <a:rPr lang="en-US" dirty="0"/>
              <a:t> </a:t>
            </a:r>
            <a:r>
              <a:rPr lang="en-US" dirty="0" err="1"/>
              <a:t>miastem</a:t>
            </a:r>
            <a:r>
              <a:rPr lang="en-US" dirty="0"/>
              <a:t> do </a:t>
            </a:r>
            <a:r>
              <a:rPr lang="en-US" dirty="0" err="1"/>
              <a:t>inwestycji</a:t>
            </a:r>
            <a:r>
              <a:rPr lang="en-US" dirty="0"/>
              <a:t> </a:t>
            </a:r>
            <a:r>
              <a:rPr lang="en-US" dirty="0" err="1"/>
              <a:t>spośród</a:t>
            </a:r>
            <a:r>
              <a:rPr lang="en-US" dirty="0"/>
              <a:t> </a:t>
            </a:r>
            <a:r>
              <a:rPr lang="en-US" dirty="0" err="1"/>
              <a:t>wybranych</a:t>
            </a:r>
            <a:endParaRPr lang="en-US" dirty="0"/>
          </a:p>
          <a:p>
            <a:pPr marL="285750" indent="-285750">
              <a:buFont typeface="Wingdings"/>
              <a:buChar char="v"/>
            </a:pPr>
            <a:endParaRPr lang="en-US" dirty="0"/>
          </a:p>
          <a:p>
            <a:pPr marL="285750" indent="-285750">
              <a:buFont typeface="Wingdings"/>
              <a:buChar char="v"/>
            </a:pPr>
            <a:r>
              <a:rPr lang="en-US" dirty="0" err="1"/>
              <a:t>Maksymalizacja</a:t>
            </a:r>
            <a:r>
              <a:rPr lang="en-US" dirty="0"/>
              <a:t> </a:t>
            </a:r>
            <a:r>
              <a:rPr lang="en-US" dirty="0" err="1"/>
              <a:t>miejsc</a:t>
            </a:r>
            <a:r>
              <a:rPr lang="en-US" dirty="0"/>
              <a:t> </a:t>
            </a:r>
            <a:r>
              <a:rPr lang="en-US" dirty="0" err="1"/>
              <a:t>dobrą</a:t>
            </a:r>
            <a:r>
              <a:rPr lang="en-US" dirty="0"/>
              <a:t> </a:t>
            </a:r>
            <a:r>
              <a:rPr lang="en-US" dirty="0" err="1"/>
              <a:t>strategią</a:t>
            </a:r>
            <a:r>
              <a:rPr lang="en-US" dirty="0"/>
              <a:t> </a:t>
            </a:r>
          </a:p>
          <a:p>
            <a:r>
              <a:rPr lang="en-US" dirty="0"/>
              <a:t>   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zwiększenie</a:t>
            </a:r>
            <a:r>
              <a:rPr lang="en-US" dirty="0"/>
              <a:t> </a:t>
            </a:r>
            <a:r>
              <a:rPr lang="en-US" dirty="0" err="1"/>
              <a:t>zysków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/>
              <a:buChar char="v"/>
            </a:pPr>
            <a:r>
              <a:rPr lang="en-US" dirty="0"/>
              <a:t>Berlin </a:t>
            </a:r>
            <a:r>
              <a:rPr lang="en-US" dirty="0" err="1"/>
              <a:t>posiada</a:t>
            </a:r>
            <a:r>
              <a:rPr lang="en-US" dirty="0"/>
              <a:t> </a:t>
            </a:r>
            <a:r>
              <a:rPr lang="en-US" dirty="0" err="1"/>
              <a:t>rozproszoną</a:t>
            </a:r>
            <a:r>
              <a:rPr lang="en-US" dirty="0"/>
              <a:t> </a:t>
            </a:r>
            <a:r>
              <a:rPr lang="en-US" dirty="0" err="1"/>
              <a:t>konkurencję</a:t>
            </a:r>
            <a:r>
              <a:rPr lang="en-US" dirty="0"/>
              <a:t> </a:t>
            </a:r>
          </a:p>
          <a:p>
            <a:endParaRPr lang="en-US" dirty="0"/>
          </a:p>
          <a:p>
            <a:pPr marL="285750" indent="-285750">
              <a:buFont typeface="Wingdings"/>
              <a:buChar char="v"/>
            </a:pPr>
            <a:endParaRPr lang="en-US" dirty="0"/>
          </a:p>
          <a:p>
            <a:pPr marL="285750" indent="-285750">
              <a:buFont typeface="Wingdings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1F7F6-392A-4505-8436-73641FE06FD7}"/>
              </a:ext>
            </a:extLst>
          </p:cNvPr>
          <p:cNvSpPr txBox="1"/>
          <p:nvPr/>
        </p:nvSpPr>
        <p:spPr>
          <a:xfrm>
            <a:off x="438709" y="5369299"/>
            <a:ext cx="5611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Berlin/</a:t>
            </a:r>
            <a:r>
              <a:rPr lang="en-US" dirty="0" err="1"/>
              <a:t>Monachium</a:t>
            </a:r>
            <a:r>
              <a:rPr lang="en-US" dirty="0"/>
              <a:t> - 93% </a:t>
            </a:r>
            <a:r>
              <a:rPr lang="en-US" dirty="0" err="1"/>
              <a:t>klienci</a:t>
            </a:r>
            <a:r>
              <a:rPr lang="en-US" dirty="0"/>
              <a:t> z </a:t>
            </a:r>
            <a:r>
              <a:rPr lang="en-US" dirty="0" err="1"/>
              <a:t>jednym</a:t>
            </a:r>
            <a:r>
              <a:rPr lang="en-US" dirty="0"/>
              <a:t> </a:t>
            </a:r>
            <a:r>
              <a:rPr lang="en-US" dirty="0" err="1"/>
              <a:t>lokalem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1B06B5-FF38-4B44-9AA0-7D9BC107252F}"/>
              </a:ext>
            </a:extLst>
          </p:cNvPr>
          <p:cNvSpPr txBox="1"/>
          <p:nvPr/>
        </p:nvSpPr>
        <p:spPr>
          <a:xfrm>
            <a:off x="438709" y="5772710"/>
            <a:ext cx="5611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Praga</a:t>
            </a:r>
            <a:r>
              <a:rPr lang="en-US" dirty="0"/>
              <a:t> – 75% </a:t>
            </a:r>
            <a:r>
              <a:rPr lang="en-US" dirty="0" err="1"/>
              <a:t>klienci</a:t>
            </a:r>
            <a:r>
              <a:rPr lang="en-US" dirty="0"/>
              <a:t> z </a:t>
            </a:r>
            <a:r>
              <a:rPr lang="en-US" dirty="0" err="1"/>
              <a:t>jednym</a:t>
            </a:r>
            <a:r>
              <a:rPr lang="en-US" dirty="0"/>
              <a:t> </a:t>
            </a:r>
            <a:r>
              <a:rPr lang="en-US" dirty="0" err="1"/>
              <a:t>lokalem</a:t>
            </a:r>
          </a:p>
        </p:txBody>
      </p:sp>
      <p:pic>
        <p:nvPicPr>
          <p:cNvPr id="8" name="Picture 10" descr="A picture containing food, brush&#10;&#10;Description automatically generated">
            <a:extLst>
              <a:ext uri="{FF2B5EF4-FFF2-40B4-BE49-F238E27FC236}">
                <a16:creationId xmlns:a16="http://schemas.microsoft.com/office/drawing/2014/main" id="{3B0A453C-82DA-4FCA-9294-C4D62CA4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704" y="5433172"/>
            <a:ext cx="1117227" cy="7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3D66-BD30-4351-B694-36EE1BB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8C26-465C-49BE-A624-4BD948AA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1489"/>
            <a:ext cx="10971784" cy="3965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Wprowadzenie</a:t>
            </a:r>
          </a:p>
          <a:p>
            <a:r>
              <a:rPr lang="en-US"/>
              <a:t>Charakterystyka rynku dla Europy</a:t>
            </a:r>
            <a:endParaRPr lang="en-US" dirty="0"/>
          </a:p>
          <a:p>
            <a:r>
              <a:rPr lang="en-US"/>
              <a:t>Analiza danych</a:t>
            </a:r>
          </a:p>
          <a:p>
            <a:r>
              <a:rPr lang="en-US"/>
              <a:t>Zastosowane metody - wstęp teoretyczny</a:t>
            </a:r>
            <a:endParaRPr lang="en-US" dirty="0"/>
          </a:p>
          <a:p>
            <a:r>
              <a:rPr lang="en-US"/>
              <a:t>Rekomendowane miasto</a:t>
            </a:r>
            <a:endParaRPr lang="en-US" dirty="0"/>
          </a:p>
          <a:p>
            <a:r>
              <a:rPr lang="en-US"/>
              <a:t>Rekomendacje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1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05B1-E340-4210-A4C0-DAA82068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Wprowadzenie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36F5-308A-4F5B-AF99-DFF47BDD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80" y="2067932"/>
            <a:ext cx="11783319" cy="46302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600"/>
              <a:t>Mieszkalnik jest międzynarodową firmą specjalizującą się w sektorze rynku najmu krótkoterminowego. Celem firmy jest maksymalizacja zysku w tym sektorze. </a:t>
            </a:r>
            <a:endParaRPr lang="en-US" sz="1600" dirty="0"/>
          </a:p>
          <a:p>
            <a:pPr marL="0" indent="0">
              <a:buNone/>
            </a:pPr>
            <a:r>
              <a:rPr lang="en-US" sz="1600"/>
              <a:t>W wyniku analiz przeprowadzonych przez zewnątrzną firmą doradczą firma postanowiła skupić się na rynku europejskim, a dokładnie na kilku wskazanych miastach. </a:t>
            </a:r>
            <a:endParaRPr lang="en-US" sz="1600" dirty="0"/>
          </a:p>
          <a:p>
            <a:pPr marL="0" indent="0">
              <a:buNone/>
            </a:pPr>
            <a:r>
              <a:rPr lang="en-US" sz="1600"/>
              <a:t>Inwestycja  ma charakter długofalowy i cel maksymalizacji zysku powinien być zrealizowany biorąc pod uwagę okres inwestycji. </a:t>
            </a:r>
            <a:endParaRPr lang="en-US" sz="1600" dirty="0"/>
          </a:p>
          <a:p>
            <a:pPr marL="0" indent="0">
              <a:buNone/>
            </a:pPr>
            <a:r>
              <a:rPr lang="en-US" sz="1600"/>
              <a:t>Z powodów strategicznych inwestycja może odbyć się tylko w jednym ze wskazanych miast.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Spośród wielu platform oferujących łączenie właścicieli z najemcami wybrana została AirBnB. AirBnB funkcjonuje na rynku od </a:t>
            </a:r>
            <a:r>
              <a:rPr lang="en-US" sz="1600"/>
              <a:t>2008 roku.</a:t>
            </a:r>
            <a:endParaRPr lang="en-US" sz="1600" dirty="0"/>
          </a:p>
          <a:p>
            <a:pPr marL="0" indent="0">
              <a:buNone/>
            </a:pPr>
            <a:r>
              <a:rPr lang="en-US" sz="1600"/>
              <a:t>AirBnB w ramach wewnętrznego projektu udostępnił dane dotyczące wynajmowanych mieszkań. 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Otrzymane w ten sposób dane stanowią niezbędne źródło za pomocą którego nasza firma przeprowadziła analizę mającą na celu wyłonienie </a:t>
            </a:r>
            <a:r>
              <a:rPr lang="en-US" sz="1600"/>
              <a:t>zbioru atrybutu(ów) nieruchomości mającej największy wpływ na maksymalizacje zysków z najmu ktrótkoterminowego. 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7167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FBD1-89F7-42B5-BB8C-5CCEDBF6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Wprowadzenie – charakterystyka Europy wg AirBnB</a:t>
            </a:r>
          </a:p>
        </p:txBody>
      </p:sp>
      <p:pic>
        <p:nvPicPr>
          <p:cNvPr id="7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72498345-7819-41A9-96D3-0903398E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969" y="2134411"/>
            <a:ext cx="3109331" cy="2889275"/>
          </a:xfrm>
          <a:prstGeom prst="rect">
            <a:avLst/>
          </a:prstGeom>
        </p:spPr>
      </p:pic>
      <p:pic>
        <p:nvPicPr>
          <p:cNvPr id="12" name="Graphic 13" descr="Share with solid fill">
            <a:extLst>
              <a:ext uri="{FF2B5EF4-FFF2-40B4-BE49-F238E27FC236}">
                <a16:creationId xmlns:a16="http://schemas.microsoft.com/office/drawing/2014/main" id="{8B49CFBD-0D1C-41AE-8EBE-627CBE948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078" y="5233967"/>
            <a:ext cx="1490546" cy="14998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40798D-FF33-484A-8DB4-8FAB24222422}"/>
              </a:ext>
            </a:extLst>
          </p:cNvPr>
          <p:cNvSpPr txBox="1"/>
          <p:nvPr/>
        </p:nvSpPr>
        <p:spPr>
          <a:xfrm>
            <a:off x="6464729" y="5802434"/>
            <a:ext cx="2844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Sharing Economy</a:t>
            </a:r>
          </a:p>
        </p:txBody>
      </p:sp>
      <p:pic>
        <p:nvPicPr>
          <p:cNvPr id="3" name="Picture 4" descr="Map&#10;&#10;Description automatically generated">
            <a:extLst>
              <a:ext uri="{FF2B5EF4-FFF2-40B4-BE49-F238E27FC236}">
                <a16:creationId xmlns:a16="http://schemas.microsoft.com/office/drawing/2014/main" id="{1585C4DE-E432-47EF-8A1B-9F7F1C231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29" y="2137492"/>
            <a:ext cx="3397623" cy="2914710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8C7557C-34C1-4DFF-AF02-229BF7E61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565" y="2177064"/>
            <a:ext cx="3209364" cy="28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0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6AAF-6687-4BE8-8FB8-A362F950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Analiza danych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702D6-F188-47C7-BB56-4298FE42FE95}"/>
              </a:ext>
            </a:extLst>
          </p:cNvPr>
          <p:cNvSpPr txBox="1"/>
          <p:nvPr/>
        </p:nvSpPr>
        <p:spPr>
          <a:xfrm>
            <a:off x="562248" y="2102476"/>
            <a:ext cx="1077278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 err="1"/>
              <a:t>Porównanie</a:t>
            </a:r>
            <a:r>
              <a:rPr lang="en-US" dirty="0"/>
              <a:t> 3 </a:t>
            </a:r>
            <a:r>
              <a:rPr lang="en-US" dirty="0" err="1"/>
              <a:t>miast</a:t>
            </a:r>
            <a:r>
              <a:rPr lang="en-US" dirty="0"/>
              <a:t> -&gt; Berlin, </a:t>
            </a:r>
            <a:r>
              <a:rPr lang="en-US" dirty="0" err="1"/>
              <a:t>Monachium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Praga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dirty="0" err="1"/>
              <a:t>Niewielki</a:t>
            </a:r>
            <a:r>
              <a:rPr lang="en-US" dirty="0"/>
              <a:t> </a:t>
            </a:r>
            <a:r>
              <a:rPr lang="en-US" dirty="0" err="1"/>
              <a:t>procent</a:t>
            </a:r>
            <a:r>
              <a:rPr lang="en-US" dirty="0"/>
              <a:t> </a:t>
            </a:r>
            <a:r>
              <a:rPr lang="en-US" dirty="0" err="1"/>
              <a:t>odrzuconych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 w </a:t>
            </a:r>
            <a:r>
              <a:rPr lang="en-US" dirty="0" err="1"/>
              <a:t>każdnym</a:t>
            </a:r>
            <a:r>
              <a:rPr lang="en-US" dirty="0"/>
              <a:t> </a:t>
            </a:r>
            <a:r>
              <a:rPr lang="en-US" dirty="0" err="1"/>
              <a:t>miast</a:t>
            </a:r>
            <a:r>
              <a:rPr lang="en-US" dirty="0"/>
              <a:t> 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dirty="0" err="1"/>
              <a:t>Praga</a:t>
            </a:r>
            <a:r>
              <a:rPr lang="en-US" dirty="0"/>
              <a:t> - </a:t>
            </a:r>
            <a:r>
              <a:rPr lang="en-US" dirty="0" err="1"/>
              <a:t>znaczący</a:t>
            </a:r>
            <a:r>
              <a:rPr lang="en-US" dirty="0"/>
              <a:t> </a:t>
            </a:r>
            <a:r>
              <a:rPr lang="en-US" dirty="0" err="1"/>
              <a:t>wpływ</a:t>
            </a:r>
            <a:r>
              <a:rPr lang="en-US" dirty="0"/>
              <a:t> </a:t>
            </a:r>
            <a:r>
              <a:rPr lang="en-US" dirty="0" err="1"/>
              <a:t>ilości</a:t>
            </a:r>
            <a:r>
              <a:rPr lang="en-US" dirty="0"/>
              <a:t> </a:t>
            </a:r>
            <a:r>
              <a:rPr lang="en-US" dirty="0" err="1"/>
              <a:t>komentarzy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cenę</a:t>
            </a:r>
            <a:r>
              <a:rPr lang="en-US" dirty="0"/>
              <a:t> </a:t>
            </a:r>
            <a:r>
              <a:rPr lang="en-US" dirty="0" err="1"/>
              <a:t>wynajmu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dirty="0" err="1"/>
              <a:t>Monachium</a:t>
            </a:r>
            <a:r>
              <a:rPr lang="en-US" dirty="0"/>
              <a:t> + </a:t>
            </a:r>
            <a:r>
              <a:rPr lang="en-US" dirty="0" err="1"/>
              <a:t>Praga</a:t>
            </a:r>
            <a:r>
              <a:rPr lang="en-US" dirty="0"/>
              <a:t> - </a:t>
            </a:r>
            <a:r>
              <a:rPr lang="en-US" dirty="0" err="1"/>
              <a:t>duży</a:t>
            </a:r>
            <a:r>
              <a:rPr lang="en-US" dirty="0"/>
              <a:t> </a:t>
            </a:r>
            <a:r>
              <a:rPr lang="en-US" dirty="0" err="1"/>
              <a:t>wpływ</a:t>
            </a:r>
            <a:r>
              <a:rPr lang="en-US" dirty="0"/>
              <a:t> </a:t>
            </a:r>
            <a:r>
              <a:rPr lang="en-US" dirty="0" err="1"/>
              <a:t>lokalizacji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cenę</a:t>
            </a:r>
            <a:r>
              <a:rPr lang="en-US" dirty="0"/>
              <a:t> </a:t>
            </a:r>
            <a:r>
              <a:rPr lang="en-US" dirty="0" err="1"/>
              <a:t>najmu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dirty="0" err="1"/>
              <a:t>Niewielki</a:t>
            </a:r>
            <a:r>
              <a:rPr lang="en-US" dirty="0"/>
              <a:t> </a:t>
            </a:r>
            <a:r>
              <a:rPr lang="en-US" dirty="0" err="1"/>
              <a:t>wpływ</a:t>
            </a:r>
            <a:r>
              <a:rPr lang="en-US" dirty="0"/>
              <a:t> </a:t>
            </a:r>
            <a:r>
              <a:rPr lang="en-US" dirty="0" err="1"/>
              <a:t>wyróżnienia</a:t>
            </a:r>
            <a:r>
              <a:rPr lang="en-US" dirty="0"/>
              <a:t> "</a:t>
            </a:r>
            <a:r>
              <a:rPr lang="en-US" dirty="0" err="1"/>
              <a:t>Superhost</a:t>
            </a:r>
            <a:r>
              <a:rPr lang="en-US" dirty="0"/>
              <a:t>"  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dirty="0" err="1"/>
              <a:t>Niewielki</a:t>
            </a:r>
            <a:r>
              <a:rPr lang="en-US" dirty="0"/>
              <a:t> </a:t>
            </a:r>
            <a:r>
              <a:rPr lang="en-US" dirty="0" err="1"/>
              <a:t>wpływ</a:t>
            </a:r>
            <a:r>
              <a:rPr lang="en-US" dirty="0"/>
              <a:t> </a:t>
            </a:r>
            <a:r>
              <a:rPr lang="en-US" dirty="0" err="1"/>
              <a:t>ilości</a:t>
            </a:r>
            <a:r>
              <a:rPr lang="en-US" dirty="0"/>
              <a:t> </a:t>
            </a:r>
            <a:r>
              <a:rPr lang="en-US" dirty="0" err="1"/>
              <a:t>łazienek</a:t>
            </a:r>
            <a:r>
              <a:rPr lang="en-US" dirty="0"/>
              <a:t> w </a:t>
            </a:r>
            <a:r>
              <a:rPr lang="en-US" dirty="0" err="1"/>
              <a:t>mieszkaniu</a:t>
            </a:r>
          </a:p>
        </p:txBody>
      </p:sp>
    </p:spTree>
    <p:extLst>
      <p:ext uri="{BB962C8B-B14F-4D97-AF65-F5344CB8AC3E}">
        <p14:creationId xmlns:p14="http://schemas.microsoft.com/office/powerpoint/2010/main" val="393771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A702-0900-4B4F-B7D8-9F215B9D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Zastosowane</a:t>
            </a:r>
            <a:r>
              <a:rPr lang="en-US" dirty="0"/>
              <a:t> </a:t>
            </a:r>
            <a:r>
              <a:rPr lang="en-US"/>
              <a:t>metody - wstęp teoretyczny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ECDF-1F3B-48A5-ACB3-CC849638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22200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Metryki</a:t>
            </a:r>
            <a:r>
              <a:rPr lang="en-US" dirty="0"/>
              <a:t> </a:t>
            </a:r>
            <a:r>
              <a:rPr lang="en-US" dirty="0" err="1"/>
              <a:t>porównawcze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regresyjnych</a:t>
            </a:r>
            <a:r>
              <a:rPr lang="en-US" dirty="0"/>
              <a:t>: P-value, R2, AIC</a:t>
            </a:r>
          </a:p>
          <a:p>
            <a:endParaRPr lang="en-US" dirty="0"/>
          </a:p>
          <a:p>
            <a:r>
              <a:rPr lang="en-US" dirty="0" err="1"/>
              <a:t>Regularyzowane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regresji</a:t>
            </a:r>
            <a:r>
              <a:rPr lang="en-US" dirty="0"/>
              <a:t>: LASSO </a:t>
            </a:r>
          </a:p>
          <a:p>
            <a:endParaRPr lang="en-US" dirty="0"/>
          </a:p>
          <a:p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zespołowe</a:t>
            </a:r>
            <a:r>
              <a:rPr lang="en-US" dirty="0"/>
              <a:t> (ensemble): </a:t>
            </a:r>
            <a:r>
              <a:rPr lang="en-US" dirty="0" err="1"/>
              <a:t>XGBoost</a:t>
            </a:r>
            <a:r>
              <a:rPr lang="en-US" dirty="0"/>
              <a:t>, Ridge, </a:t>
            </a:r>
            <a:r>
              <a:rPr lang="en-US" dirty="0" err="1"/>
              <a:t>ElasticNet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2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5A80-8B3D-4104-99BE-733E4F61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Rekomendowane miasto - Berlin</a:t>
            </a:r>
          </a:p>
        </p:txBody>
      </p:sp>
      <p:pic>
        <p:nvPicPr>
          <p:cNvPr id="4" name="Graphic 4" descr="Building with solid fill">
            <a:extLst>
              <a:ext uri="{FF2B5EF4-FFF2-40B4-BE49-F238E27FC236}">
                <a16:creationId xmlns:a16="http://schemas.microsoft.com/office/drawing/2014/main" id="{2BEC67AB-319A-4FDA-875B-CA04110A4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142" y="3393141"/>
            <a:ext cx="914400" cy="914400"/>
          </a:xfrm>
          <a:prstGeom prst="rect">
            <a:avLst/>
          </a:prstGeom>
        </p:spPr>
      </p:pic>
      <p:pic>
        <p:nvPicPr>
          <p:cNvPr id="5" name="Graphic 5" descr="Building outline">
            <a:extLst>
              <a:ext uri="{FF2B5EF4-FFF2-40B4-BE49-F238E27FC236}">
                <a16:creationId xmlns:a16="http://schemas.microsoft.com/office/drawing/2014/main" id="{131CC13F-9FB3-4F31-855B-AA46FD0A1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3558" y="3392581"/>
            <a:ext cx="914400" cy="9144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98421C6-A0FD-4DA5-B996-8BBCD6B75D96}"/>
              </a:ext>
            </a:extLst>
          </p:cNvPr>
          <p:cNvSpPr/>
          <p:nvPr/>
        </p:nvSpPr>
        <p:spPr>
          <a:xfrm>
            <a:off x="6188941" y="4306712"/>
            <a:ext cx="1192304" cy="466165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8" descr="Money with solid fill">
            <a:extLst>
              <a:ext uri="{FF2B5EF4-FFF2-40B4-BE49-F238E27FC236}">
                <a16:creationId xmlns:a16="http://schemas.microsoft.com/office/drawing/2014/main" id="{4B114840-A6A9-4014-BE7D-21E9F1CA9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4047" y="407445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1BE35A-FA50-490D-BE36-55DB9CE9B48A}"/>
              </a:ext>
            </a:extLst>
          </p:cNvPr>
          <p:cNvSpPr txBox="1"/>
          <p:nvPr/>
        </p:nvSpPr>
        <p:spPr>
          <a:xfrm>
            <a:off x="7609915" y="4310903"/>
            <a:ext cx="46257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Niezależne</a:t>
            </a:r>
            <a:r>
              <a:rPr lang="en-US" dirty="0"/>
              <a:t> od </a:t>
            </a:r>
            <a:r>
              <a:rPr lang="en-US" dirty="0" err="1"/>
              <a:t>lokalizacji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3BCEE8-E7C4-4A00-B400-0D6A2FBD6D0A}"/>
              </a:ext>
            </a:extLst>
          </p:cNvPr>
          <p:cNvSpPr/>
          <p:nvPr/>
        </p:nvSpPr>
        <p:spPr>
          <a:xfrm rot="10800000">
            <a:off x="2791319" y="4288783"/>
            <a:ext cx="1497105" cy="484094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2" descr="Target Audience with solid fill">
            <a:extLst>
              <a:ext uri="{FF2B5EF4-FFF2-40B4-BE49-F238E27FC236}">
                <a16:creationId xmlns:a16="http://schemas.microsoft.com/office/drawing/2014/main" id="{6D5D5D9A-7FBB-438E-9582-D52B22C86B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0236" y="2935941"/>
            <a:ext cx="1281952" cy="12909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1DF6A3-87F6-4EF8-8829-D8E0B7065120}"/>
              </a:ext>
            </a:extLst>
          </p:cNvPr>
          <p:cNvSpPr txBox="1"/>
          <p:nvPr/>
        </p:nvSpPr>
        <p:spPr>
          <a:xfrm>
            <a:off x="1128431" y="4310902"/>
            <a:ext cx="15329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Konkurencja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9EC8A20-F8C5-40EE-A8BE-D5AE059D4DFF}"/>
              </a:ext>
            </a:extLst>
          </p:cNvPr>
          <p:cNvSpPr/>
          <p:nvPr/>
        </p:nvSpPr>
        <p:spPr>
          <a:xfrm rot="16200000">
            <a:off x="4781482" y="3257841"/>
            <a:ext cx="977152" cy="484094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22677-3902-43A3-8231-2FC1E130830F}"/>
              </a:ext>
            </a:extLst>
          </p:cNvPr>
          <p:cNvSpPr txBox="1"/>
          <p:nvPr/>
        </p:nvSpPr>
        <p:spPr>
          <a:xfrm>
            <a:off x="4095748" y="2446243"/>
            <a:ext cx="3666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Klient biznesowy + turystyczny</a:t>
            </a:r>
          </a:p>
        </p:txBody>
      </p:sp>
    </p:spTree>
    <p:extLst>
      <p:ext uri="{BB962C8B-B14F-4D97-AF65-F5344CB8AC3E}">
        <p14:creationId xmlns:p14="http://schemas.microsoft.com/office/powerpoint/2010/main" val="331790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6BFC-F1A5-40B2-BCED-7C97A6CF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Rekomendacje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57EF-036F-4258-9C4C-13E91E25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91648" cy="359931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Wingdings" panose="020B0604020202020204" pitchFamily="34" charset="0"/>
              <a:buChar char="q"/>
            </a:pPr>
            <a:endParaRPr lang="en-US"/>
          </a:p>
          <a:p>
            <a:pPr>
              <a:buFont typeface="Wingdings" panose="020B0604020202020204" pitchFamily="34" charset="0"/>
              <a:buChar char="q"/>
            </a:pPr>
            <a:r>
              <a:rPr lang="en-US" dirty="0"/>
              <a:t>Berlin </a:t>
            </a:r>
            <a:r>
              <a:rPr lang="en-US" dirty="0" err="1"/>
              <a:t>najlepszym</a:t>
            </a:r>
            <a:r>
              <a:rPr lang="en-US" dirty="0"/>
              <a:t> </a:t>
            </a:r>
            <a:r>
              <a:rPr lang="en-US" dirty="0" err="1"/>
              <a:t>miejscem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inwestycję</a:t>
            </a:r>
            <a:r>
              <a:rPr lang="en-US" dirty="0"/>
              <a:t> 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dirty="0"/>
          </a:p>
          <a:p>
            <a:pPr>
              <a:buFont typeface="Wingdings" panose="020B0604020202020204" pitchFamily="34" charset="0"/>
              <a:buChar char="q"/>
            </a:pPr>
            <a:r>
              <a:rPr lang="en-US" dirty="0"/>
              <a:t>Strategia "</a:t>
            </a:r>
            <a:r>
              <a:rPr lang="en-US" err="1"/>
              <a:t>Kupuj</a:t>
            </a:r>
            <a:r>
              <a:rPr lang="en-US" dirty="0"/>
              <a:t> </a:t>
            </a:r>
            <a:r>
              <a:rPr lang="en-US" err="1"/>
              <a:t>metry</a:t>
            </a:r>
            <a:r>
              <a:rPr lang="en-US" dirty="0"/>
              <a:t>, </a:t>
            </a:r>
            <a:r>
              <a:rPr lang="en-US" err="1"/>
              <a:t>wynajmuj</a:t>
            </a:r>
            <a:r>
              <a:rPr lang="en-US" dirty="0"/>
              <a:t> </a:t>
            </a:r>
            <a:r>
              <a:rPr lang="en-US" err="1"/>
              <a:t>pomieszczenia</a:t>
            </a:r>
            <a:r>
              <a:rPr lang="en-US" dirty="0"/>
              <a:t>"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>
              <a:buFont typeface="Wingdings,Sans-Serif"/>
              <a:buChar char="q"/>
            </a:pPr>
            <a:r>
              <a:rPr lang="en-US" dirty="0">
                <a:ea typeface="+mn-lt"/>
                <a:cs typeface="+mn-lt"/>
              </a:rPr>
              <a:t>Strategia "</a:t>
            </a:r>
            <a:r>
              <a:rPr lang="en-US" dirty="0" err="1">
                <a:ea typeface="+mn-lt"/>
                <a:cs typeface="+mn-lt"/>
              </a:rPr>
              <a:t>Kupuj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metry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wynajmuj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pomieszczenia</a:t>
            </a:r>
            <a:r>
              <a:rPr lang="en-US" dirty="0">
                <a:ea typeface="+mn-lt"/>
                <a:cs typeface="+mn-lt"/>
              </a:rPr>
              <a:t>"</a:t>
            </a:r>
            <a:endParaRPr lang="en-US" dirty="0"/>
          </a:p>
          <a:p>
            <a:pPr>
              <a:buFont typeface="Wingdings" panose="020B0604020202020204" pitchFamily="34" charset="0"/>
              <a:buChar char="q"/>
            </a:pPr>
            <a:endParaRPr lang="en-US" dirty="0"/>
          </a:p>
          <a:p>
            <a:pPr>
              <a:buFont typeface="Wingdings" panose="020B0604020202020204" pitchFamily="34" charset="0"/>
              <a:buChar char="q"/>
            </a:pPr>
            <a:r>
              <a:rPr lang="en-US" dirty="0"/>
              <a:t> </a:t>
            </a:r>
            <a:r>
              <a:rPr lang="en-US" dirty="0" err="1"/>
              <a:t>Postulujemy</a:t>
            </a:r>
            <a:r>
              <a:rPr lang="en-US" dirty="0"/>
              <a:t>, aby </a:t>
            </a:r>
            <a:r>
              <a:rPr lang="en-US" dirty="0" err="1"/>
              <a:t>kolejnym</a:t>
            </a:r>
            <a:r>
              <a:rPr lang="en-US" dirty="0"/>
              <a:t> </a:t>
            </a:r>
            <a:r>
              <a:rPr lang="en-US" dirty="0" err="1"/>
              <a:t>krokiem</a:t>
            </a:r>
            <a:r>
              <a:rPr lang="en-US" dirty="0"/>
              <a:t> </a:t>
            </a:r>
            <a:r>
              <a:rPr lang="en-US" dirty="0" err="1"/>
              <a:t>było</a:t>
            </a:r>
            <a:r>
              <a:rPr lang="en-US" dirty="0"/>
              <a:t> </a:t>
            </a:r>
            <a:r>
              <a:rPr lang="en-US" dirty="0" err="1"/>
              <a:t>wzbogacenie</a:t>
            </a:r>
            <a:r>
              <a:rPr lang="en-US" dirty="0"/>
              <a:t> </a:t>
            </a:r>
            <a:r>
              <a:rPr lang="en-US" dirty="0" err="1"/>
              <a:t>analizy</a:t>
            </a:r>
            <a:r>
              <a:rPr lang="en-US" dirty="0"/>
              <a:t> o </a:t>
            </a:r>
            <a:r>
              <a:rPr lang="en-US" dirty="0" err="1"/>
              <a:t>informacje</a:t>
            </a:r>
            <a:r>
              <a:rPr lang="en-US" dirty="0"/>
              <a:t> </a:t>
            </a:r>
            <a:r>
              <a:rPr lang="en-US" dirty="0" err="1"/>
              <a:t>rynkowe</a:t>
            </a:r>
            <a:r>
              <a:rPr lang="en-US" dirty="0"/>
              <a:t> 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1665E85-C900-42B3-B810-EF9C50BD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829" y="2189629"/>
            <a:ext cx="27146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25230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0F542B893290B41BC3D756DD78F0F80" ma:contentTypeVersion="7" ma:contentTypeDescription="Utwórz nowy dokument." ma:contentTypeScope="" ma:versionID="fbfef3ecf603ef6d3257af4392ba5e8b">
  <xsd:schema xmlns:xsd="http://www.w3.org/2001/XMLSchema" xmlns:xs="http://www.w3.org/2001/XMLSchema" xmlns:p="http://schemas.microsoft.com/office/2006/metadata/properties" xmlns:ns2="433a81e2-7f97-46ba-bc02-acf96cdfa86c" targetNamespace="http://schemas.microsoft.com/office/2006/metadata/properties" ma:root="true" ma:fieldsID="f7f547eb7cceb4162431eef73dfb62e2" ns2:_="">
    <xsd:import namespace="433a81e2-7f97-46ba-bc02-acf96cdfa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a81e2-7f97-46ba-bc02-acf96cdfa8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750C0A-B05A-41C2-A320-D3D804E4366F}"/>
</file>

<file path=customXml/itemProps2.xml><?xml version="1.0" encoding="utf-8"?>
<ds:datastoreItem xmlns:ds="http://schemas.openxmlformats.org/officeDocument/2006/customXml" ds:itemID="{4BA80B13-034B-4EC9-A0E1-177380F3E690}"/>
</file>

<file path=customXml/itemProps3.xml><?xml version="1.0" encoding="utf-8"?>
<ds:datastoreItem xmlns:ds="http://schemas.openxmlformats.org/officeDocument/2006/customXml" ds:itemID="{66AB9933-814C-4459-A3F0-5BC628712527}"/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0</Words>
  <Application>Microsoft Office PowerPoint</Application>
  <PresentationFormat>Widescreen</PresentationFormat>
  <Paragraphs>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TM04033917[[fn=Berlin]]_novariants</vt:lpstr>
      <vt:lpstr>"Mieszkalnik" Inwestycje w nieruchomości</vt:lpstr>
      <vt:lpstr>Executive Summary</vt:lpstr>
      <vt:lpstr>Agenda</vt:lpstr>
      <vt:lpstr>Wprowadzenie</vt:lpstr>
      <vt:lpstr>Wprowadzenie – charakterystyka Europy wg AirBnB</vt:lpstr>
      <vt:lpstr>Analiza danych</vt:lpstr>
      <vt:lpstr>Zastosowane metody - wstęp teoretyczny</vt:lpstr>
      <vt:lpstr>Rekomendowane miasto - Berlin</vt:lpstr>
      <vt:lpstr>Rekomendacje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729</cp:revision>
  <dcterms:created xsi:type="dcterms:W3CDTF">2020-12-07T18:47:40Z</dcterms:created>
  <dcterms:modified xsi:type="dcterms:W3CDTF">2020-12-12T10:07:29Z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0x01010000F542B893290B41BC3D756DD78F0F80</vt:lpwstr>
  </property>
</Properties>
</file>