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3" r:id="rId3"/>
    <p:sldId id="291" r:id="rId4"/>
    <p:sldId id="292" r:id="rId5"/>
    <p:sldId id="279" r:id="rId6"/>
    <p:sldId id="295" r:id="rId7"/>
    <p:sldId id="296" r:id="rId8"/>
    <p:sldId id="297" r:id="rId9"/>
    <p:sldId id="298" r:id="rId10"/>
    <p:sldId id="299" r:id="rId11"/>
    <p:sldId id="280" r:id="rId12"/>
    <p:sldId id="282" r:id="rId13"/>
    <p:sldId id="285" r:id="rId14"/>
    <p:sldId id="286" r:id="rId15"/>
    <p:sldId id="287" r:id="rId16"/>
    <p:sldId id="288" r:id="rId17"/>
    <p:sldId id="372" r:id="rId18"/>
    <p:sldId id="289" r:id="rId19"/>
    <p:sldId id="290" r:id="rId20"/>
    <p:sldId id="300" r:id="rId21"/>
    <p:sldId id="301" r:id="rId22"/>
    <p:sldId id="374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1" autoAdjust="0"/>
  </p:normalViewPr>
  <p:slideViewPr>
    <p:cSldViewPr>
      <p:cViewPr varScale="1">
        <p:scale>
          <a:sx n="60" d="100"/>
          <a:sy n="60" d="100"/>
        </p:scale>
        <p:origin x="8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AD84D88A-0D93-47FD-8350-05B86766535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21CD7B35-1251-4F11-9AC9-7813FAD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0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73A8E8DF-078C-4287-A2F8-AD21EE7D161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AFC4A559-071F-4B07-B590-094C83B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Sigmoid constrains \</a:t>
            </a:r>
            <a:r>
              <a:rPr lang="en-US" dirty="0" err="1" smtClean="0"/>
              <a:t>theta^Tx</a:t>
            </a:r>
            <a:r>
              <a:rPr lang="en-US" dirty="0" smtClean="0"/>
              <a:t> to be in the range [0:1], and</a:t>
            </a:r>
            <a:r>
              <a:rPr lang="en-US" baseline="0" dirty="0" smtClean="0"/>
              <a:t> pushed output to 0 or 1 to match ground truth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P(</a:t>
            </a:r>
            <a:r>
              <a:rPr lang="en-US" baseline="0" dirty="0" err="1" smtClean="0"/>
              <a:t>y|x,q</a:t>
            </a:r>
            <a:r>
              <a:rPr lang="en-US" baseline="0" dirty="0" smtClean="0"/>
              <a:t>) =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of y given x and q    P(</a:t>
            </a:r>
            <a:r>
              <a:rPr lang="en-US" baseline="0" dirty="0" err="1" smtClean="0"/>
              <a:t>y|x;q</a:t>
            </a:r>
            <a:r>
              <a:rPr lang="en-US" baseline="0" dirty="0" smtClean="0"/>
              <a:t>) =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of y given x, parameterized by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what would happen if we modify our cost function by adding a log and some inversions…</a:t>
            </a:r>
          </a:p>
          <a:p>
            <a:r>
              <a:rPr lang="en-US" dirty="0" smtClean="0"/>
              <a:t>Remember, purpose</a:t>
            </a:r>
            <a:r>
              <a:rPr lang="en-US" baseline="0" dirty="0" smtClean="0"/>
              <a:t> of sigmoid is to constrain \</a:t>
            </a:r>
            <a:r>
              <a:rPr lang="en-US" baseline="0" dirty="0" err="1" smtClean="0"/>
              <a:t>theta^Tx</a:t>
            </a:r>
            <a:r>
              <a:rPr lang="en-US" baseline="0" dirty="0" smtClean="0"/>
              <a:t> to range [0:1]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in </a:t>
            </a:r>
            <a:r>
              <a:rPr lang="en-US" dirty="0" err="1" smtClean="0"/>
              <a:t>matlab</a:t>
            </a:r>
            <a:r>
              <a:rPr lang="en-US" dirty="0" smtClean="0"/>
              <a:t>, log = ln, (log10</a:t>
            </a:r>
            <a:r>
              <a:rPr lang="en-US" baseline="0" dirty="0" smtClean="0"/>
              <a:t> is base10 log)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all our logs( )  will be ln(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formula for g(\</a:t>
            </a:r>
            <a:r>
              <a:rPr lang="en-US" dirty="0" err="1" smtClean="0"/>
              <a:t>theta^Tx</a:t>
            </a:r>
            <a:r>
              <a:rPr lang="en-US" dirty="0" smtClean="0"/>
              <a:t>) and derivative of log(g(\</a:t>
            </a:r>
            <a:r>
              <a:rPr lang="en-US" dirty="0" err="1" smtClean="0"/>
              <a:t>theta^Tx</a:t>
            </a:r>
            <a:r>
              <a:rPr lang="en-US" dirty="0" smtClean="0"/>
              <a:t>))</a:t>
            </a:r>
            <a:r>
              <a:rPr lang="en-US" baseline="0" dirty="0" smtClean="0"/>
              <a:t> on board before going to next page. Remind log( ) </a:t>
            </a:r>
            <a:r>
              <a:rPr lang="en-US" baseline="0" smtClean="0"/>
              <a:t>is actually ln(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96C-30D6-4F52-999F-2A7A763814E9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C8CF-BC39-4942-98E1-95C707E62C93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FA6E-4CA5-4F26-AB23-2C0AFF0E2F94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03F-3FD0-4511-B797-D37B09BE8DFD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1309-CC29-43FD-B798-6FC340961C62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24B-5DBB-4F23-A957-E2D752C9234A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C6A-B914-4BC9-B791-D8ED27E71413}" type="datetime1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C7A-F060-4ED7-9024-579DCB900D7F}" type="datetime1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F5F6-10B5-42CF-8E01-471F93DFD533}" type="datetime1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BCB-41E8-4E79-A5A0-85EE705A144B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E399-537A-4D27-8B79-8F417144DADC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EE20-128C-4AE8-A454-049893DF0FC5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0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381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62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9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180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 </a:t>
            </a:r>
            <a:r>
              <a:rPr lang="en-US" dirty="0" err="1" smtClean="0"/>
              <a:t>Suppliment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 </a:t>
            </a:r>
            <a:r>
              <a:rPr lang="en-US" dirty="0" err="1" smtClean="0"/>
              <a:t>Ptucha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Cost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2623" y="3008613"/>
                <a:ext cx="6949146" cy="95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23" y="3008613"/>
                <a:ext cx="6949146" cy="9537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3200" y="1524000"/>
                <a:ext cx="5116850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524000"/>
                <a:ext cx="5116850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5039380"/>
                <a:ext cx="8574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brk m:alnAt="7"/>
                        </m:rPr>
                        <a:rPr lang="en-US" sz="2800" i="1">
                          <a:latin typeface="Cambria Math"/>
                        </a:rPr>
                        <m:t>𝑙</m:t>
                      </m:r>
                      <m:r>
                        <a:rPr lang="en-US" sz="2800" i="1">
                          <a:latin typeface="Cambria Math"/>
                        </a:rPr>
                        <m:t>𝑜𝑔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39380"/>
                <a:ext cx="857420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3416" y="4277380"/>
            <a:ext cx="844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</a:t>
            </a:r>
            <a:r>
              <a:rPr lang="en-US" sz="2800" i="1" dirty="0" smtClean="0"/>
              <a:t>y</a:t>
            </a:r>
            <a:r>
              <a:rPr lang="en-US" sz="2800" dirty="0" smtClean="0"/>
              <a:t> is either 0 or 1, we can simplify our cost function: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371600"/>
                <a:ext cx="422102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4221027" cy="11005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5061744"/>
                <a:ext cx="1834861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61744"/>
                <a:ext cx="1834861" cy="6532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33400" y="5061744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2617648"/>
                <a:ext cx="8534964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17648"/>
                <a:ext cx="8534964" cy="11005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67400" y="4990197"/>
                <a:ext cx="2645853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990197"/>
                <a:ext cx="2645853" cy="9534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1744266"/>
            <a:ext cx="2170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Average Error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3487379" y="2736016"/>
            <a:ext cx="457202" cy="2244302"/>
          </a:xfrm>
          <a:prstGeom prst="rightBrac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764548" y="2116351"/>
            <a:ext cx="457202" cy="3539702"/>
          </a:xfrm>
          <a:prstGeom prst="rightBrace">
            <a:avLst/>
          </a:prstGeom>
          <a:ln w="317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87299" y="4086768"/>
            <a:ext cx="2250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Average Error, pos.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7400" y="4114800"/>
            <a:ext cx="2250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Average Error, neg. samples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 animBg="1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955-B4D2-4789-BF0C-46B5A79B4FF1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2720" y="2743200"/>
                <a:ext cx="3379067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𝑡𝑒𝑚𝑝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0" y="2743200"/>
                <a:ext cx="3379067" cy="8988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3957935"/>
                <a:ext cx="1753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/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𝑡𝑒𝑚𝑝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7935"/>
                <a:ext cx="175394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1000" y="1962090"/>
            <a:ext cx="342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until convergence: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419600"/>
            <a:ext cx="396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repeat until convergence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5838" y="2961786"/>
            <a:ext cx="336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%Update each parameter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00720" y="2433935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for all </a:t>
            </a:r>
            <a:r>
              <a:rPr lang="en-US" sz="2400" i="1" dirty="0" smtClean="0"/>
              <a:t>j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3424535"/>
            <a:ext cx="255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repeat for all </a:t>
            </a:r>
            <a:r>
              <a:rPr lang="en-US" sz="2400" i="1" dirty="0" smtClean="0"/>
              <a:t>j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0" y="5192699"/>
            <a:ext cx="1449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1705" y="5120964"/>
                <a:ext cx="1306063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05" y="5120964"/>
                <a:ext cx="1306063" cy="8988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906422" y="519716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our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11947" y="2971800"/>
                <a:ext cx="2645853" cy="95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7" y="2971800"/>
                <a:ext cx="2645853" cy="9534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6400" y="4581076"/>
                <a:ext cx="249036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𝑥𝑙𝑛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1076"/>
                <a:ext cx="2490362" cy="7201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67638" y="4572000"/>
                <a:ext cx="4023409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𝑠𝑖𝑛𝑐𝑒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38" y="4572000"/>
                <a:ext cx="4023409" cy="6767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6400" y="5384879"/>
                <a:ext cx="2059475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84879"/>
                <a:ext cx="2059475" cy="6767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41325" y="5419276"/>
                <a:ext cx="3756093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𝑠𝑖𝑛𝑐𝑒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25" y="5419276"/>
                <a:ext cx="3756093" cy="6767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4191000"/>
            <a:ext cx="8153400" cy="0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1642642"/>
                <a:ext cx="8534964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42642"/>
                <a:ext cx="8534964" cy="11005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600" y="1600200"/>
                <a:ext cx="6464398" cy="96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𝑑𝑒𝑛𝑜𝑚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𝑛𝑢𝑚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𝑛𝑢𝑚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𝑑𝑒𝑛𝑜𝑚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𝑑𝑒𝑛𝑜𝑚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6464398" cy="9600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819400"/>
                <a:ext cx="8272457" cy="95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19400"/>
                <a:ext cx="8272457" cy="957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3383" y="4271223"/>
                <a:ext cx="4437817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83" y="4271223"/>
                <a:ext cx="4437817" cy="9103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1676400"/>
                <a:ext cx="8485528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0"/>
                <a:ext cx="8485528" cy="1281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5292447"/>
                <a:ext cx="8734186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292447"/>
                <a:ext cx="8734186" cy="984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13078" y="3055652"/>
                <a:ext cx="4087722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078" y="3055652"/>
                <a:ext cx="4087722" cy="830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304800"/>
                <a:ext cx="8534964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8534964" cy="11005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28800" y="4191000"/>
                <a:ext cx="5158463" cy="85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US" sz="2400" i="1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191000"/>
                <a:ext cx="5158463" cy="8583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1447800"/>
            <a:ext cx="3411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gradient descent, we need: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53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182" y="4953000"/>
                <a:ext cx="7611635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2" y="4953000"/>
                <a:ext cx="7611635" cy="9326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304800"/>
                <a:ext cx="8734186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8734186" cy="9840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3454" y="1561940"/>
                <a:ext cx="7720639" cy="1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" y="1561940"/>
                <a:ext cx="7720639" cy="1533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0963" y="3444316"/>
                <a:ext cx="8365623" cy="115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𝜕𝜃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3" y="3444316"/>
                <a:ext cx="8365623" cy="11594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8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990600"/>
                <a:ext cx="7611635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90600"/>
                <a:ext cx="7611635" cy="9326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" y="2099842"/>
                <a:ext cx="7612469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𝜕𝜃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99842"/>
                <a:ext cx="7612469" cy="9326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3222067"/>
                <a:ext cx="7878824" cy="1083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222067"/>
                <a:ext cx="7878824" cy="1083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4419600"/>
                <a:ext cx="8342476" cy="1083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419600"/>
                <a:ext cx="8342476" cy="10831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1447800"/>
                <a:ext cx="887941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47800"/>
                <a:ext cx="8879418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" y="2420172"/>
                <a:ext cx="8813759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20172"/>
                <a:ext cx="8813759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3334572"/>
                <a:ext cx="900458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34572"/>
                <a:ext cx="900458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4248972"/>
                <a:ext cx="874233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48972"/>
                <a:ext cx="8742330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" y="5239572"/>
                <a:ext cx="6888552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239572"/>
                <a:ext cx="6888552" cy="9326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" y="76200"/>
                <a:ext cx="8342476" cy="1083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6200"/>
                <a:ext cx="8342476" cy="108318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8407" y="1600200"/>
                <a:ext cx="7478586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7" y="1600200"/>
                <a:ext cx="7478586" cy="932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8407" y="2572572"/>
                <a:ext cx="3938129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7" y="2572572"/>
                <a:ext cx="3938129" cy="932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8407" y="4464324"/>
                <a:ext cx="3530518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7" y="4464324"/>
                <a:ext cx="3530518" cy="9326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8407" y="5410200"/>
                <a:ext cx="4025654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p>
                                  </m:sSup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7" y="5410200"/>
                <a:ext cx="4025654" cy="9326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3112" y="3883824"/>
                <a:ext cx="1221295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12" y="3883824"/>
                <a:ext cx="1221295" cy="764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58407" y="2532828"/>
            <a:ext cx="4038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01807" y="4191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8407" y="3518448"/>
                <a:ext cx="3703001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7" y="3518448"/>
                <a:ext cx="3703001" cy="9326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1448" y="381000"/>
                <a:ext cx="6888552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" y="381000"/>
                <a:ext cx="6888552" cy="9326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Artificial Neuron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18066" y="2062713"/>
                <a:ext cx="1170192" cy="1460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066" y="2062713"/>
                <a:ext cx="1170192" cy="14605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08370" y="2025619"/>
                <a:ext cx="1173463" cy="1578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70" y="2025619"/>
                <a:ext cx="1173463" cy="1578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19200" y="4724400"/>
                <a:ext cx="7084825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24400"/>
                <a:ext cx="7084825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26017" y="5737039"/>
                <a:ext cx="23822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17" y="5737039"/>
                <a:ext cx="238225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86300" y="1504674"/>
            <a:ext cx="375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 is the bias unit,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2826" y="3897868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40514" y="4267200"/>
            <a:ext cx="0" cy="914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48578" y="1641345"/>
            <a:ext cx="351692" cy="328247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kern="0" dirty="0" smtClean="0">
                <a:solidFill>
                  <a:prstClr val="black"/>
                </a:solidFill>
                <a:latin typeface="Book Antiqua"/>
                <a:cs typeface="+mn-cs"/>
              </a:rPr>
              <a:t> </a:t>
            </a:r>
            <a:endParaRPr lang="en-US" sz="1100" kern="0" dirty="0" smtClean="0">
              <a:solidFill>
                <a:prstClr val="black"/>
              </a:solidFill>
              <a:latin typeface="Book Antiqu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8578" y="2250945"/>
            <a:ext cx="351692" cy="328247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kern="0" dirty="0" smtClean="0">
                <a:solidFill>
                  <a:prstClr val="black"/>
                </a:solidFill>
                <a:latin typeface="Book Antiqua"/>
                <a:cs typeface="+mn-cs"/>
              </a:rPr>
              <a:t> </a:t>
            </a:r>
          </a:p>
        </p:txBody>
      </p:sp>
      <p:sp>
        <p:nvSpPr>
          <p:cNvPr id="17" name="Oval 16"/>
          <p:cNvSpPr/>
          <p:nvPr/>
        </p:nvSpPr>
        <p:spPr>
          <a:xfrm>
            <a:off x="3409452" y="2544239"/>
            <a:ext cx="1010148" cy="1034385"/>
          </a:xfrm>
          <a:prstGeom prst="ellipse">
            <a:avLst/>
          </a:prstGeom>
          <a:solidFill>
            <a:srgbClr val="F0AD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i="1" kern="0" dirty="0" smtClean="0">
                <a:solidFill>
                  <a:prstClr val="black"/>
                </a:solidFill>
                <a:latin typeface="Book Antiqua"/>
                <a:cs typeface="+mn-cs"/>
              </a:rPr>
              <a:t>g </a:t>
            </a:r>
            <a:r>
              <a:rPr lang="en-US" kern="0" dirty="0" smtClean="0">
                <a:solidFill>
                  <a:prstClr val="black"/>
                </a:solidFill>
                <a:latin typeface="Book Antiqua"/>
                <a:cs typeface="+mn-cs"/>
              </a:rPr>
              <a:t>( )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40519" y="320481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0AD00">
                    <a:lumMod val="75000"/>
                  </a:srgbClr>
                </a:solidFill>
                <a:effectLst/>
                <a:uLnTx/>
                <a:uFillTx/>
                <a:cs typeface="+mn-cs"/>
              </a:rPr>
              <a:t>…</a:t>
            </a:r>
          </a:p>
        </p:txBody>
      </p:sp>
      <p:cxnSp>
        <p:nvCxnSpPr>
          <p:cNvPr id="19" name="Straight Connector 18"/>
          <p:cNvCxnSpPr>
            <a:stCxn id="15" idx="6"/>
            <a:endCxn id="17" idx="2"/>
          </p:cNvCxnSpPr>
          <p:nvPr/>
        </p:nvCxnSpPr>
        <p:spPr>
          <a:xfrm>
            <a:off x="1900270" y="1805469"/>
            <a:ext cx="1509182" cy="125596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" name="Straight Connector 19"/>
          <p:cNvCxnSpPr>
            <a:stCxn id="16" idx="6"/>
            <a:endCxn id="17" idx="2"/>
          </p:cNvCxnSpPr>
          <p:nvPr/>
        </p:nvCxnSpPr>
        <p:spPr>
          <a:xfrm>
            <a:off x="1900270" y="2415069"/>
            <a:ext cx="1509182" cy="64636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1" name="Straight Connector 20"/>
          <p:cNvCxnSpPr>
            <a:stCxn id="22" idx="6"/>
            <a:endCxn id="17" idx="2"/>
          </p:cNvCxnSpPr>
          <p:nvPr/>
        </p:nvCxnSpPr>
        <p:spPr>
          <a:xfrm flipV="1">
            <a:off x="1879580" y="3061432"/>
            <a:ext cx="1529872" cy="93039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2" name="Oval 21"/>
          <p:cNvSpPr/>
          <p:nvPr/>
        </p:nvSpPr>
        <p:spPr>
          <a:xfrm>
            <a:off x="1527888" y="3827698"/>
            <a:ext cx="351692" cy="328247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kern="0" dirty="0" smtClean="0">
                <a:solidFill>
                  <a:prstClr val="black"/>
                </a:solidFill>
                <a:latin typeface="Book Antiqua"/>
                <a:cs typeface="+mn-cs"/>
              </a:rPr>
              <a:t> </a:t>
            </a:r>
          </a:p>
        </p:txBody>
      </p:sp>
      <p:sp>
        <p:nvSpPr>
          <p:cNvPr id="23" name="Oval 22"/>
          <p:cNvSpPr/>
          <p:nvPr/>
        </p:nvSpPr>
        <p:spPr>
          <a:xfrm>
            <a:off x="1551344" y="2837098"/>
            <a:ext cx="351692" cy="328247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kern="0" dirty="0" smtClean="0">
                <a:solidFill>
                  <a:prstClr val="black"/>
                </a:solidFill>
                <a:latin typeface="Book Antiqua"/>
                <a:cs typeface="+mn-cs"/>
              </a:rPr>
              <a:t> </a:t>
            </a:r>
          </a:p>
        </p:txBody>
      </p:sp>
      <p:cxnSp>
        <p:nvCxnSpPr>
          <p:cNvPr id="24" name="Straight Connector 23"/>
          <p:cNvCxnSpPr>
            <a:stCxn id="23" idx="6"/>
            <a:endCxn id="17" idx="2"/>
          </p:cNvCxnSpPr>
          <p:nvPr/>
        </p:nvCxnSpPr>
        <p:spPr>
          <a:xfrm>
            <a:off x="1903036" y="3001222"/>
            <a:ext cx="1506416" cy="6021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237144" y="180541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cs typeface="+mn-cs"/>
              </a:rPr>
              <a:t>q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8544" y="218641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ymbol" panose="05050102010706020507" pitchFamily="18" charset="2"/>
                <a:cs typeface="+mn-cs"/>
              </a:rPr>
              <a:t>q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cs typeface="+mn-cs"/>
              </a:rPr>
              <a:t>1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8544" y="264361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Symbol" panose="05050102010706020507" pitchFamily="18" charset="2"/>
                <a:cs typeface="+mn-cs"/>
              </a:rPr>
              <a:t>q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1350" y="33644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Symbol" panose="05050102010706020507" pitchFamily="18" charset="2"/>
                <a:cs typeface="+mn-cs"/>
              </a:rPr>
              <a:t>q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cs typeface="+mn-cs"/>
              </a:rPr>
              <a:t>n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9376" y="1600260"/>
            <a:ext cx="36260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x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5858" y="2204557"/>
            <a:ext cx="36260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x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cs typeface="+mn-cs"/>
              </a:rPr>
              <a:t>1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1344" y="2796013"/>
            <a:ext cx="36260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x</a:t>
            </a:r>
            <a:r>
              <a:rPr lang="en-US" baseline="-25000" dirty="0" smtClean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18686" y="3786613"/>
            <a:ext cx="364202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x</a:t>
            </a:r>
            <a:r>
              <a:rPr lang="en-US" baseline="-25000" dirty="0" err="1" smtClean="0">
                <a:solidFill>
                  <a:prstClr val="black"/>
                </a:solidFill>
                <a:latin typeface="Calibri"/>
                <a:cs typeface="+mn-cs"/>
              </a:rPr>
              <a:t>n</a:t>
            </a:r>
            <a:endParaRPr lang="en-US" baseline="-25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3" name="Straight Connector 32"/>
          <p:cNvCxnSpPr>
            <a:stCxn id="17" idx="6"/>
          </p:cNvCxnSpPr>
          <p:nvPr/>
        </p:nvCxnSpPr>
        <p:spPr>
          <a:xfrm>
            <a:off x="4419600" y="3061432"/>
            <a:ext cx="381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4880738" y="2882650"/>
            <a:ext cx="72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kern="0" dirty="0" err="1">
                <a:solidFill>
                  <a:prstClr val="black"/>
                </a:solidFill>
                <a:latin typeface="Book Antiqua"/>
                <a:cs typeface="+mn-cs"/>
              </a:rPr>
              <a:t>h</a:t>
            </a:r>
            <a:r>
              <a:rPr lang="en-US" sz="2000" kern="0" baseline="-25000" dirty="0" err="1">
                <a:solidFill>
                  <a:prstClr val="black"/>
                </a:solidFill>
                <a:latin typeface="Symbol" panose="05050102010706020507" pitchFamily="18" charset="2"/>
                <a:cs typeface="+mn-cs"/>
              </a:rPr>
              <a:t>q</a:t>
            </a:r>
            <a:r>
              <a:rPr lang="en-US" sz="2000" kern="0" dirty="0">
                <a:solidFill>
                  <a:prstClr val="black"/>
                </a:solidFill>
                <a:latin typeface="Book Antiqua"/>
                <a:cs typeface="+mn-cs"/>
              </a:rPr>
              <a:t>(x)</a:t>
            </a:r>
          </a:p>
        </p:txBody>
      </p:sp>
      <p:cxnSp>
        <p:nvCxnSpPr>
          <p:cNvPr id="35" name="Straight Connector 34"/>
          <p:cNvCxnSpPr>
            <a:stCxn id="17" idx="6"/>
          </p:cNvCxnSpPr>
          <p:nvPr/>
        </p:nvCxnSpPr>
        <p:spPr>
          <a:xfrm flipV="1">
            <a:off x="4419600" y="2837098"/>
            <a:ext cx="381000" cy="22433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36" name="Straight Connector 35"/>
          <p:cNvCxnSpPr>
            <a:stCxn id="17" idx="6"/>
          </p:cNvCxnSpPr>
          <p:nvPr/>
        </p:nvCxnSpPr>
        <p:spPr>
          <a:xfrm>
            <a:off x="4419600" y="3061432"/>
            <a:ext cx="381000" cy="67236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143000" y="4267200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dendrites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7294" y="3886200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Axons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9" name="Straight Connector 38"/>
          <p:cNvCxnSpPr>
            <a:stCxn id="17" idx="6"/>
          </p:cNvCxnSpPr>
          <p:nvPr/>
        </p:nvCxnSpPr>
        <p:spPr>
          <a:xfrm flipV="1">
            <a:off x="4419600" y="2643613"/>
            <a:ext cx="266700" cy="41781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 rot="5400000">
            <a:off x="4556611" y="31395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976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2720" y="2743200"/>
                <a:ext cx="3379067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𝑡𝑒𝑚𝑝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0" y="2743200"/>
                <a:ext cx="3379067" cy="8988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3957935"/>
                <a:ext cx="1753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/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𝑡𝑒𝑚𝑝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7935"/>
                <a:ext cx="175394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00" y="1962090"/>
            <a:ext cx="342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until convergence: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419600"/>
            <a:ext cx="396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repeat until convergence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5838" y="2961786"/>
            <a:ext cx="336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%Update each parameter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0720" y="2433935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for all </a:t>
            </a:r>
            <a:r>
              <a:rPr lang="en-US" sz="2400" i="1" dirty="0" smtClean="0"/>
              <a:t>j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3424535"/>
            <a:ext cx="255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repeat for all </a:t>
            </a:r>
            <a:r>
              <a:rPr lang="en-US" sz="2400" i="1" dirty="0" smtClean="0"/>
              <a:t>j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334470"/>
                <a:ext cx="1753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/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𝑡𝑒𝑚𝑝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34470"/>
                <a:ext cx="175394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00" y="1962090"/>
            <a:ext cx="342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until convergence: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796135"/>
            <a:ext cx="396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repeat until convergence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0720" y="2433935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for all </a:t>
            </a:r>
            <a:r>
              <a:rPr lang="en-US" sz="2400" i="1" dirty="0" smtClean="0"/>
              <a:t>j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3801070"/>
            <a:ext cx="255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repeat for all </a:t>
            </a:r>
            <a:r>
              <a:rPr lang="en-US" sz="2400" i="1" dirty="0" smtClean="0"/>
              <a:t>j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657601" y="2664767"/>
            <a:ext cx="4504602" cy="1367135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76800" y="1746981"/>
            <a:ext cx="382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Identical</a:t>
            </a:r>
            <a:r>
              <a:rPr lang="en-US" sz="2400" dirty="0" smtClean="0"/>
              <a:t> to linear regression!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7" idx="2"/>
            <a:endCxn id="16" idx="0"/>
          </p:cNvCxnSpPr>
          <p:nvPr/>
        </p:nvCxnSpPr>
        <p:spPr>
          <a:xfrm flipH="1">
            <a:off x="5909902" y="2208646"/>
            <a:ext cx="881589" cy="4561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415135"/>
            <a:ext cx="238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953000"/>
            <a:ext cx="255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Logistic regression: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57800" y="5334000"/>
                <a:ext cx="2720873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000"/>
                <a:ext cx="2720873" cy="8305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41859" y="4415135"/>
                <a:ext cx="1933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59" y="4415135"/>
                <a:ext cx="1933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2720" y="2743200"/>
                <a:ext cx="6439776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𝑡𝑒𝑚𝑝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0" y="2743200"/>
                <a:ext cx="6439776" cy="115166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Week2_LogisticRegression.pptx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truth samples will be ‘0’ or ‘1’</a:t>
            </a:r>
          </a:p>
          <a:p>
            <a:pPr lvl="1"/>
            <a:r>
              <a:rPr lang="en-US" dirty="0" smtClean="0"/>
              <a:t>‘0’ is negative class, ‘1’ is positive class</a:t>
            </a:r>
          </a:p>
          <a:p>
            <a:r>
              <a:rPr lang="en-US" dirty="0" smtClean="0"/>
              <a:t>Could use linear regression, then if </a:t>
            </a:r>
          </a:p>
          <a:p>
            <a:pPr lvl="1"/>
            <a:r>
              <a:rPr lang="en-US" i="1" dirty="0" err="1" smtClean="0"/>
              <a:t>h</a:t>
            </a:r>
            <a:r>
              <a:rPr lang="en-US" i="1" baseline="-25000" dirty="0" err="1" smtClean="0">
                <a:latin typeface="Symbol" panose="05050102010706020507" pitchFamily="18" charset="2"/>
              </a:rPr>
              <a:t>q</a:t>
            </a:r>
            <a:r>
              <a:rPr lang="en-US" i="1" baseline="-25000" dirty="0" smtClean="0">
                <a:latin typeface="Symbol" panose="05050102010706020507" pitchFamily="18" charset="2"/>
              </a:rPr>
              <a:t> </a:t>
            </a:r>
            <a:r>
              <a:rPr lang="en-US" i="1" dirty="0" smtClean="0"/>
              <a:t>(x)</a:t>
            </a:r>
            <a:r>
              <a:rPr lang="en-US" dirty="0" smtClean="0"/>
              <a:t> &gt;= 0.5, then predicted class is ‘1’</a:t>
            </a:r>
          </a:p>
          <a:p>
            <a:pPr lvl="1"/>
            <a:r>
              <a:rPr lang="en-US" i="1" dirty="0" err="1" smtClean="0"/>
              <a:t>h</a:t>
            </a:r>
            <a:r>
              <a:rPr lang="en-US" i="1" baseline="-25000" dirty="0" err="1" smtClean="0">
                <a:latin typeface="Symbol" panose="05050102010706020507" pitchFamily="18" charset="2"/>
              </a:rPr>
              <a:t>q</a:t>
            </a:r>
            <a:r>
              <a:rPr lang="en-US" i="1" baseline="-25000" dirty="0" smtClean="0">
                <a:latin typeface="Symbol" panose="05050102010706020507" pitchFamily="18" charset="2"/>
              </a:rPr>
              <a:t> </a:t>
            </a:r>
            <a:r>
              <a:rPr lang="en-US" i="1" dirty="0" smtClean="0"/>
              <a:t>(</a:t>
            </a:r>
            <a:r>
              <a:rPr lang="en-US" i="1" dirty="0"/>
              <a:t>x)</a:t>
            </a:r>
            <a:r>
              <a:rPr lang="en-US" dirty="0"/>
              <a:t> &lt;</a:t>
            </a:r>
            <a:r>
              <a:rPr lang="en-US" dirty="0" smtClean="0"/>
              <a:t> </a:t>
            </a:r>
            <a:r>
              <a:rPr lang="en-US" dirty="0"/>
              <a:t>0.5, then predicted class is </a:t>
            </a:r>
            <a:r>
              <a:rPr lang="en-US" dirty="0" smtClean="0"/>
              <a:t>‘0’</a:t>
            </a:r>
          </a:p>
          <a:p>
            <a:r>
              <a:rPr lang="en-US" dirty="0" smtClean="0"/>
              <a:t>Constrain 0 &lt;= </a:t>
            </a:r>
            <a:r>
              <a:rPr lang="en-US" i="1" dirty="0" err="1" smtClean="0"/>
              <a:t>h</a:t>
            </a:r>
            <a:r>
              <a:rPr lang="en-US" i="1" baseline="-25000" dirty="0" err="1" smtClean="0">
                <a:latin typeface="Symbol" panose="05050102010706020507" pitchFamily="18" charset="2"/>
              </a:rPr>
              <a:t>q</a:t>
            </a:r>
            <a:r>
              <a:rPr lang="en-US" i="1" baseline="-25000" dirty="0" smtClean="0">
                <a:latin typeface="Symbol" panose="05050102010706020507" pitchFamily="18" charset="2"/>
              </a:rPr>
              <a:t> </a:t>
            </a:r>
            <a:r>
              <a:rPr lang="en-US" i="1" dirty="0" smtClean="0"/>
              <a:t>(</a:t>
            </a:r>
            <a:r>
              <a:rPr lang="en-US" i="1" dirty="0"/>
              <a:t>x)</a:t>
            </a:r>
            <a:r>
              <a:rPr lang="en-US" dirty="0" smtClean="0"/>
              <a:t> &lt;= 1 via sigmoid function</a:t>
            </a:r>
          </a:p>
          <a:p>
            <a:pPr lvl="1"/>
            <a:r>
              <a:rPr lang="en-US" dirty="0" smtClean="0"/>
              <a:t>In linear regression, </a:t>
            </a:r>
          </a:p>
          <a:p>
            <a:pPr lvl="1"/>
            <a:r>
              <a:rPr lang="en-US" dirty="0" smtClean="0"/>
              <a:t>In logistic regression, </a:t>
            </a: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0" y="4948535"/>
                <a:ext cx="1933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48535"/>
                <a:ext cx="193399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43400" y="5257800"/>
                <a:ext cx="2720873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257800"/>
                <a:ext cx="2720873" cy="8305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Sigmoid Function?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9800" y="457200"/>
                <a:ext cx="2720873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"/>
                <a:ext cx="2720873" cy="8305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83" y="2713036"/>
            <a:ext cx="5120217" cy="3840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391" y="1302603"/>
            <a:ext cx="7132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matching our input attributes to ground truth </a:t>
            </a:r>
            <a:r>
              <a:rPr lang="en-US" sz="2400" dirty="0" smtClean="0"/>
              <a:t>values,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>
                <a:latin typeface="Symbol" panose="05050102010706020507" pitchFamily="18" charset="2"/>
              </a:rPr>
              <a:t>q </a:t>
            </a:r>
            <a:r>
              <a:rPr lang="en-US" sz="2400" i="1" baseline="30000" dirty="0" err="1" smtClean="0"/>
              <a:t>T</a:t>
            </a:r>
            <a:r>
              <a:rPr lang="en-US" sz="2400" i="1" dirty="0" err="1" smtClean="0"/>
              <a:t>x</a:t>
            </a:r>
            <a:r>
              <a:rPr lang="en-US" sz="2400" dirty="0" smtClean="0"/>
              <a:t> is a real number, which is perfect for regression:</a:t>
            </a:r>
          </a:p>
          <a:p>
            <a:r>
              <a:rPr lang="en-US" sz="2400" dirty="0" smtClean="0"/>
              <a:t>For classification, we want either a ‘1’ or ‘0’: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82891" y="2013746"/>
                <a:ext cx="1022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91" y="2013746"/>
                <a:ext cx="102290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2375263"/>
                <a:ext cx="1434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375263"/>
                <a:ext cx="143443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4046252"/>
                <a:ext cx="2720873" cy="830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6252"/>
                <a:ext cx="2720873" cy="8305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</a:p>
          <a:p>
            <a:endParaRPr lang="en-US" dirty="0"/>
          </a:p>
          <a:p>
            <a:r>
              <a:rPr lang="en-US" dirty="0" smtClean="0"/>
              <a:t>Interpretation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Probabilities sum to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1524000"/>
                <a:ext cx="4087722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524000"/>
                <a:ext cx="4087722" cy="8305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1556" y="2819400"/>
                <a:ext cx="3201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56" y="2819400"/>
                <a:ext cx="320196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200" y="3429000"/>
            <a:ext cx="8438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>
                <a:latin typeface="Symbol" panose="05050102010706020507" pitchFamily="18" charset="2"/>
              </a:rPr>
              <a:t>q</a:t>
            </a:r>
            <a:r>
              <a:rPr lang="en-US" sz="2400" i="1" baseline="-25000" dirty="0" smtClean="0">
                <a:latin typeface="Symbol" panose="05050102010706020507" pitchFamily="18" charset="2"/>
              </a:rPr>
              <a:t> </a:t>
            </a:r>
            <a:r>
              <a:rPr lang="en-US" sz="2400" i="1" dirty="0" smtClean="0"/>
              <a:t>(x)</a:t>
            </a:r>
            <a:r>
              <a:rPr lang="en-US" sz="2400" dirty="0" smtClean="0"/>
              <a:t> = 0.7, can say 70% probability test point belongs to class ‘1’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110335"/>
            <a:ext cx="7214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>
                <a:latin typeface="Symbol" panose="05050102010706020507" pitchFamily="18" charset="2"/>
              </a:rPr>
              <a:t>q</a:t>
            </a:r>
            <a:r>
              <a:rPr lang="en-US" sz="2400" i="1" baseline="-25000" dirty="0" smtClean="0">
                <a:latin typeface="Symbol" panose="05050102010706020507" pitchFamily="18" charset="2"/>
              </a:rPr>
              <a:t> </a:t>
            </a:r>
            <a:r>
              <a:rPr lang="en-US" sz="2400" i="1" dirty="0" smtClean="0"/>
              <a:t>(x)</a:t>
            </a:r>
            <a:r>
              <a:rPr lang="en-US" sz="2400" dirty="0" smtClean="0"/>
              <a:t> &gt;= 0.5, classify as class ‘1’ (</a:t>
            </a:r>
            <a:r>
              <a:rPr lang="en-US" sz="2400" i="1" dirty="0" smtClean="0"/>
              <a:t>e.g.</a:t>
            </a:r>
            <a:r>
              <a:rPr lang="en-US" sz="2400" dirty="0" smtClean="0"/>
              <a:t>: malignant tumor)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7460" y="5481935"/>
                <a:ext cx="4724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=0|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1−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60" y="5481935"/>
                <a:ext cx="472404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and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training samples: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2137897"/>
                <a:ext cx="6275244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37897"/>
                <a:ext cx="6275244" cy="5868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43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3600" y="3048000"/>
                <a:ext cx="13685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𝑥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048000"/>
                <a:ext cx="136858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3657600"/>
                <a:ext cx="1646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57600"/>
                <a:ext cx="164622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1599" y="4876800"/>
                <a:ext cx="5009128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9" y="4876800"/>
                <a:ext cx="5009128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 an average error via a “cost” function: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078778"/>
            <a:ext cx="495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</a:t>
            </a:r>
            <a:r>
              <a:rPr lang="en-US" sz="2400" dirty="0" smtClean="0"/>
              <a:t> dimensions or attributes per sample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3688378"/>
            <a:ext cx="45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y</a:t>
            </a:r>
            <a:r>
              <a:rPr lang="en-US" sz="2400" dirty="0" smtClean="0"/>
              <a:t> is either “0” (FALSE) or “1” (TRUE)</a:t>
            </a:r>
            <a:endParaRPr lang="en-US" sz="2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0153" y="1200972"/>
                <a:ext cx="6572247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00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3" y="1200972"/>
                <a:ext cx="6572247" cy="932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2524780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linear regression,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352800"/>
            <a:ext cx="343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logistic regression: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29564" y="4191000"/>
            <a:ext cx="7828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insert our new hypothesis into our cost function, </a:t>
            </a:r>
            <a:r>
              <a:rPr lang="en-US" sz="2400" i="1" dirty="0" smtClean="0"/>
              <a:t>J(</a:t>
            </a:r>
            <a:r>
              <a:rPr lang="en-US" sz="2400" i="1" dirty="0" smtClean="0">
                <a:latin typeface="Symbol" panose="05050102010706020507" pitchFamily="18" charset="2"/>
              </a:rPr>
              <a:t>q</a:t>
            </a:r>
            <a:r>
              <a:rPr lang="en-US" sz="2400" i="1" dirty="0" smtClean="0"/>
              <a:t>)</a:t>
            </a:r>
            <a:r>
              <a:rPr lang="en-US" sz="2400" dirty="0" smtClean="0"/>
              <a:t> would no longer be convex (non-convex functions can have multiple minima).  We will use: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9527" y="3200400"/>
                <a:ext cx="2720873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27" y="3200400"/>
                <a:ext cx="2720873" cy="8305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33800" y="2537843"/>
                <a:ext cx="1933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537843"/>
                <a:ext cx="193399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3600" y="2286000"/>
                <a:ext cx="2769028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286000"/>
                <a:ext cx="2769028" cy="9326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 noChangeAspect="1"/>
          </p:cNvCxnSpPr>
          <p:nvPr/>
        </p:nvCxnSpPr>
        <p:spPr>
          <a:xfrm>
            <a:off x="5638800" y="2209800"/>
            <a:ext cx="4572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0591" y="5385137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?\!*?!</a:t>
            </a:r>
            <a:endParaRPr lang="en-US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19200" y="5334000"/>
                <a:ext cx="5073568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5073568" cy="10749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Function- Case y=1: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1066800"/>
                <a:ext cx="6036461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066800"/>
                <a:ext cx="6036461" cy="916148"/>
              </a:xfrm>
              <a:prstGeom prst="rect">
                <a:avLst/>
              </a:prstGeom>
              <a:blipFill rotWithShape="0">
                <a:blip r:embed="rId3"/>
                <a:stretch>
                  <a:fillRect b="-3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3772434" y="1260998"/>
            <a:ext cx="3771366" cy="415402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370"/>
            <a:ext cx="5485947" cy="41144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67400" y="3588603"/>
            <a:ext cx="295023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</a:t>
            </a:r>
            <a:r>
              <a:rPr lang="en-US" sz="2400" i="1" dirty="0" err="1" smtClean="0">
                <a:solidFill>
                  <a:srgbClr val="0000FF"/>
                </a:solidFill>
              </a:rPr>
              <a:t>h</a:t>
            </a:r>
            <a:r>
              <a:rPr lang="en-US" sz="2400" i="1" baseline="-25000" dirty="0" err="1" smtClean="0">
                <a:solidFill>
                  <a:srgbClr val="0000FF"/>
                </a:solidFill>
                <a:latin typeface="Symbol" panose="05050102010706020507" pitchFamily="18" charset="2"/>
              </a:rPr>
              <a:t>q</a:t>
            </a:r>
            <a:r>
              <a:rPr lang="en-US" sz="2400" i="1" dirty="0" smtClean="0">
                <a:solidFill>
                  <a:srgbClr val="0000FF"/>
                </a:solidFill>
              </a:rPr>
              <a:t>(x)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1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cost0</a:t>
            </a:r>
          </a:p>
          <a:p>
            <a:r>
              <a:rPr lang="en-US" sz="2400" dirty="0"/>
              <a:t>As </a:t>
            </a:r>
            <a:r>
              <a:rPr lang="en-US" sz="2400" i="1" dirty="0" err="1">
                <a:solidFill>
                  <a:srgbClr val="0000FF"/>
                </a:solidFill>
              </a:rPr>
              <a:t>h</a:t>
            </a:r>
            <a:r>
              <a:rPr lang="en-US" sz="2400" i="1" baseline="-25000" dirty="0" err="1">
                <a:solidFill>
                  <a:srgbClr val="0000FF"/>
                </a:solidFill>
                <a:latin typeface="Symbol" panose="05050102010706020507" pitchFamily="18" charset="2"/>
              </a:rPr>
              <a:t>q</a:t>
            </a:r>
            <a:r>
              <a:rPr lang="en-US" sz="2400" i="1" dirty="0">
                <a:solidFill>
                  <a:srgbClr val="0000FF"/>
                </a:solidFill>
              </a:rPr>
              <a:t>(x)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cost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∞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0483" y="2286000"/>
                <a:ext cx="48751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𝑓𝑢𝑛𝑐𝑡𝑖𝑛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483" y="2286000"/>
                <a:ext cx="48751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314890" y="6062859"/>
            <a:ext cx="3145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6062859"/>
            <a:ext cx="39305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-5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68442" y="6062859"/>
            <a:ext cx="3145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19600" y="6260068"/>
                <a:ext cx="6278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6260068"/>
                <a:ext cx="627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 rot="16200000">
            <a:off x="1486378" y="4133312"/>
            <a:ext cx="7419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value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53" y="2286000"/>
            <a:ext cx="5485947" cy="4114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</a:t>
            </a:r>
            <a:r>
              <a:rPr lang="en-US" dirty="0" smtClean="0"/>
              <a:t>Function- Case y=0: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990600"/>
                <a:ext cx="5981317" cy="83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990600"/>
                <a:ext cx="5981317" cy="830805"/>
              </a:xfrm>
              <a:prstGeom prst="rect">
                <a:avLst/>
              </a:prstGeom>
              <a:blipFill rotWithShape="0">
                <a:blip r:embed="rId4"/>
                <a:stretch>
                  <a:fillRect b="-45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715000" y="3893403"/>
            <a:ext cx="295023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</a:t>
            </a:r>
            <a:r>
              <a:rPr lang="en-US" sz="2400" i="1" dirty="0" err="1" smtClean="0">
                <a:solidFill>
                  <a:srgbClr val="0000FF"/>
                </a:solidFill>
              </a:rPr>
              <a:t>h</a:t>
            </a:r>
            <a:r>
              <a:rPr lang="en-US" sz="2400" i="1" baseline="-25000" dirty="0" err="1" smtClean="0">
                <a:solidFill>
                  <a:srgbClr val="0000FF"/>
                </a:solidFill>
                <a:latin typeface="Symbol" panose="05050102010706020507" pitchFamily="18" charset="2"/>
              </a:rPr>
              <a:t>q</a:t>
            </a:r>
            <a:r>
              <a:rPr lang="en-US" sz="2400" i="1" dirty="0" smtClean="0">
                <a:solidFill>
                  <a:srgbClr val="0000FF"/>
                </a:solidFill>
              </a:rPr>
              <a:t>(x)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1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cost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∞</a:t>
            </a:r>
            <a:endParaRPr lang="en-US" sz="2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400" dirty="0"/>
              <a:t>As </a:t>
            </a:r>
            <a:r>
              <a:rPr lang="en-US" sz="2400" i="1" dirty="0" err="1">
                <a:solidFill>
                  <a:srgbClr val="0000FF"/>
                </a:solidFill>
              </a:rPr>
              <a:t>h</a:t>
            </a:r>
            <a:r>
              <a:rPr lang="en-US" sz="2400" i="1" baseline="-25000" dirty="0" err="1">
                <a:solidFill>
                  <a:srgbClr val="0000FF"/>
                </a:solidFill>
                <a:latin typeface="Symbol" panose="05050102010706020507" pitchFamily="18" charset="2"/>
              </a:rPr>
              <a:t>q</a:t>
            </a:r>
            <a:r>
              <a:rPr lang="en-US" sz="2400" i="1" dirty="0">
                <a:solidFill>
                  <a:srgbClr val="0000FF"/>
                </a:solidFill>
              </a:rPr>
              <a:t>(x)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cost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57600" y="1641998"/>
            <a:ext cx="3771366" cy="415402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30483" y="2209800"/>
                <a:ext cx="48751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𝑓𝑢𝑛𝑐𝑡𝑖𝑛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483" y="2209800"/>
                <a:ext cx="48751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14890" y="5986659"/>
            <a:ext cx="3145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5986659"/>
            <a:ext cx="39305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-5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8442" y="5986659"/>
            <a:ext cx="3145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6183868"/>
                <a:ext cx="6278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6183868"/>
                <a:ext cx="6278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16200000">
            <a:off x="1486378" y="4057112"/>
            <a:ext cx="7419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value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773</Words>
  <Application>Microsoft Office PowerPoint</Application>
  <PresentationFormat>On-screen Show (4:3)</PresentationFormat>
  <Paragraphs>242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 Antiqua</vt:lpstr>
      <vt:lpstr>Calibri</vt:lpstr>
      <vt:lpstr>Cambria Math</vt:lpstr>
      <vt:lpstr>Symbol</vt:lpstr>
      <vt:lpstr>Wingdings</vt:lpstr>
      <vt:lpstr>Office Theme</vt:lpstr>
      <vt:lpstr>Logistic Regression Suppliment</vt:lpstr>
      <vt:lpstr>PowerPoint Presentation</vt:lpstr>
      <vt:lpstr>Logistic Regression</vt:lpstr>
      <vt:lpstr>Why Sigmoid Function?</vt:lpstr>
      <vt:lpstr>Logistic Regression</vt:lpstr>
      <vt:lpstr>Training Data and Model</vt:lpstr>
      <vt:lpstr>Cost Function</vt:lpstr>
      <vt:lpstr>Cost Function- Case y=1:</vt:lpstr>
      <vt:lpstr>Cost Function- Case y=0:</vt:lpstr>
      <vt:lpstr>Logistic Regression Cost Function</vt:lpstr>
      <vt:lpstr>PowerPoint Presentation</vt:lpstr>
      <vt:lpstr>Gradient Descent for Logistic Regression</vt:lpstr>
      <vt:lpstr>Derivative of our Cost Function</vt:lpstr>
      <vt:lpstr>Practice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Logistic Regression</vt:lpstr>
      <vt:lpstr>Gradient Descent for Logistic Regression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Raymond Ptucha</dc:creator>
  <cp:lastModifiedBy>Raymond Ptucha</cp:lastModifiedBy>
  <cp:revision>204</cp:revision>
  <cp:lastPrinted>2017-09-15T12:26:45Z</cp:lastPrinted>
  <dcterms:created xsi:type="dcterms:W3CDTF">2013-11-02T22:55:15Z</dcterms:created>
  <dcterms:modified xsi:type="dcterms:W3CDTF">2017-10-03T00:19:34Z</dcterms:modified>
</cp:coreProperties>
</file>